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316" r:id="rId3"/>
    <p:sldId id="271" r:id="rId4"/>
    <p:sldId id="272" r:id="rId5"/>
    <p:sldId id="314" r:id="rId6"/>
    <p:sldId id="273" r:id="rId7"/>
    <p:sldId id="317" r:id="rId8"/>
    <p:sldId id="274" r:id="rId9"/>
    <p:sldId id="275" r:id="rId10"/>
    <p:sldId id="276" r:id="rId11"/>
    <p:sldId id="31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Publish incoming requests to the utilization management platform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07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1-2: </a:t>
            </a:r>
            <a:r>
              <a:rPr lang="en-US" dirty="0" smtClean="0"/>
              <a:t>Create Provider Transfer</a:t>
            </a:r>
            <a:br>
              <a:rPr lang="en-US" dirty="0" smtClean="0"/>
            </a:b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Simulate incoming requests by generating and sending randomly requests</a:t>
            </a:r>
          </a:p>
          <a:p>
            <a:endParaRPr lang="en-US" dirty="0" smtClean="0"/>
          </a:p>
          <a:p>
            <a:r>
              <a:rPr lang="en-US" dirty="0" smtClean="0"/>
              <a:t>Start with ThreeAmigosHealth.sln in Sprint1/Initial</a:t>
            </a:r>
          </a:p>
          <a:p>
            <a:endParaRPr lang="en-US" dirty="0" smtClean="0"/>
          </a:p>
          <a:p>
            <a:r>
              <a:rPr lang="en-US" dirty="0" smtClean="0"/>
              <a:t>Add Azure Functions / </a:t>
            </a:r>
            <a:r>
              <a:rPr lang="en-US" dirty="0" err="1" smtClean="0"/>
              <a:t>c#</a:t>
            </a:r>
            <a:r>
              <a:rPr lang="en-US" dirty="0" smtClean="0"/>
              <a:t> with Timer Trigger</a:t>
            </a:r>
          </a:p>
          <a:p>
            <a:pPr lvl="1"/>
            <a:r>
              <a:rPr lang="en-US" dirty="0" smtClean="0"/>
              <a:t>Timer will send a request each time it fires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EventHubProducerClient</a:t>
            </a:r>
            <a:r>
              <a:rPr lang="en-US" dirty="0" smtClean="0"/>
              <a:t> from </a:t>
            </a:r>
            <a:r>
              <a:rPr lang="en-US" dirty="0" err="1" smtClean="0"/>
              <a:t>Azure.Messaging.EventHubs</a:t>
            </a:r>
            <a:r>
              <a:rPr lang="en-US" dirty="0" smtClean="0"/>
              <a:t> nugget package</a:t>
            </a:r>
          </a:p>
          <a:p>
            <a:pPr lvl="2"/>
            <a:r>
              <a:rPr lang="en-US" dirty="0" smtClean="0"/>
              <a:t>Requires </a:t>
            </a:r>
            <a:r>
              <a:rPr lang="en-US" i="1" dirty="0" smtClean="0"/>
              <a:t>Shared Access Policy </a:t>
            </a:r>
            <a:r>
              <a:rPr lang="en-US" dirty="0" smtClean="0"/>
              <a:t>connection string from </a:t>
            </a:r>
            <a:r>
              <a:rPr lang="en-US" i="1" dirty="0" err="1" smtClean="0"/>
              <a:t>receivedRequests</a:t>
            </a:r>
            <a:r>
              <a:rPr lang="en-US" dirty="0" smtClean="0"/>
              <a:t> </a:t>
            </a:r>
            <a:r>
              <a:rPr lang="en-US" dirty="0" smtClean="0"/>
              <a:t>hub</a:t>
            </a:r>
          </a:p>
          <a:p>
            <a:pPr lvl="1"/>
            <a:r>
              <a:rPr lang="en-US" dirty="0" smtClean="0"/>
              <a:t>Business logic in </a:t>
            </a:r>
            <a:r>
              <a:rPr lang="en-US" dirty="0" err="1" smtClean="0"/>
              <a:t>BusinessLogic</a:t>
            </a:r>
            <a:r>
              <a:rPr lang="en-US" dirty="0" smtClean="0"/>
              <a:t> project in 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5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1-3: Deploy </a:t>
            </a:r>
            <a:r>
              <a:rPr lang="en-US" dirty="0" smtClean="0"/>
              <a:t>Provider Transfer</a:t>
            </a:r>
            <a:br>
              <a:rPr lang="en-US" dirty="0" smtClean="0"/>
            </a:b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Publish from Visual Studio to Azure</a:t>
            </a:r>
          </a:p>
          <a:p>
            <a:endParaRPr lang="en-US" dirty="0"/>
          </a:p>
          <a:p>
            <a:r>
              <a:rPr lang="en-US" dirty="0" smtClean="0"/>
              <a:t>Create Publish Profile</a:t>
            </a:r>
          </a:p>
          <a:p>
            <a:pPr lvl="1"/>
            <a:r>
              <a:rPr lang="en-US" b="1" i="1" dirty="0" smtClean="0"/>
              <a:t>App Service name must globally unique</a:t>
            </a:r>
            <a:endParaRPr lang="en-US" b="1" i="1" dirty="0" smtClean="0"/>
          </a:p>
          <a:p>
            <a:pPr lvl="1"/>
            <a:r>
              <a:rPr lang="en-US" dirty="0" smtClean="0"/>
              <a:t>Requires Azure credentials</a:t>
            </a:r>
          </a:p>
          <a:p>
            <a:pPr lvl="1"/>
            <a:r>
              <a:rPr lang="en-US" dirty="0" smtClean="0"/>
              <a:t>Azure Windows / Linux</a:t>
            </a:r>
          </a:p>
          <a:p>
            <a:pPr lvl="1"/>
            <a:r>
              <a:rPr lang="en-US" dirty="0"/>
              <a:t>Double check Account, Subscription, Resource Group, and Location</a:t>
            </a:r>
          </a:p>
          <a:p>
            <a:pPr lvl="1"/>
            <a:r>
              <a:rPr lang="en-US" dirty="0" smtClean="0"/>
              <a:t>New Function App</a:t>
            </a:r>
          </a:p>
          <a:p>
            <a:pPr lvl="1"/>
            <a:r>
              <a:rPr lang="en-US" dirty="0" smtClean="0"/>
              <a:t>New Storage Account</a:t>
            </a:r>
          </a:p>
          <a:p>
            <a:endParaRPr lang="en-US" dirty="0"/>
          </a:p>
          <a:p>
            <a:r>
              <a:rPr lang="en-US" dirty="0" smtClean="0"/>
              <a:t>Publish</a:t>
            </a:r>
          </a:p>
          <a:p>
            <a:endParaRPr lang="en-US" dirty="0"/>
          </a:p>
          <a:p>
            <a:r>
              <a:rPr lang="en-US" dirty="0" smtClean="0"/>
              <a:t>Ensure messages making it to </a:t>
            </a:r>
            <a:r>
              <a:rPr lang="en-US" i="1" dirty="0" err="1" smtClean="0"/>
              <a:t>receivedRequests</a:t>
            </a:r>
            <a:r>
              <a:rPr lang="en-US" dirty="0" smtClean="0"/>
              <a:t> </a:t>
            </a:r>
            <a:r>
              <a:rPr lang="en-US" dirty="0" smtClean="0"/>
              <a:t>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7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have the beginning of our utilization management platform</a:t>
            </a:r>
          </a:p>
          <a:p>
            <a:pPr lvl="1"/>
            <a:r>
              <a:rPr lang="en-US" dirty="0" smtClean="0"/>
              <a:t>Incoming requests are available to any platform components</a:t>
            </a:r>
          </a:p>
          <a:p>
            <a:endParaRPr lang="en-US" dirty="0" smtClean="0"/>
          </a:p>
          <a:p>
            <a:r>
              <a:rPr lang="en-US" dirty="0" smtClean="0"/>
              <a:t>We are taking advantage of asynchronous messaging</a:t>
            </a:r>
          </a:p>
          <a:p>
            <a:pPr lvl="1"/>
            <a:r>
              <a:rPr lang="en-US" dirty="0" smtClean="0"/>
              <a:t>Publishing requests with little concern for who will consume them or how many consumers there will be</a:t>
            </a:r>
          </a:p>
          <a:p>
            <a:endParaRPr lang="en-US" dirty="0" smtClean="0"/>
          </a:p>
          <a:p>
            <a:r>
              <a:rPr lang="en-US" dirty="0" smtClean="0"/>
              <a:t>We are using PaaS options to minimize development and maintenance work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Everything about the platform is scalable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0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***TODO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need to ensure Azure emulator installed?</a:t>
            </a:r>
          </a:p>
          <a:p>
            <a:r>
              <a:rPr lang="en-US" dirty="0" smtClean="0"/>
              <a:t>Add completed solution to sprint 2</a:t>
            </a:r>
          </a:p>
        </p:txBody>
      </p:sp>
    </p:spTree>
    <p:extLst>
      <p:ext uri="{BB962C8B-B14F-4D97-AF65-F5344CB8AC3E}">
        <p14:creationId xmlns:p14="http://schemas.microsoft.com/office/powerpoint/2010/main" val="380953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1-1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As a TAH developer, I need all incoming requests for service to be available to all current and future components of the utilization management platform so that I can implement the features provided by TAH.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Acceptance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Requests are available to current and future services within 10 seconds of arriving on the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Consumers must be able to receive the requests in the order they were received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Consumers should be able to </a:t>
            </a:r>
          </a:p>
          <a:p>
            <a:pPr marL="731520" lvl="1" indent="-457200">
              <a:buFont typeface="+mj-lt"/>
              <a:buAutoNum type="alphaLcPeriod"/>
            </a:pPr>
            <a:r>
              <a:rPr lang="en-US" dirty="0" smtClean="0"/>
              <a:t>receive requests asynchronously</a:t>
            </a:r>
          </a:p>
          <a:p>
            <a:pPr marL="731520" lvl="1" indent="-457200">
              <a:buFont typeface="+mj-lt"/>
              <a:buAutoNum type="alphaLcPeriod"/>
            </a:pPr>
            <a:r>
              <a:rPr lang="en-US" dirty="0" smtClean="0"/>
              <a:t>replay previously received requests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must be able to receive up to 10,000 incoming requests per minute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47442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1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1-1: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We’ll </a:t>
            </a:r>
            <a:r>
              <a:rPr lang="en-US" dirty="0" smtClean="0"/>
              <a:t>simulate incoming requests for service by generating random requests in the Provider Transfer Service</a:t>
            </a:r>
          </a:p>
          <a:p>
            <a:endParaRPr lang="en-US" dirty="0" smtClean="0"/>
          </a:p>
          <a:p>
            <a:r>
              <a:rPr lang="en-US" dirty="0" smtClean="0"/>
              <a:t>What Azure resources to use for message bus and service?</a:t>
            </a:r>
            <a:endParaRPr lang="en-US" dirty="0" smtClean="0"/>
          </a:p>
          <a:p>
            <a:pPr lvl="1"/>
            <a:r>
              <a:rPr lang="en-US" dirty="0" smtClean="0"/>
              <a:t>Generally prefer PaaS (Platform as a Service) over </a:t>
            </a:r>
            <a:r>
              <a:rPr lang="en-US" dirty="0"/>
              <a:t>IaaS (Infrastructure as a Service)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026" y="1546811"/>
            <a:ext cx="4811948" cy="2710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0283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5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Maturity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927" y="1832831"/>
            <a:ext cx="8126142" cy="4014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6220" y="5847080"/>
            <a:ext cx="7159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https://www.hostingadvice.com/how-to/iaas-vs-paas-vs-saas/?_ga=2.28238708.972024003.1631988165-2010794804.1631988165</a:t>
            </a:r>
          </a:p>
        </p:txBody>
      </p:sp>
    </p:spTree>
    <p:extLst>
      <p:ext uri="{BB962C8B-B14F-4D97-AF65-F5344CB8AC3E}">
        <p14:creationId xmlns:p14="http://schemas.microsoft.com/office/powerpoint/2010/main" val="371153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Messaging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03570"/>
              </p:ext>
            </p:extLst>
          </p:nvPr>
        </p:nvGraphicFramePr>
        <p:xfrm>
          <a:off x="838200" y="1825625"/>
          <a:ext cx="10515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571">
                  <a:extLst>
                    <a:ext uri="{9D8B030D-6E8A-4147-A177-3AD203B41FA5}">
                      <a16:colId xmlns:a16="http://schemas.microsoft.com/office/drawing/2014/main" val="1772102859"/>
                    </a:ext>
                  </a:extLst>
                </a:gridCol>
                <a:gridCol w="2732049">
                  <a:extLst>
                    <a:ext uri="{9D8B030D-6E8A-4147-A177-3AD203B41FA5}">
                      <a16:colId xmlns:a16="http://schemas.microsoft.com/office/drawing/2014/main" val="1808861743"/>
                    </a:ext>
                  </a:extLst>
                </a:gridCol>
                <a:gridCol w="2932770">
                  <a:extLst>
                    <a:ext uri="{9D8B030D-6E8A-4147-A177-3AD203B41FA5}">
                      <a16:colId xmlns:a16="http://schemas.microsoft.com/office/drawing/2014/main" val="3398530342"/>
                    </a:ext>
                  </a:extLst>
                </a:gridCol>
                <a:gridCol w="2756210">
                  <a:extLst>
                    <a:ext uri="{9D8B030D-6E8A-4147-A177-3AD203B41FA5}">
                      <a16:colId xmlns:a16="http://schemas.microsoft.com/office/drawing/2014/main" val="259547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 Hubs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 Grid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91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High-value</a:t>
                      </a:r>
                      <a:r>
                        <a:rPr lang="en-US" baseline="0" dirty="0" smtClean="0"/>
                        <a:t> enterprise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 data pipeline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Reactive</a:t>
                      </a:r>
                      <a:r>
                        <a:rPr lang="en-US" baseline="0" dirty="0" smtClean="0"/>
                        <a:t> programming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41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Unit of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 (streams)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 (discrete)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5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Throughput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Thousands of messages per 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Millions of messages per 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Thousands</a:t>
                      </a:r>
                      <a:r>
                        <a:rPr lang="en-US" baseline="0" dirty="0" smtClean="0"/>
                        <a:t> of messages per second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2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$0.0135/hour + $0.80 per million operations (after 13M operations)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$0.03/hour + $0.028 per million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$0.60</a:t>
                      </a:r>
                      <a:r>
                        <a:rPr lang="en-US" baseline="0" dirty="0" smtClean="0"/>
                        <a:t> per million operations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8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Consume</a:t>
                      </a:r>
                      <a:r>
                        <a:rPr lang="en-US" baseline="0" dirty="0" smtClean="0"/>
                        <a:t> previously published messages / replay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18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12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1-1: Message </a:t>
            </a:r>
            <a:r>
              <a:rPr lang="en-US" dirty="0" smtClean="0"/>
              <a:t>Bus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</a:t>
            </a:r>
            <a:r>
              <a:rPr lang="en-US" dirty="0" smtClean="0"/>
              <a:t> </a:t>
            </a:r>
            <a:r>
              <a:rPr lang="en-US" dirty="0" smtClean="0"/>
              <a:t>Event </a:t>
            </a:r>
            <a:r>
              <a:rPr lang="en-US" dirty="0" smtClean="0"/>
              <a:t>Hub</a:t>
            </a:r>
            <a:endParaRPr lang="en-US" dirty="0" smtClean="0"/>
          </a:p>
          <a:p>
            <a:pPr lvl="1"/>
            <a:r>
              <a:rPr lang="en-US" dirty="0" smtClean="0"/>
              <a:t>Can handle huge volumes – millions of messages per second</a:t>
            </a:r>
          </a:p>
          <a:p>
            <a:pPr lvl="1"/>
            <a:r>
              <a:rPr lang="en-US" dirty="0" smtClean="0"/>
              <a:t>Can add consumers after messages published</a:t>
            </a:r>
          </a:p>
          <a:p>
            <a:pPr lvl="1"/>
            <a:r>
              <a:rPr lang="en-US" dirty="0" smtClean="0"/>
              <a:t>Can replay messages (until removed)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Key Terms</a:t>
            </a:r>
          </a:p>
          <a:p>
            <a:pPr lvl="1"/>
            <a:r>
              <a:rPr lang="en-US" dirty="0" smtClean="0"/>
              <a:t>Namespace (i.e. cluster)</a:t>
            </a:r>
          </a:p>
          <a:p>
            <a:pPr lvl="1"/>
            <a:r>
              <a:rPr lang="en-US" dirty="0" smtClean="0"/>
              <a:t>Hub (i.e. topic)</a:t>
            </a:r>
          </a:p>
          <a:p>
            <a:pPr lvl="1"/>
            <a:r>
              <a:rPr lang="en-US" dirty="0" smtClean="0"/>
              <a:t>Publisher (i.e. producer)</a:t>
            </a:r>
          </a:p>
          <a:p>
            <a:pPr lvl="1"/>
            <a:r>
              <a:rPr lang="en-US" dirty="0" smtClean="0"/>
              <a:t>Consumer (i.e. subscriber)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78" y="3860593"/>
            <a:ext cx="5800452" cy="2599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0283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9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1-1: Provider </a:t>
            </a:r>
            <a:r>
              <a:rPr lang="en-US" dirty="0" smtClean="0"/>
              <a:t>Transfer</a:t>
            </a:r>
            <a:br>
              <a:rPr lang="en-US" dirty="0" smtClean="0"/>
            </a:br>
            <a:r>
              <a:rPr lang="en-US" dirty="0" smtClean="0"/>
              <a:t>Service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Choosing Azure Function</a:t>
            </a:r>
          </a:p>
          <a:p>
            <a:pPr lvl="1"/>
            <a:r>
              <a:rPr lang="en-US" dirty="0" smtClean="0"/>
              <a:t>Azure’s </a:t>
            </a:r>
            <a:r>
              <a:rPr lang="en-US" dirty="0" smtClean="0"/>
              <a:t>event-driven, </a:t>
            </a:r>
            <a:r>
              <a:rPr lang="en-US" dirty="0" err="1" smtClean="0"/>
              <a:t>serverless</a:t>
            </a:r>
            <a:r>
              <a:rPr lang="en-US" dirty="0" smtClean="0"/>
              <a:t> compute </a:t>
            </a:r>
            <a:r>
              <a:rPr lang="en-US" dirty="0" smtClean="0"/>
              <a:t>option</a:t>
            </a:r>
            <a:endParaRPr lang="en-US" dirty="0" smtClean="0"/>
          </a:p>
          <a:p>
            <a:pPr lvl="1"/>
            <a:r>
              <a:rPr lang="en-US" dirty="0" smtClean="0"/>
              <a:t>Automatically </a:t>
            </a:r>
            <a:r>
              <a:rPr lang="en-US" dirty="0" smtClean="0"/>
              <a:t>scales – up to 200 parallel </a:t>
            </a:r>
            <a:r>
              <a:rPr lang="en-US" dirty="0" smtClean="0"/>
              <a:t>instances</a:t>
            </a:r>
          </a:p>
          <a:p>
            <a:pPr lvl="1"/>
            <a:r>
              <a:rPr lang="en-US" dirty="0" smtClean="0"/>
              <a:t>We’ll discuss other hosting options in later sprint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Possible triggers</a:t>
            </a:r>
          </a:p>
          <a:p>
            <a:pPr lvl="1"/>
            <a:r>
              <a:rPr lang="en-US" dirty="0" smtClean="0"/>
              <a:t>HTTP call</a:t>
            </a:r>
          </a:p>
          <a:p>
            <a:pPr lvl="1"/>
            <a:r>
              <a:rPr lang="en-US" dirty="0" smtClean="0"/>
              <a:t>Timer</a:t>
            </a:r>
          </a:p>
          <a:p>
            <a:pPr lvl="1"/>
            <a:r>
              <a:rPr lang="en-US" dirty="0" smtClean="0"/>
              <a:t>Message arrived / event occurred</a:t>
            </a:r>
          </a:p>
          <a:p>
            <a:pPr lvl="1"/>
            <a:r>
              <a:rPr lang="en-US" dirty="0" smtClean="0"/>
              <a:t>Database record created, updated, or deleted</a:t>
            </a:r>
          </a:p>
          <a:p>
            <a:pPr lvl="1"/>
            <a:r>
              <a:rPr lang="en-US" dirty="0" smtClean="0"/>
              <a:t>BLOB created, updated, or deleted</a:t>
            </a:r>
          </a:p>
          <a:p>
            <a:endParaRPr lang="en-US" dirty="0" smtClean="0"/>
          </a:p>
          <a:p>
            <a:r>
              <a:rPr lang="en-US" dirty="0" smtClean="0"/>
              <a:t>Most often used in consumption mode – only charged for use</a:t>
            </a:r>
          </a:p>
          <a:p>
            <a:pPr lvl="1"/>
            <a:r>
              <a:rPr lang="en-US" dirty="0" smtClean="0"/>
              <a:t>Based on number of executions, execution time, and memory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Generally inexpensive for lightweight, infrequently used functionality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0283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1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1-1: Create Azure </a:t>
            </a:r>
            <a:r>
              <a:rPr lang="en-US" dirty="0"/>
              <a:t>E</a:t>
            </a:r>
            <a:r>
              <a:rPr lang="en-US" dirty="0" smtClean="0"/>
              <a:t>vent </a:t>
            </a:r>
            <a:r>
              <a:rPr lang="en-US" dirty="0"/>
              <a:t>H</a:t>
            </a:r>
            <a:r>
              <a:rPr lang="en-US" dirty="0" smtClean="0"/>
              <a:t>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in Azure Portal</a:t>
            </a:r>
          </a:p>
          <a:p>
            <a:endParaRPr lang="en-US" dirty="0" smtClean="0"/>
          </a:p>
          <a:p>
            <a:r>
              <a:rPr lang="en-US" dirty="0" smtClean="0"/>
              <a:t>Create Azure Hub Namespace</a:t>
            </a:r>
          </a:p>
          <a:p>
            <a:pPr lvl="1"/>
            <a:r>
              <a:rPr lang="en-US" dirty="0" smtClean="0"/>
              <a:t>Name must globally unique (so we can’t all use the same name)</a:t>
            </a:r>
          </a:p>
          <a:p>
            <a:pPr lvl="1"/>
            <a:r>
              <a:rPr lang="en-US" dirty="0" smtClean="0"/>
              <a:t>Pricing tier: Standard so we can have multiple consumer groups</a:t>
            </a:r>
          </a:p>
          <a:p>
            <a:endParaRPr lang="en-US" dirty="0" smtClean="0"/>
          </a:p>
          <a:p>
            <a:r>
              <a:rPr lang="en-US" dirty="0" smtClean="0"/>
              <a:t>Create Azure Hub for received requests</a:t>
            </a:r>
          </a:p>
          <a:p>
            <a:endParaRPr lang="en-US" dirty="0" smtClean="0"/>
          </a:p>
          <a:p>
            <a:r>
              <a:rPr lang="en-US" dirty="0" smtClean="0"/>
              <a:t>Create Shared Access Policy for publisher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3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6038</TotalTime>
  <Words>647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Sprint 1</vt:lpstr>
      <vt:lpstr>***TODO</vt:lpstr>
      <vt:lpstr>User Story 1-1</vt:lpstr>
      <vt:lpstr>User Story 1-1: Design</vt:lpstr>
      <vt:lpstr>Cloud Maturity Model</vt:lpstr>
      <vt:lpstr>Azure Messaging Options</vt:lpstr>
      <vt:lpstr>User Story 1-1: Message Bus Design</vt:lpstr>
      <vt:lpstr>User Story 1-1: Provider Transfer Service Design</vt:lpstr>
      <vt:lpstr>Task 1-1: Create Azure Event Hub</vt:lpstr>
      <vt:lpstr>Task 1-2: Create Provider Transfer Service</vt:lpstr>
      <vt:lpstr>Task 1-3: Deploy Provider Transfer Service</vt:lpstr>
      <vt:lpstr>Sprint 1: Retrospective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Scott Carter</cp:lastModifiedBy>
  <cp:revision>153</cp:revision>
  <dcterms:created xsi:type="dcterms:W3CDTF">2021-09-06T23:14:58Z</dcterms:created>
  <dcterms:modified xsi:type="dcterms:W3CDTF">2021-09-28T03:23:57Z</dcterms:modified>
</cp:coreProperties>
</file>