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8" r:id="rId3"/>
    <p:sldId id="309" r:id="rId4"/>
    <p:sldId id="310" r:id="rId5"/>
    <p:sldId id="282" r:id="rId6"/>
    <p:sldId id="313" r:id="rId7"/>
    <p:sldId id="314" r:id="rId8"/>
    <p:sldId id="316" r:id="rId9"/>
    <p:sldId id="317" r:id="rId10"/>
    <p:sldId id="318" r:id="rId11"/>
    <p:sldId id="319" r:id="rId12"/>
    <p:sldId id="311" r:id="rId13"/>
    <p:sldId id="315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0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D536D-AE8C-4EAC-8CEB-B18A64A144B4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9213D-4E99-419F-B8AE-1BABF0A4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dirty="0" smtClean="0"/>
              <a:t>Route undecided requests to a physician so they can make a decision on the request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57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3-2: Deploy UI 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\Sprint3_UIMessagingItems.json</a:t>
            </a:r>
            <a:endParaRPr lang="en-US" dirty="0"/>
          </a:p>
          <a:p>
            <a:pPr lvl="1"/>
            <a:r>
              <a:rPr lang="en-US" dirty="0"/>
              <a:t>??? Globally unique name???</a:t>
            </a:r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sender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sender</a:t>
            </a:r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/>
              <a:t>requestAssigned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3-3: Deploy Hub Offset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template: </a:t>
            </a:r>
            <a:r>
              <a:rPr lang="en-US" dirty="0" err="1" smtClean="0"/>
              <a:t>ArmScripts</a:t>
            </a:r>
            <a:r>
              <a:rPr lang="en-US" dirty="0" smtClean="0"/>
              <a:t>\Sprint3_StorageItems.json</a:t>
            </a:r>
          </a:p>
          <a:p>
            <a:pPr lvl="1"/>
            <a:r>
              <a:rPr lang="en-US" dirty="0" smtClean="0"/>
              <a:t>Set “Storage Account Name” to your unique name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73490"/>
              </p:ext>
            </p:extLst>
          </p:nvPr>
        </p:nvGraphicFramePr>
        <p:xfrm>
          <a:off x="2032000" y="347579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476">
                  <a:extLst>
                    <a:ext uri="{9D8B030D-6E8A-4147-A177-3AD203B41FA5}">
                      <a16:colId xmlns:a16="http://schemas.microsoft.com/office/drawing/2014/main" val="76634278"/>
                    </a:ext>
                  </a:extLst>
                </a:gridCol>
                <a:gridCol w="2019993">
                  <a:extLst>
                    <a:ext uri="{9D8B030D-6E8A-4147-A177-3AD203B41FA5}">
                      <a16:colId xmlns:a16="http://schemas.microsoft.com/office/drawing/2014/main" val="3634572273"/>
                    </a:ext>
                  </a:extLst>
                </a:gridCol>
                <a:gridCol w="4432530">
                  <a:extLst>
                    <a:ext uri="{9D8B030D-6E8A-4147-A177-3AD203B41FA5}">
                      <a16:colId xmlns:a16="http://schemas.microsoft.com/office/drawing/2014/main" val="2093564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Blob</a:t>
                      </a:r>
                      <a:r>
                        <a:rPr lang="en-US" baseline="0" dirty="0" smtClean="0"/>
                        <a:t> Container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notAutoApproved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routingNotAutoApprovedConsumer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requestDecided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routingRequestDecidedConsumer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Routing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routingGetRequestConsumer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requestAssigned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uiRequestAssignedConsumer</a:t>
                      </a:r>
                      <a:endParaRPr 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49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0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 smtClean="0"/>
              <a:t>3-4: Deploy Routing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connection strings in the service</a:t>
            </a:r>
          </a:p>
          <a:p>
            <a:pPr lvl="1"/>
            <a:endParaRPr lang="en-US" dirty="0"/>
          </a:p>
          <a:p>
            <a:r>
              <a:rPr lang="en-US" dirty="0" smtClean="0"/>
              <a:t>Publish Routing Service</a:t>
            </a:r>
          </a:p>
          <a:p>
            <a:pPr lvl="1"/>
            <a:r>
              <a:rPr lang="en-US" dirty="0" smtClean="0"/>
              <a:t>We’ll use a </a:t>
            </a:r>
            <a:r>
              <a:rPr lang="en-US" i="1" dirty="0" smtClean="0"/>
              <a:t>shared</a:t>
            </a:r>
            <a:r>
              <a:rPr lang="en-US" dirty="0" smtClean="0"/>
              <a:t> App Service Plan to save a few pennies since we’re not using additional features in this workshop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 smtClean="0"/>
              <a:t>3-5: Create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Provided but need to deploy</a:t>
            </a:r>
          </a:p>
          <a:p>
            <a:endParaRPr lang="en-US" dirty="0"/>
          </a:p>
          <a:p>
            <a:r>
              <a:rPr lang="en-US" dirty="0" smtClean="0"/>
              <a:t>Add SAS keys???and deploy???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8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3: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compared with Azure Functions, App Services are generally used for larger, heavier, and cohesive set of functionality, but comes with added cost and complexity</a:t>
            </a:r>
          </a:p>
          <a:p>
            <a:endParaRPr lang="en-US" dirty="0"/>
          </a:p>
          <a:p>
            <a:r>
              <a:rPr lang="en-US" dirty="0" smtClean="0"/>
              <a:t>ARM templates can be used to create Azure resources</a:t>
            </a:r>
          </a:p>
          <a:p>
            <a:endParaRPr lang="en-US" dirty="0" smtClean="0"/>
          </a:p>
          <a:p>
            <a:r>
              <a:rPr lang="en-US" dirty="0" smtClean="0"/>
              <a:t>Asynchronous messaging can be used for request/response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Event Hubs can be used with a variety of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2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Arm templates</a:t>
            </a:r>
          </a:p>
          <a:p>
            <a:r>
              <a:rPr lang="en-US" dirty="0" smtClean="0"/>
              <a:t>Have Routing Service </a:t>
            </a:r>
            <a:r>
              <a:rPr lang="en-US" dirty="0"/>
              <a:t>completely pre-packaged</a:t>
            </a:r>
          </a:p>
          <a:p>
            <a:pPr lvl="1"/>
            <a:r>
              <a:rPr lang="en-US" dirty="0" smtClean="0"/>
              <a:t>Help </a:t>
            </a:r>
            <a:r>
              <a:rPr lang="en-US" dirty="0"/>
              <a:t>students deploy</a:t>
            </a:r>
          </a:p>
          <a:p>
            <a:pPr lvl="1"/>
            <a:r>
              <a:rPr lang="en-US" dirty="0" smtClean="0"/>
              <a:t>Talk </a:t>
            </a:r>
            <a:r>
              <a:rPr lang="en-US" dirty="0"/>
              <a:t>through logic and key points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139249" y="3366655"/>
            <a:ext cx="4214551" cy="2743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 smtClean="0">
                <a:solidFill>
                  <a:schemeClr val="tx1"/>
                </a:solidFill>
              </a:rPr>
              <a:t>Prep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Request class from generator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Router class</a:t>
            </a:r>
          </a:p>
          <a:p>
            <a:pPr marL="285750" indent="-2857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Get stats by specialty and state???</a:t>
            </a:r>
          </a:p>
          <a:p>
            <a:pPr marL="285750" indent="-285750">
              <a:buFontTx/>
              <a:buChar char="-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In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Create Web API in VS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Subscribe to </a:t>
            </a:r>
            <a:r>
              <a:rPr lang="en-US" sz="1100" dirty="0" err="1" smtClean="0">
                <a:solidFill>
                  <a:schemeClr val="tx1"/>
                </a:solidFill>
              </a:rPr>
              <a:t>NotApproved</a:t>
            </a:r>
            <a:r>
              <a:rPr lang="en-US" sz="1100" dirty="0" smtClean="0">
                <a:solidFill>
                  <a:schemeClr val="tx1"/>
                </a:solidFill>
              </a:rPr>
              <a:t> topic/</a:t>
            </a:r>
            <a:r>
              <a:rPr lang="en-US" sz="1100" dirty="0" err="1" smtClean="0">
                <a:solidFill>
                  <a:schemeClr val="tx1"/>
                </a:solidFill>
              </a:rPr>
              <a:t>c#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Store requests in memory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1. Deploy to Azure app service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Subscribe to request command queue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Get request from router class</a:t>
            </a: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Send request via </a:t>
            </a:r>
            <a:r>
              <a:rPr lang="en-US" sz="1100" dirty="0" err="1" smtClean="0">
                <a:solidFill>
                  <a:schemeClr val="tx1"/>
                </a:solidFill>
              </a:rPr>
              <a:t>SignalR</a:t>
            </a: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100" dirty="0" smtClean="0">
                <a:solidFill>
                  <a:schemeClr val="tx1"/>
                </a:solidFill>
              </a:rPr>
              <a:t>2. Re-</a:t>
            </a:r>
            <a:r>
              <a:rPr lang="en-US" sz="1100" dirty="0" err="1" smtClean="0">
                <a:solidFill>
                  <a:schemeClr val="tx1"/>
                </a:solidFill>
              </a:rPr>
              <a:t>dDeploy</a:t>
            </a:r>
            <a:r>
              <a:rPr lang="en-US" sz="1100" dirty="0" smtClean="0">
                <a:solidFill>
                  <a:schemeClr val="tx1"/>
                </a:solidFill>
              </a:rPr>
              <a:t> to Azure app service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8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92047"/>
            <a:ext cx="2455817" cy="138122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 a TAH physician, I need to be able to view undecided requests for service so that I can decide if they should be approved or disapproved.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Acceptance Criteria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Retrieve and view an undecided request without need to install an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previously been decided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Should not be able to retrieve a request that has been assigned to another physician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Ability to approve or disapprove retrieved requests</a:t>
            </a:r>
          </a:p>
        </p:txBody>
      </p:sp>
    </p:spTree>
    <p:extLst>
      <p:ext uri="{BB962C8B-B14F-4D97-AF65-F5344CB8AC3E}">
        <p14:creationId xmlns:p14="http://schemas.microsoft.com/office/powerpoint/2010/main" val="16171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3-1: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  <p:sp>
        <p:nvSpPr>
          <p:cNvPr id="25" name="Can 24"/>
          <p:cNvSpPr/>
          <p:nvPr/>
        </p:nvSpPr>
        <p:spPr>
          <a:xfrm rot="5400000">
            <a:off x="2962940" y="2381595"/>
            <a:ext cx="741145" cy="39135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Message Bus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64935" y="204410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 Service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664503" y="5243313"/>
            <a:ext cx="1212783" cy="933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917136" y="2018945"/>
            <a:ext cx="7578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Not Auto Approved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622788" y="5122719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</a:t>
            </a:r>
          </a:p>
          <a:p>
            <a:pPr algn="ctr"/>
            <a:r>
              <a:rPr lang="en-US" sz="900" dirty="0" smtClean="0"/>
              <a:t>Request</a:t>
            </a:r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2297926" y="3295417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Get Request</a:t>
            </a:r>
            <a:endParaRPr lang="en-US" sz="900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545815" y="2977526"/>
            <a:ext cx="10960" cy="98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9861" y="3307408"/>
            <a:ext cx="64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 Decided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181814" y="5647703"/>
            <a:ext cx="11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Decided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3668858" y="2173896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48383" y="2993163"/>
            <a:ext cx="0" cy="96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27" idx="1"/>
          </p:cNvCxnSpPr>
          <p:nvPr/>
        </p:nvCxnSpPr>
        <p:spPr>
          <a:xfrm rot="16200000" flipH="1">
            <a:off x="1862319" y="4907954"/>
            <a:ext cx="985800" cy="61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09263" y="5363681"/>
            <a:ext cx="122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Request</a:t>
            </a:r>
          </a:p>
          <a:p>
            <a:pPr algn="ctr"/>
            <a:r>
              <a:rPr lang="en-US" sz="900" dirty="0" smtClean="0"/>
              <a:t>Assigned</a:t>
            </a:r>
            <a:endParaRPr lang="en-US" sz="900" dirty="0"/>
          </a:p>
        </p:txBody>
      </p:sp>
      <p:cxnSp>
        <p:nvCxnSpPr>
          <p:cNvPr id="44" name="Elbow Connector 43"/>
          <p:cNvCxnSpPr/>
          <p:nvPr/>
        </p:nvCxnSpPr>
        <p:spPr>
          <a:xfrm rot="5400000" flipH="1" flipV="1">
            <a:off x="3775857" y="4825769"/>
            <a:ext cx="821429" cy="618566"/>
          </a:xfrm>
          <a:prstGeom prst="bentConnector3">
            <a:avLst>
              <a:gd name="adj1" fmla="val 4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3824284" y="4777340"/>
            <a:ext cx="1210075" cy="1104071"/>
          </a:xfrm>
          <a:prstGeom prst="bentConnector3">
            <a:avLst>
              <a:gd name="adj1" fmla="val -6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26" idx="1"/>
          </p:cNvCxnSpPr>
          <p:nvPr/>
        </p:nvCxnSpPr>
        <p:spPr>
          <a:xfrm rot="5400000" flipH="1" flipV="1">
            <a:off x="1616532" y="2919379"/>
            <a:ext cx="1456854" cy="639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6" idx="3"/>
          </p:cNvCxnSpPr>
          <p:nvPr/>
        </p:nvCxnSpPr>
        <p:spPr>
          <a:xfrm>
            <a:off x="3877718" y="2510928"/>
            <a:ext cx="810566" cy="1441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605024" y="3058633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  <a:endParaRPr lang="en-US" sz="1000" dirty="0"/>
          </a:p>
        </p:txBody>
      </p:sp>
      <p:sp>
        <p:nvSpPr>
          <p:cNvPr id="61" name="Oval 60"/>
          <p:cNvSpPr/>
          <p:nvPr/>
        </p:nvSpPr>
        <p:spPr>
          <a:xfrm>
            <a:off x="5011411" y="5698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US" sz="1000" dirty="0"/>
          </a:p>
        </p:txBody>
      </p:sp>
      <p:sp>
        <p:nvSpPr>
          <p:cNvPr id="62" name="Oval 61"/>
          <p:cNvSpPr/>
          <p:nvPr/>
        </p:nvSpPr>
        <p:spPr>
          <a:xfrm>
            <a:off x="1772077" y="5457890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US" sz="1000" dirty="0"/>
          </a:p>
        </p:txBody>
      </p:sp>
      <p:sp>
        <p:nvSpPr>
          <p:cNvPr id="63" name="Oval 62"/>
          <p:cNvSpPr/>
          <p:nvPr/>
        </p:nvSpPr>
        <p:spPr>
          <a:xfrm>
            <a:off x="4495855" y="2041362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US" sz="1000" dirty="0"/>
          </a:p>
        </p:txBody>
      </p:sp>
      <p:sp>
        <p:nvSpPr>
          <p:cNvPr id="64" name="Oval 63"/>
          <p:cNvSpPr/>
          <p:nvPr/>
        </p:nvSpPr>
        <p:spPr>
          <a:xfrm>
            <a:off x="2552281" y="3027727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4204877" y="4753411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US" sz="1000" dirty="0"/>
          </a:p>
        </p:txBody>
      </p:sp>
      <p:sp>
        <p:nvSpPr>
          <p:cNvPr id="66" name="Oval 65"/>
          <p:cNvSpPr/>
          <p:nvPr/>
        </p:nvSpPr>
        <p:spPr>
          <a:xfrm>
            <a:off x="1804914" y="2073959"/>
            <a:ext cx="224444" cy="2410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229199" y="2161896"/>
            <a:ext cx="5361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Routing Service consumes requests that were not auto approved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asks for an undecided request to work 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request to get a request for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finds an undecided request, assigns it to the user, and sends an event of the assignment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UI consumes the assignment event and displays the request to the user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User makes a decision on the request and the UI sends an event for the decision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Routing Service consumes the decision event and removes the request from its database since it no longer needs to be routed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Side note: The Provider Transfer Service would also consume the decision event so it can notify the provider.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972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users request work, this service </a:t>
            </a:r>
            <a:r>
              <a:rPr lang="en-US" dirty="0" smtClean="0"/>
              <a:t>assigns </a:t>
            </a:r>
            <a:r>
              <a:rPr lang="en-US" dirty="0" smtClean="0"/>
              <a:t>a request to the </a:t>
            </a:r>
            <a:r>
              <a:rPr lang="en-US" dirty="0" smtClean="0"/>
              <a:t>user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Maintains database of routable requests based on whether request is decided or currently assigned </a:t>
            </a:r>
          </a:p>
          <a:p>
            <a:pPr lvl="1"/>
            <a:r>
              <a:rPr lang="en-US" dirty="0" smtClean="0"/>
              <a:t>No need to store anything already decided</a:t>
            </a:r>
          </a:p>
          <a:p>
            <a:pPr lvl="1"/>
            <a:endParaRPr lang="en-US" dirty="0"/>
          </a:p>
          <a:p>
            <a:r>
              <a:rPr lang="en-US" dirty="0" smtClean="0"/>
              <a:t>For this workshop, we’re going to store requests in memory</a:t>
            </a:r>
          </a:p>
          <a:p>
            <a:pPr lvl="1"/>
            <a:r>
              <a:rPr lang="en-US" dirty="0" smtClean="0"/>
              <a:t>Note that this isn’t possible with an Azure Function on the consumption plan</a:t>
            </a:r>
          </a:p>
          <a:p>
            <a:pPr lvl="1"/>
            <a:endParaRPr lang="en-US" dirty="0"/>
          </a:p>
          <a:p>
            <a:r>
              <a:rPr lang="en-US" dirty="0" smtClean="0"/>
              <a:t>How to host this functionality?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923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Function vs App Service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77541"/>
              </p:ext>
            </p:extLst>
          </p:nvPr>
        </p:nvGraphicFramePr>
        <p:xfrm>
          <a:off x="838200" y="1825625"/>
          <a:ext cx="1051560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247">
                  <a:extLst>
                    <a:ext uri="{9D8B030D-6E8A-4147-A177-3AD203B41FA5}">
                      <a16:colId xmlns:a16="http://schemas.microsoft.com/office/drawing/2014/main" val="3668156428"/>
                    </a:ext>
                  </a:extLst>
                </a:gridCol>
                <a:gridCol w="4048298">
                  <a:extLst>
                    <a:ext uri="{9D8B030D-6E8A-4147-A177-3AD203B41FA5}">
                      <a16:colId xmlns:a16="http://schemas.microsoft.com/office/drawing/2014/main" val="3617346734"/>
                    </a:ext>
                  </a:extLst>
                </a:gridCol>
                <a:gridCol w="4662055">
                  <a:extLst>
                    <a:ext uri="{9D8B030D-6E8A-4147-A177-3AD203B41FA5}">
                      <a16:colId xmlns:a16="http://schemas.microsoft.com/office/drawing/2014/main" val="13333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Function (Consumption Plan)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Cheaper</a:t>
                      </a:r>
                      <a:r>
                        <a:rPr lang="en-US" baseline="0" dirty="0" smtClean="0"/>
                        <a:t> for smaller, infrequent workloads. 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irst 400,000 GB/s and 1,000,000 executions free.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cheape</a:t>
                      </a:r>
                      <a:r>
                        <a:rPr lang="en-US" baseline="0" dirty="0" smtClean="0"/>
                        <a:t>r for larger, frequent workloads. Min for production app about $70/month without any use. Can be </a:t>
                      </a:r>
                      <a:r>
                        <a:rPr lang="en-US" b="1" i="1" baseline="0" dirty="0" smtClean="0"/>
                        <a:t>much</a:t>
                      </a:r>
                      <a:r>
                        <a:rPr lang="en-US" baseline="0" dirty="0" smtClean="0"/>
                        <a:t> higher.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 to develop,</a:t>
                      </a:r>
                      <a:r>
                        <a:rPr lang="en-US" baseline="0" dirty="0" smtClean="0"/>
                        <a:t> debug, and deploy. Can all be done in portal, but not recommended.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</a:t>
                      </a:r>
                      <a:r>
                        <a:rPr lang="en-US" baseline="0" dirty="0" smtClean="0"/>
                        <a:t>more time to develop, debug, configure, and deploy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 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r>
                        <a:rPr lang="en-US" baseline="0" dirty="0" smtClean="0"/>
                        <a:t>enerally </a:t>
                      </a:r>
                      <a:r>
                        <a:rPr lang="en-US" baseline="0" dirty="0" smtClean="0"/>
                        <a:t>10 minutes, but 230 seconds for HTTP </a:t>
                      </a:r>
                      <a:r>
                        <a:rPr lang="en-US" baseline="0" dirty="0" smtClean="0"/>
                        <a:t>triggers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8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Scales out well without configuration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to scale out and/or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6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take 10 – 20 seconds to warm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 configured as “Always</a:t>
                      </a:r>
                      <a:r>
                        <a:rPr lang="en-US" baseline="0" dirty="0" smtClean="0"/>
                        <a:t> on” to eliminate cold start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6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Maintain</a:t>
                      </a:r>
                      <a:r>
                        <a:rPr lang="en-US" baseline="0" dirty="0" smtClean="0"/>
                        <a:t> State in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Technically</a:t>
                      </a:r>
                      <a:r>
                        <a:rPr lang="en-US" baseline="0" dirty="0" smtClean="0"/>
                        <a:t> possible when always on, but not recommended because it limits scaling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Use</a:t>
                      </a:r>
                      <a:r>
                        <a:rPr lang="en-US" baseline="0" dirty="0" smtClean="0"/>
                        <a:t>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Small, isolated,</a:t>
                      </a:r>
                      <a:r>
                        <a:rPr lang="en-US" baseline="0" dirty="0" smtClean="0"/>
                        <a:t> lightweight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r set of cohesive 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60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use almost any web technology since there is a JavaScript Event Hub Client SDK</a:t>
            </a:r>
          </a:p>
          <a:p>
            <a:endParaRPr lang="en-US" dirty="0"/>
          </a:p>
          <a:p>
            <a:r>
              <a:rPr lang="en-US" dirty="0" smtClean="0"/>
              <a:t>Choosing ASP.NET </a:t>
            </a:r>
            <a:r>
              <a:rPr lang="en-US" dirty="0" err="1" smtClean="0"/>
              <a:t>Blazor</a:t>
            </a:r>
            <a:r>
              <a:rPr lang="en-US" dirty="0" smtClean="0"/>
              <a:t> to consolidate technologies for the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4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Routing Service provided and almost ready to deploy</a:t>
            </a:r>
          </a:p>
          <a:p>
            <a:pPr lvl="1"/>
            <a:r>
              <a:rPr lang="en-US" dirty="0" smtClean="0"/>
              <a:t>Needs some configuration updates as defined in following tasks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use Azure Resource Manager (ARM) scripts to generate the new event hubs, shared access policies, and BLOB containers for hub offsets</a:t>
            </a:r>
          </a:p>
          <a:p>
            <a:pPr lvl="1"/>
            <a:endParaRPr lang="en-US" dirty="0"/>
          </a:p>
          <a:p>
            <a:r>
              <a:rPr lang="en-US" dirty="0" smtClean="0"/>
              <a:t>Using different consumers so each can manage streams independently</a:t>
            </a:r>
          </a:p>
          <a:p>
            <a:endParaRPr lang="en-US" dirty="0"/>
          </a:p>
          <a:p>
            <a:r>
              <a:rPr lang="en-US" dirty="0"/>
              <a:t>Event Hub slightly different than Function with Event Hub trigger</a:t>
            </a:r>
          </a:p>
          <a:p>
            <a:endParaRPr lang="en-US" dirty="0" smtClean="0"/>
          </a:p>
          <a:p>
            <a:r>
              <a:rPr lang="en-US" dirty="0" smtClean="0"/>
              <a:t>We’ll just use the UI locally without deploying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3-1: Deploy Routing Service</a:t>
            </a:r>
            <a:br>
              <a:rPr lang="en-US" dirty="0" smtClean="0"/>
            </a:br>
            <a:r>
              <a:rPr lang="en-US" dirty="0" smtClean="0"/>
              <a:t>Messaging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ARM template: </a:t>
            </a:r>
            <a:r>
              <a:rPr lang="en-US" dirty="0" err="1"/>
              <a:t>ArmScripts</a:t>
            </a:r>
            <a:r>
              <a:rPr lang="en-US" dirty="0"/>
              <a:t>\Sprint3_RoutingServiceMessagingItems.json</a:t>
            </a:r>
          </a:p>
          <a:p>
            <a:pPr lvl="1"/>
            <a:r>
              <a:rPr lang="en-US" dirty="0" smtClean="0"/>
              <a:t>??? Globally unique name???</a:t>
            </a:r>
          </a:p>
          <a:p>
            <a:endParaRPr lang="en-US" dirty="0" smtClean="0"/>
          </a:p>
          <a:p>
            <a:r>
              <a:rPr lang="en-US" dirty="0" smtClean="0"/>
              <a:t>New hubs</a:t>
            </a:r>
          </a:p>
          <a:p>
            <a:pPr lvl="1"/>
            <a:r>
              <a:rPr lang="en-US" dirty="0" err="1" smtClean="0"/>
              <a:t>getRequest</a:t>
            </a:r>
            <a:endParaRPr lang="en-US" dirty="0" smtClean="0"/>
          </a:p>
          <a:p>
            <a:pPr lvl="1"/>
            <a:r>
              <a:rPr lang="en-US" dirty="0" err="1" smtClean="0"/>
              <a:t>requestAssigned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Share Access Policies</a:t>
            </a:r>
          </a:p>
          <a:p>
            <a:pPr lvl="1"/>
            <a:r>
              <a:rPr lang="en-US" dirty="0" err="1" smtClean="0"/>
              <a:t>requestNotAutoApproved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decidedRequests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getRequest</a:t>
            </a:r>
            <a:r>
              <a:rPr lang="en-US" dirty="0" smtClean="0"/>
              <a:t> listener</a:t>
            </a:r>
          </a:p>
          <a:p>
            <a:pPr lvl="1"/>
            <a:r>
              <a:rPr lang="en-US" dirty="0" err="1" smtClean="0"/>
              <a:t>requestAssigned</a:t>
            </a:r>
            <a:r>
              <a:rPr lang="en-US" dirty="0" smtClean="0"/>
              <a:t> sender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Consumer Groups</a:t>
            </a:r>
          </a:p>
          <a:p>
            <a:pPr lvl="1"/>
            <a:r>
              <a:rPr lang="en-US" dirty="0" err="1" smtClean="0"/>
              <a:t>requestNotAutoApproved</a:t>
            </a:r>
            <a:endParaRPr lang="en-US" dirty="0"/>
          </a:p>
          <a:p>
            <a:pPr lvl="1"/>
            <a:r>
              <a:rPr lang="en-US" dirty="0" err="1" smtClean="0"/>
              <a:t>decidedRequests</a:t>
            </a:r>
            <a:endParaRPr lang="en-US" dirty="0"/>
          </a:p>
          <a:p>
            <a:pPr lvl="1"/>
            <a:r>
              <a:rPr lang="en-US" dirty="0" err="1" smtClean="0"/>
              <a:t>getRequest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91" y="274630"/>
            <a:ext cx="2455817" cy="13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9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47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897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Sprint 3</vt:lpstr>
      <vt:lpstr>***ToDo</vt:lpstr>
      <vt:lpstr>User Story 3-1</vt:lpstr>
      <vt:lpstr>User Story 3-1: Design</vt:lpstr>
      <vt:lpstr>Routing Service</vt:lpstr>
      <vt:lpstr>Azure Function vs App Service</vt:lpstr>
      <vt:lpstr>User Interface</vt:lpstr>
      <vt:lpstr>Approach</vt:lpstr>
      <vt:lpstr>Task 3-1: Deploy Routing Service Messaging Items</vt:lpstr>
      <vt:lpstr>Task 3-2: Deploy UI Messaging Items</vt:lpstr>
      <vt:lpstr>Task 3-3: Deploy Hub Offset Storage</vt:lpstr>
      <vt:lpstr>Task 3-4: Deploy Routing Service</vt:lpstr>
      <vt:lpstr>Task 3-5: Create UI</vt:lpstr>
      <vt:lpstr>Sprint 3: Retrospective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Event-Driven Architecture Workshop</dc:title>
  <dc:creator>Scott Carter</dc:creator>
  <cp:lastModifiedBy>Scott Carter</cp:lastModifiedBy>
  <cp:revision>204</cp:revision>
  <dcterms:created xsi:type="dcterms:W3CDTF">2021-09-06T23:14:58Z</dcterms:created>
  <dcterms:modified xsi:type="dcterms:W3CDTF">2021-09-26T19:02:02Z</dcterms:modified>
</cp:coreProperties>
</file>