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9" r:id="rId3"/>
    <p:sldId id="310" r:id="rId4"/>
    <p:sldId id="282" r:id="rId5"/>
    <p:sldId id="313" r:id="rId6"/>
    <p:sldId id="314" r:id="rId7"/>
    <p:sldId id="316" r:id="rId8"/>
    <p:sldId id="317" r:id="rId9"/>
    <p:sldId id="318" r:id="rId10"/>
    <p:sldId id="319" r:id="rId11"/>
    <p:sldId id="311" r:id="rId12"/>
    <p:sldId id="315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US" dirty="0" smtClean="0"/>
              <a:t>Route undecided requests to a physician so they can make a decision on the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70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3-3: Deploy Hub Offset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BusinessLogic</a:t>
            </a:r>
            <a:r>
              <a:rPr lang="en-US" dirty="0" smtClean="0"/>
              <a:t>\Snippets\</a:t>
            </a:r>
            <a:r>
              <a:rPr lang="en-US" dirty="0" err="1" smtClean="0"/>
              <a:t>ArmScripts</a:t>
            </a:r>
            <a:r>
              <a:rPr lang="en-US" dirty="0" smtClean="0"/>
              <a:t>\Sprint3_3_StorageItems.json</a:t>
            </a:r>
          </a:p>
          <a:p>
            <a:pPr lvl="1"/>
            <a:r>
              <a:rPr lang="en-US" b="1" i="1" dirty="0" smtClean="0"/>
              <a:t>Set “Storage Account Name” to your unique name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73490"/>
              </p:ext>
            </p:extLst>
          </p:nvPr>
        </p:nvGraphicFramePr>
        <p:xfrm>
          <a:off x="2032000" y="3475796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476">
                  <a:extLst>
                    <a:ext uri="{9D8B030D-6E8A-4147-A177-3AD203B41FA5}">
                      <a16:colId xmlns:a16="http://schemas.microsoft.com/office/drawing/2014/main" val="76634278"/>
                    </a:ext>
                  </a:extLst>
                </a:gridCol>
                <a:gridCol w="2019993">
                  <a:extLst>
                    <a:ext uri="{9D8B030D-6E8A-4147-A177-3AD203B41FA5}">
                      <a16:colId xmlns:a16="http://schemas.microsoft.com/office/drawing/2014/main" val="3634572273"/>
                    </a:ext>
                  </a:extLst>
                </a:gridCol>
                <a:gridCol w="4432530">
                  <a:extLst>
                    <a:ext uri="{9D8B030D-6E8A-4147-A177-3AD203B41FA5}">
                      <a16:colId xmlns:a16="http://schemas.microsoft.com/office/drawing/2014/main" val="2093564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Blob</a:t>
                      </a:r>
                      <a:r>
                        <a:rPr lang="en-US" baseline="0" dirty="0" smtClean="0"/>
                        <a:t> 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notAutoApproved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routingNotAutoApprovedConsumer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3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requestDecided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routingRequestDecidedConsumer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routingGetRequestConsumer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5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requestAssigned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uiRequestAssignedConsumer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4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3-4: Deploy Routing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project reference to Routing Service</a:t>
            </a:r>
          </a:p>
          <a:p>
            <a:pPr lvl="1"/>
            <a:r>
              <a:rPr lang="en-US" dirty="0" smtClean="0"/>
              <a:t>Sprint3\</a:t>
            </a:r>
            <a:r>
              <a:rPr lang="en-US" dirty="0" err="1" smtClean="0"/>
              <a:t>RoutingService</a:t>
            </a:r>
            <a:r>
              <a:rPr lang="en-US" dirty="0" smtClean="0"/>
              <a:t>\</a:t>
            </a:r>
            <a:r>
              <a:rPr lang="en-US" dirty="0" err="1" smtClean="0"/>
              <a:t>RoutingService.csproj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 connection strings in the service</a:t>
            </a:r>
          </a:p>
          <a:p>
            <a:pPr lvl="1"/>
            <a:r>
              <a:rPr lang="en-US" dirty="0" smtClean="0"/>
              <a:t>Top of </a:t>
            </a:r>
            <a:r>
              <a:rPr lang="en-US" dirty="0" err="1" smtClean="0"/>
              <a:t>RoutingService</a:t>
            </a:r>
            <a:r>
              <a:rPr lang="en-US" dirty="0" smtClean="0"/>
              <a:t>\</a:t>
            </a:r>
            <a:r>
              <a:rPr lang="en-US" dirty="0" err="1"/>
              <a:t>P</a:t>
            </a:r>
            <a:r>
              <a:rPr lang="en-US" dirty="0" err="1" smtClean="0"/>
              <a:t>rogram.cs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Publish Routing Service from Visual Studio</a:t>
            </a:r>
          </a:p>
          <a:p>
            <a:pPr lvl="1"/>
            <a:r>
              <a:rPr lang="en-US" b="1" dirty="0" smtClean="0"/>
              <a:t>Target</a:t>
            </a:r>
            <a:r>
              <a:rPr lang="en-US" dirty="0" smtClean="0"/>
              <a:t>: Azure -&gt; </a:t>
            </a:r>
            <a:r>
              <a:rPr lang="en-US" dirty="0" err="1" smtClean="0"/>
              <a:t>WebJobs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+</a:t>
            </a:r>
            <a:r>
              <a:rPr lang="en-US" dirty="0" smtClean="0"/>
              <a:t> to create new App Service</a:t>
            </a:r>
          </a:p>
          <a:p>
            <a:pPr lvl="2"/>
            <a:r>
              <a:rPr lang="en-US" b="1" dirty="0" smtClean="0"/>
              <a:t>Name</a:t>
            </a:r>
            <a:r>
              <a:rPr lang="en-US" dirty="0" smtClean="0"/>
              <a:t> must be globally unique</a:t>
            </a:r>
          </a:p>
          <a:p>
            <a:pPr lvl="2"/>
            <a:r>
              <a:rPr lang="en-US" dirty="0" smtClean="0"/>
              <a:t>Use same </a:t>
            </a:r>
            <a:r>
              <a:rPr lang="en-US" b="1" dirty="0" smtClean="0"/>
              <a:t>Resource group</a:t>
            </a:r>
            <a:r>
              <a:rPr lang="en-US" dirty="0" smtClean="0"/>
              <a:t> you’ve been using</a:t>
            </a:r>
          </a:p>
          <a:p>
            <a:pPr lvl="2"/>
            <a:r>
              <a:rPr lang="en-US" dirty="0" smtClean="0"/>
              <a:t>Create new </a:t>
            </a:r>
            <a:r>
              <a:rPr lang="en-US" b="1" dirty="0" smtClean="0"/>
              <a:t>Hosting Plan</a:t>
            </a:r>
          </a:p>
          <a:p>
            <a:pPr lvl="3"/>
            <a:r>
              <a:rPr lang="en-US" b="1" dirty="0" smtClean="0"/>
              <a:t>Name</a:t>
            </a:r>
            <a:r>
              <a:rPr lang="en-US" dirty="0" smtClean="0"/>
              <a:t> must be globally unique</a:t>
            </a:r>
          </a:p>
          <a:p>
            <a:pPr lvl="3"/>
            <a:r>
              <a:rPr lang="en-US" b="1" dirty="0" smtClean="0"/>
              <a:t>Size</a:t>
            </a:r>
            <a:r>
              <a:rPr lang="en-US" dirty="0" smtClean="0"/>
              <a:t>: </a:t>
            </a:r>
            <a:r>
              <a:rPr lang="en-US" i="1" dirty="0" smtClean="0"/>
              <a:t>B1</a:t>
            </a:r>
            <a:r>
              <a:rPr lang="en-US" dirty="0" smtClean="0"/>
              <a:t> to allow running service continuously</a:t>
            </a:r>
          </a:p>
          <a:p>
            <a:pPr lvl="1"/>
            <a:r>
              <a:rPr lang="en-US" dirty="0" smtClean="0"/>
              <a:t>Must select </a:t>
            </a:r>
            <a:r>
              <a:rPr lang="en-US" b="1" dirty="0" err="1" smtClean="0"/>
              <a:t>WebJob</a:t>
            </a:r>
            <a:r>
              <a:rPr lang="en-US" b="1" dirty="0" smtClean="0"/>
              <a:t> Type </a:t>
            </a:r>
            <a:r>
              <a:rPr lang="en-US" dirty="0" smtClean="0"/>
              <a:t>= </a:t>
            </a:r>
            <a:r>
              <a:rPr lang="en-US" b="1" i="1" dirty="0" smtClean="0"/>
              <a:t>Continuous</a:t>
            </a:r>
            <a:r>
              <a:rPr lang="en-US" dirty="0" smtClean="0"/>
              <a:t> on publish summary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3-5: Create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project reference to UI project</a:t>
            </a:r>
          </a:p>
          <a:p>
            <a:pPr lvl="1"/>
            <a:r>
              <a:rPr lang="en-US" dirty="0" smtClean="0"/>
              <a:t>Sprint3\UI\</a:t>
            </a:r>
            <a:r>
              <a:rPr lang="en-US" dirty="0" err="1" smtClean="0"/>
              <a:t>UI.csproj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connection strings in UI\</a:t>
            </a:r>
            <a:r>
              <a:rPr lang="en-US" dirty="0" err="1" smtClean="0"/>
              <a:t>Variables.cs</a:t>
            </a:r>
            <a:endParaRPr lang="en-US" dirty="0" smtClean="0"/>
          </a:p>
          <a:p>
            <a:pPr lvl="1"/>
            <a:r>
              <a:rPr lang="en-US" dirty="0" smtClean="0"/>
              <a:t>Double check other variables are correct too</a:t>
            </a:r>
          </a:p>
          <a:p>
            <a:endParaRPr lang="en-US" dirty="0"/>
          </a:p>
          <a:p>
            <a:r>
              <a:rPr lang="en-US" dirty="0" smtClean="0"/>
              <a:t>Just run locally without deploying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8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have an end-to-end solution with no HTTP calls!</a:t>
            </a:r>
          </a:p>
          <a:p>
            <a:endParaRPr lang="en-US" dirty="0"/>
          </a:p>
          <a:p>
            <a:r>
              <a:rPr lang="en-US" dirty="0" smtClean="0"/>
              <a:t>App </a:t>
            </a:r>
            <a:r>
              <a:rPr lang="en-US" dirty="0" smtClean="0"/>
              <a:t>Services are generally used for larger, heavier, and cohesive set of functionality </a:t>
            </a:r>
          </a:p>
          <a:p>
            <a:pPr lvl="1"/>
            <a:r>
              <a:rPr lang="en-US" dirty="0" smtClean="0"/>
              <a:t>Generally, </a:t>
            </a:r>
            <a:r>
              <a:rPr lang="en-US" dirty="0" smtClean="0"/>
              <a:t>more expensive and complex to develop </a:t>
            </a:r>
            <a:r>
              <a:rPr lang="en-US" dirty="0" smtClean="0"/>
              <a:t>than Functions, but fewer limitations</a:t>
            </a:r>
          </a:p>
          <a:p>
            <a:pPr lvl="1"/>
            <a:r>
              <a:rPr lang="en-US" dirty="0" smtClean="0"/>
              <a:t>Requires configuration, but even more scalable than Azure Functions</a:t>
            </a:r>
          </a:p>
          <a:p>
            <a:endParaRPr lang="en-US" dirty="0"/>
          </a:p>
          <a:p>
            <a:r>
              <a:rPr lang="en-US" dirty="0" smtClean="0"/>
              <a:t>ARM Templates are a </a:t>
            </a:r>
            <a:r>
              <a:rPr lang="en-US" dirty="0" err="1" smtClean="0"/>
              <a:t>IaC</a:t>
            </a:r>
            <a:r>
              <a:rPr lang="en-US" dirty="0" smtClean="0"/>
              <a:t> technology to deploy Azure resources</a:t>
            </a:r>
          </a:p>
          <a:p>
            <a:endParaRPr lang="en-US" dirty="0" smtClean="0"/>
          </a:p>
          <a:p>
            <a:r>
              <a:rPr lang="en-US" dirty="0" smtClean="0"/>
              <a:t>Asynchronous messaging can be used for request/response</a:t>
            </a:r>
          </a:p>
          <a:p>
            <a:pPr lvl="1"/>
            <a:r>
              <a:rPr lang="en-US" dirty="0" smtClean="0"/>
              <a:t>Can be near-real time without limitations of synchronous communication</a:t>
            </a:r>
          </a:p>
          <a:p>
            <a:pPr lvl="1"/>
            <a:r>
              <a:rPr lang="en-US" dirty="0" smtClean="0"/>
              <a:t>Processing responses requires a couple of different concerns</a:t>
            </a:r>
          </a:p>
          <a:p>
            <a:endParaRPr lang="en-US" dirty="0"/>
          </a:p>
          <a:p>
            <a:r>
              <a:rPr lang="en-US" dirty="0" smtClean="0"/>
              <a:t>Event Hubs can be used with a variety of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715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 a TAH physician, I need to be able to view undecided requests for service so that I can decide if they should be approved or denied.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Retrieve and view an undecided request without need to install an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Should not be able to retrieve a request that has previously been decided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Should not be able to retrieve a request that has been assigned to another physician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Ability to approve or deny a request I’m viewing</a:t>
            </a:r>
          </a:p>
        </p:txBody>
      </p:sp>
    </p:spTree>
    <p:extLst>
      <p:ext uri="{BB962C8B-B14F-4D97-AF65-F5344CB8AC3E}">
        <p14:creationId xmlns:p14="http://schemas.microsoft.com/office/powerpoint/2010/main" val="161719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  <p:sp>
        <p:nvSpPr>
          <p:cNvPr id="25" name="Can 24"/>
          <p:cNvSpPr/>
          <p:nvPr/>
        </p:nvSpPr>
        <p:spPr>
          <a:xfrm rot="5400000">
            <a:off x="2962940" y="2381595"/>
            <a:ext cx="741145" cy="39135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64935" y="204410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664503" y="524331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17136" y="2018945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Not Auto Approved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3622788" y="5122719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2297926" y="3295417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545815" y="2977526"/>
            <a:ext cx="10960" cy="98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79861" y="3307408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Decided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4181814" y="5647703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Decided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858" y="217389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48383" y="2993163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7" idx="1"/>
          </p:cNvCxnSpPr>
          <p:nvPr/>
        </p:nvCxnSpPr>
        <p:spPr>
          <a:xfrm rot="16200000" flipH="1">
            <a:off x="1862319" y="4907954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09263" y="536368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 flipV="1">
            <a:off x="3775857" y="4825769"/>
            <a:ext cx="821429" cy="618566"/>
          </a:xfrm>
          <a:prstGeom prst="bentConnector3">
            <a:avLst>
              <a:gd name="adj1" fmla="val 4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3824284" y="4777340"/>
            <a:ext cx="1210075" cy="1104071"/>
          </a:xfrm>
          <a:prstGeom prst="bentConnector3">
            <a:avLst>
              <a:gd name="adj1" fmla="val -6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6" idx="1"/>
          </p:cNvCxnSpPr>
          <p:nvPr/>
        </p:nvCxnSpPr>
        <p:spPr>
          <a:xfrm rot="5400000" flipH="1" flipV="1">
            <a:off x="1616532" y="2919379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3"/>
          </p:cNvCxnSpPr>
          <p:nvPr/>
        </p:nvCxnSpPr>
        <p:spPr>
          <a:xfrm>
            <a:off x="3877718" y="2510928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605024" y="3058633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61" name="Oval 60"/>
          <p:cNvSpPr/>
          <p:nvPr/>
        </p:nvSpPr>
        <p:spPr>
          <a:xfrm>
            <a:off x="5011411" y="5698959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2" name="Oval 61"/>
          <p:cNvSpPr/>
          <p:nvPr/>
        </p:nvSpPr>
        <p:spPr>
          <a:xfrm>
            <a:off x="1772077" y="5457890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63" name="Oval 62"/>
          <p:cNvSpPr/>
          <p:nvPr/>
        </p:nvSpPr>
        <p:spPr>
          <a:xfrm>
            <a:off x="4495855" y="2041362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2552281" y="3027727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4204877" y="4753411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6" name="Oval 65"/>
          <p:cNvSpPr/>
          <p:nvPr/>
        </p:nvSpPr>
        <p:spPr>
          <a:xfrm>
            <a:off x="1804914" y="2073959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29199" y="2161896"/>
            <a:ext cx="5361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Routing Service consumes requests that were not auto approved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asks for an undecided request to work 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consumes the request to get a request for the user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finds an undecided request, assigns it to the user, and sends an event for the assignment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UI consumes the assignment event and displays the request to the user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makes a decision on the request and the UI sends an event for the decision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consumes the decision event and removes the request from its database since it no longer needs to be routed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Side note: The Provider Transfer Service would also consume the decision event so it can notify the provider.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9724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Maintains database of routable requests</a:t>
            </a:r>
          </a:p>
          <a:p>
            <a:pPr lvl="1"/>
            <a:r>
              <a:rPr lang="en-US" dirty="0" smtClean="0"/>
              <a:t>Routable requests include anything not already decided and not assigned to another user</a:t>
            </a:r>
          </a:p>
          <a:p>
            <a:pPr lvl="1"/>
            <a:r>
              <a:rPr lang="en-US" dirty="0" smtClean="0"/>
              <a:t>No need to store anything already decided</a:t>
            </a:r>
          </a:p>
          <a:p>
            <a:pPr lvl="1"/>
            <a:endParaRPr lang="en-US" dirty="0"/>
          </a:p>
          <a:p>
            <a:r>
              <a:rPr lang="en-US" dirty="0" smtClean="0"/>
              <a:t>For this workshop, we’re only going to store requests in memory</a:t>
            </a:r>
          </a:p>
          <a:p>
            <a:pPr lvl="1"/>
            <a:r>
              <a:rPr lang="en-US" dirty="0" smtClean="0"/>
              <a:t>Note that this isn’t possible with an Azure Function on the consumption plan</a:t>
            </a:r>
          </a:p>
          <a:p>
            <a:pPr lvl="1"/>
            <a:endParaRPr lang="en-US" dirty="0"/>
          </a:p>
          <a:p>
            <a:r>
              <a:rPr lang="en-US" dirty="0" smtClean="0"/>
              <a:t>How should we host this functionality?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23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 vs App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77541"/>
              </p:ext>
            </p:extLst>
          </p:nvPr>
        </p:nvGraphicFramePr>
        <p:xfrm>
          <a:off x="838200" y="1825625"/>
          <a:ext cx="105156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47">
                  <a:extLst>
                    <a:ext uri="{9D8B030D-6E8A-4147-A177-3AD203B41FA5}">
                      <a16:colId xmlns:a16="http://schemas.microsoft.com/office/drawing/2014/main" val="3668156428"/>
                    </a:ext>
                  </a:extLst>
                </a:gridCol>
                <a:gridCol w="4048298">
                  <a:extLst>
                    <a:ext uri="{9D8B030D-6E8A-4147-A177-3AD203B41FA5}">
                      <a16:colId xmlns:a16="http://schemas.microsoft.com/office/drawing/2014/main" val="3617346734"/>
                    </a:ext>
                  </a:extLst>
                </a:gridCol>
                <a:gridCol w="4662055">
                  <a:extLst>
                    <a:ext uri="{9D8B030D-6E8A-4147-A177-3AD203B41FA5}">
                      <a16:colId xmlns:a16="http://schemas.microsoft.com/office/drawing/2014/main" val="1333342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Function (Consumption Plan)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App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79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Cheaper</a:t>
                      </a:r>
                      <a:r>
                        <a:rPr lang="en-US" baseline="0" dirty="0" smtClean="0"/>
                        <a:t> for smaller, infrequent workloads. 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irst 400,000 GB/s and 1,000,000 executions free.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cheape</a:t>
                      </a:r>
                      <a:r>
                        <a:rPr lang="en-US" baseline="0" dirty="0" smtClean="0"/>
                        <a:t>r for larger, frequent workloads. Min for production app about $70/month without any use. Can be </a:t>
                      </a:r>
                      <a:r>
                        <a:rPr lang="en-US" b="1" i="1" baseline="0" dirty="0" smtClean="0"/>
                        <a:t>much</a:t>
                      </a:r>
                      <a:r>
                        <a:rPr lang="en-US" baseline="0" dirty="0" smtClean="0"/>
                        <a:t> higher.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4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to develop,</a:t>
                      </a:r>
                      <a:r>
                        <a:rPr lang="en-US" baseline="0" dirty="0" smtClean="0"/>
                        <a:t> debug, and deploy. Can all be done in portal, but not recommended.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</a:t>
                      </a:r>
                      <a:r>
                        <a:rPr lang="en-US" baseline="0" dirty="0" smtClean="0"/>
                        <a:t>more time to develop, debug, configure, and deploy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Time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r>
                        <a:rPr lang="en-US" baseline="0" dirty="0" smtClean="0"/>
                        <a:t>enerally 10 minutes, but 230 seconds for HTTP triggers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Scales out well without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configured to scale out and/or 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9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take 10 – 20 seconds to warm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configured as “Always</a:t>
                      </a:r>
                      <a:r>
                        <a:rPr lang="en-US" baseline="0" dirty="0" smtClean="0"/>
                        <a:t> on” to eliminate cold start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</a:t>
                      </a:r>
                      <a:r>
                        <a:rPr lang="en-US" baseline="0" dirty="0" smtClean="0"/>
                        <a:t> State in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Technically</a:t>
                      </a:r>
                      <a:r>
                        <a:rPr lang="en-US" baseline="0" dirty="0" smtClean="0"/>
                        <a:t> possible when always on, but not recommended because it limits scaling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Small, isolated,</a:t>
                      </a:r>
                      <a:r>
                        <a:rPr lang="en-US" baseline="0" dirty="0" smtClean="0"/>
                        <a:t> lightweight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r>
                        <a:rPr lang="en-US" baseline="0" dirty="0" smtClean="0"/>
                        <a:t>r set of cohesive functionality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0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use almost any web technology since there is a JavaScript Azure Event Hub Client SDK</a:t>
            </a:r>
          </a:p>
          <a:p>
            <a:endParaRPr lang="en-US" dirty="0"/>
          </a:p>
          <a:p>
            <a:r>
              <a:rPr lang="en-US" dirty="0" smtClean="0"/>
              <a:t>Choosing ASP.NET </a:t>
            </a:r>
            <a:r>
              <a:rPr lang="en-US" dirty="0" err="1" smtClean="0"/>
              <a:t>Blazor</a:t>
            </a:r>
            <a:r>
              <a:rPr lang="en-US" dirty="0" smtClean="0"/>
              <a:t> for simple UI and to consolidate technologies.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4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Service already developed and almost ready to deploy</a:t>
            </a:r>
          </a:p>
          <a:p>
            <a:pPr lvl="1"/>
            <a:r>
              <a:rPr lang="en-US" dirty="0" smtClean="0"/>
              <a:t>Needs configuration updates as defined in following tasks</a:t>
            </a:r>
          </a:p>
          <a:p>
            <a:pPr lvl="1"/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Azure Resource Manager (ARM) templates to generate the new Azure resources</a:t>
            </a:r>
          </a:p>
          <a:p>
            <a:pPr lvl="1"/>
            <a:r>
              <a:rPr lang="en-US" dirty="0" smtClean="0"/>
              <a:t>Infrastructure as Code (</a:t>
            </a:r>
            <a:r>
              <a:rPr lang="en-US" dirty="0" err="1" smtClean="0"/>
              <a:t>IaC</a:t>
            </a:r>
            <a:r>
              <a:rPr lang="en-US" dirty="0" smtClean="0"/>
              <a:t>) technology</a:t>
            </a:r>
          </a:p>
          <a:p>
            <a:pPr lvl="1"/>
            <a:r>
              <a:rPr lang="en-US" dirty="0" smtClean="0"/>
              <a:t>Allows deploying resources quickly and </a:t>
            </a:r>
            <a:r>
              <a:rPr lang="en-US" dirty="0" err="1" smtClean="0"/>
              <a:t>consistenly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We’ll just use the UI locally without deploying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3-1: Deploy Routing Service</a:t>
            </a:r>
            <a:br>
              <a:rPr lang="en-US" dirty="0" smtClean="0"/>
            </a:br>
            <a:r>
              <a:rPr lang="en-US" dirty="0" smtClean="0"/>
              <a:t>Messaging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BusinessLogic</a:t>
            </a:r>
            <a:r>
              <a:rPr lang="en-US" dirty="0" smtClean="0"/>
              <a:t>\Snippets\</a:t>
            </a:r>
            <a:r>
              <a:rPr lang="en-US" dirty="0" err="1" smtClean="0"/>
              <a:t>ArmScripts</a:t>
            </a:r>
            <a:r>
              <a:rPr lang="en-US" dirty="0" smtClean="0"/>
              <a:t>\Sprint3_1_RoutingServiceMessagingItems.json</a:t>
            </a:r>
            <a:endParaRPr lang="en-US" dirty="0"/>
          </a:p>
          <a:p>
            <a:pPr lvl="1"/>
            <a:r>
              <a:rPr lang="en-US" b="1" i="1" dirty="0" smtClean="0"/>
              <a:t>Use the name of your Hub namespace</a:t>
            </a:r>
          </a:p>
          <a:p>
            <a:endParaRPr lang="en-US" dirty="0" smtClean="0"/>
          </a:p>
          <a:p>
            <a:r>
              <a:rPr lang="en-US" dirty="0" smtClean="0"/>
              <a:t>New hubs</a:t>
            </a:r>
          </a:p>
          <a:p>
            <a:pPr lvl="1"/>
            <a:r>
              <a:rPr lang="en-US" dirty="0" err="1" smtClean="0"/>
              <a:t>getRequest</a:t>
            </a:r>
            <a:endParaRPr lang="en-US" dirty="0" smtClean="0"/>
          </a:p>
          <a:p>
            <a:pPr lvl="1"/>
            <a:r>
              <a:rPr lang="en-US" dirty="0" err="1" smtClean="0"/>
              <a:t>requestAssigned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Share Access Policies</a:t>
            </a:r>
          </a:p>
          <a:p>
            <a:pPr lvl="1"/>
            <a:r>
              <a:rPr lang="en-US" dirty="0" err="1" smtClean="0"/>
              <a:t>requestNotAutoApproved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decidedRequests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getRequest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requestAssigned</a:t>
            </a:r>
            <a:r>
              <a:rPr lang="en-US" dirty="0" smtClean="0"/>
              <a:t> sender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Consumer Groups</a:t>
            </a:r>
          </a:p>
          <a:p>
            <a:pPr lvl="1"/>
            <a:r>
              <a:rPr lang="en-US" dirty="0" err="1" smtClean="0"/>
              <a:t>requestNotAutoApproved</a:t>
            </a:r>
            <a:endParaRPr lang="en-US" dirty="0"/>
          </a:p>
          <a:p>
            <a:pPr lvl="1"/>
            <a:r>
              <a:rPr lang="en-US" dirty="0" err="1" smtClean="0"/>
              <a:t>decidedRequests</a:t>
            </a:r>
            <a:endParaRPr lang="en-US" dirty="0"/>
          </a:p>
          <a:p>
            <a:pPr lvl="1"/>
            <a:r>
              <a:rPr lang="en-US" dirty="0" err="1" smtClean="0"/>
              <a:t>getRequest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9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3-2: Deploy UI Messaging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BusinessLogic</a:t>
            </a:r>
            <a:r>
              <a:rPr lang="en-US" dirty="0" smtClean="0"/>
              <a:t>\Snippets\</a:t>
            </a:r>
            <a:r>
              <a:rPr lang="en-US" dirty="0" err="1" smtClean="0"/>
              <a:t>ArmScripts</a:t>
            </a:r>
            <a:r>
              <a:rPr lang="en-US" dirty="0" smtClean="0"/>
              <a:t>\Sprint3_2_UIMessagingItems.json</a:t>
            </a:r>
            <a:endParaRPr lang="en-US" dirty="0"/>
          </a:p>
          <a:p>
            <a:pPr lvl="1"/>
            <a:r>
              <a:rPr lang="en-US" b="1" i="1" dirty="0"/>
              <a:t>Use the name of your Hub namespace</a:t>
            </a:r>
          </a:p>
          <a:p>
            <a:endParaRPr lang="en-US" dirty="0" smtClean="0"/>
          </a:p>
          <a:p>
            <a:r>
              <a:rPr lang="en-US" dirty="0" smtClean="0"/>
              <a:t>Share Access Policies</a:t>
            </a:r>
          </a:p>
          <a:p>
            <a:pPr lvl="1"/>
            <a:r>
              <a:rPr lang="en-US" dirty="0" err="1" smtClean="0"/>
              <a:t>getRequest</a:t>
            </a:r>
            <a:r>
              <a:rPr lang="en-US" dirty="0" smtClean="0"/>
              <a:t> sender</a:t>
            </a:r>
          </a:p>
          <a:p>
            <a:pPr lvl="1"/>
            <a:r>
              <a:rPr lang="en-US" dirty="0" err="1" smtClean="0"/>
              <a:t>requestAssigned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decidedRequests</a:t>
            </a:r>
            <a:r>
              <a:rPr lang="en-US" dirty="0" smtClean="0"/>
              <a:t> sender</a:t>
            </a:r>
          </a:p>
          <a:p>
            <a:endParaRPr lang="en-US" dirty="0" smtClean="0"/>
          </a:p>
          <a:p>
            <a:r>
              <a:rPr lang="en-US" dirty="0" smtClean="0"/>
              <a:t>Consumer Groups</a:t>
            </a:r>
          </a:p>
          <a:p>
            <a:pPr lvl="1"/>
            <a:r>
              <a:rPr lang="en-US" dirty="0" err="1" smtClean="0"/>
              <a:t>requestAssigned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There are other items in this script, but may not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8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7721</TotalTime>
  <Words>890</Words>
  <Application>Microsoft Office PowerPoint</Application>
  <PresentationFormat>Widescreen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Sprint 3</vt:lpstr>
      <vt:lpstr>User Story 3-1</vt:lpstr>
      <vt:lpstr>User Story 3-1: Design</vt:lpstr>
      <vt:lpstr>Routing Service</vt:lpstr>
      <vt:lpstr>Azure Function vs App Service</vt:lpstr>
      <vt:lpstr>User Interface</vt:lpstr>
      <vt:lpstr>Development Approach</vt:lpstr>
      <vt:lpstr>Task 3-1: Deploy Routing Service Messaging Items</vt:lpstr>
      <vt:lpstr>Task 3-2: Deploy UI Messaging Items</vt:lpstr>
      <vt:lpstr>Task 3-3: Deploy Hub Offset Storage</vt:lpstr>
      <vt:lpstr>Task 3-4: Deploy Routing Service</vt:lpstr>
      <vt:lpstr>Task 3-5: Create UI</vt:lpstr>
      <vt:lpstr>Sprint 3: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269</cp:revision>
  <dcterms:created xsi:type="dcterms:W3CDTF">2021-09-06T23:14:58Z</dcterms:created>
  <dcterms:modified xsi:type="dcterms:W3CDTF">2021-10-05T01:38:36Z</dcterms:modified>
</cp:coreProperties>
</file>