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5" r:id="rId7"/>
    <p:sldId id="264" r:id="rId8"/>
    <p:sldId id="266" r:id="rId9"/>
    <p:sldId id="268" r:id="rId10"/>
    <p:sldId id="267" r:id="rId11"/>
    <p:sldId id="279" r:id="rId12"/>
    <p:sldId id="270" r:id="rId13"/>
    <p:sldId id="271" r:id="rId14"/>
    <p:sldId id="272" r:id="rId15"/>
    <p:sldId id="273" r:id="rId16"/>
    <p:sldId id="275" r:id="rId17"/>
    <p:sldId id="276" r:id="rId18"/>
    <p:sldId id="274" r:id="rId19"/>
    <p:sldId id="278" r:id="rId20"/>
    <p:sldId id="277" r:id="rId21"/>
    <p:sldId id="281" r:id="rId22"/>
    <p:sldId id="282" r:id="rId23"/>
    <p:sldId id="283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state/csharp/examp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tctr/StateMachine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state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SET OF sale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“payment if balance &lt; 0” </a:t>
            </a:r>
            <a:r>
              <a:rPr lang="en-US" dirty="0" smtClean="0"/>
              <a:t>-&gt; Open</a:t>
            </a:r>
          </a:p>
          <a:p>
            <a:pPr lvl="1"/>
            <a:r>
              <a:rPr lang="en-US" dirty="0" smtClean="0"/>
              <a:t>Can modify items</a:t>
            </a:r>
          </a:p>
          <a:p>
            <a:pPr lvl="1"/>
            <a:r>
              <a:rPr lang="en-US" dirty="0" smtClean="0"/>
              <a:t>If balance &lt; 0, can pay</a:t>
            </a:r>
          </a:p>
          <a:p>
            <a:pPr lvl="1"/>
            <a:r>
              <a:rPr lang="en-US" dirty="0" smtClean="0"/>
              <a:t>If payments = 0, can cancel</a:t>
            </a:r>
          </a:p>
          <a:p>
            <a:pPr lvl="1"/>
            <a:r>
              <a:rPr lang="en-US" dirty="0"/>
              <a:t>Can give change up to </a:t>
            </a:r>
            <a:r>
              <a:rPr lang="en-US" dirty="0" smtClean="0"/>
              <a:t>total payment amount</a:t>
            </a:r>
          </a:p>
          <a:p>
            <a:r>
              <a:rPr lang="en-US" dirty="0"/>
              <a:t>“balance &gt; 0” </a:t>
            </a:r>
            <a:r>
              <a:rPr lang="en-US" dirty="0" smtClean="0"/>
              <a:t>-&gt; Overpaid</a:t>
            </a:r>
          </a:p>
          <a:p>
            <a:pPr lvl="1"/>
            <a:r>
              <a:rPr lang="en-US" dirty="0"/>
              <a:t>Can give change up to total payment amount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modify </a:t>
            </a:r>
            <a:r>
              <a:rPr lang="en-US" dirty="0" smtClean="0"/>
              <a:t>items (possibly add in lieu of change)</a:t>
            </a:r>
          </a:p>
          <a:p>
            <a:pPr lvl="1"/>
            <a:r>
              <a:rPr lang="en-US" dirty="0" smtClean="0"/>
              <a:t>Cannot pay</a:t>
            </a:r>
          </a:p>
          <a:p>
            <a:pPr lvl="1"/>
            <a:r>
              <a:rPr lang="en-US" dirty="0" smtClean="0"/>
              <a:t>Cannot cancel</a:t>
            </a:r>
          </a:p>
          <a:p>
            <a:r>
              <a:rPr lang="en-US" dirty="0"/>
              <a:t>“cancelled sale” </a:t>
            </a:r>
            <a:r>
              <a:rPr lang="en-US" dirty="0" smtClean="0"/>
              <a:t>-&gt; Cancelled</a:t>
            </a:r>
          </a:p>
          <a:p>
            <a:pPr lvl="1"/>
            <a:r>
              <a:rPr lang="en-US" dirty="0" smtClean="0"/>
              <a:t>No actions allowed</a:t>
            </a:r>
          </a:p>
          <a:p>
            <a:r>
              <a:rPr lang="en-US" dirty="0" smtClean="0"/>
              <a:t>“Paid </a:t>
            </a:r>
            <a:r>
              <a:rPr lang="en-US" dirty="0"/>
              <a:t>sales” </a:t>
            </a:r>
            <a:r>
              <a:rPr lang="en-US" dirty="0" smtClean="0"/>
              <a:t>-&gt; Completed</a:t>
            </a:r>
          </a:p>
          <a:p>
            <a:pPr lvl="1"/>
            <a:r>
              <a:rPr lang="en-US" dirty="0" smtClean="0"/>
              <a:t>No actions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0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State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673" y="1821760"/>
            <a:ext cx="8341111" cy="49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0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state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state design pattern is a well known implementation of a </a:t>
            </a:r>
            <a:r>
              <a:rPr lang="en-US" b="1" i="1" dirty="0" smtClean="0"/>
              <a:t>state machine</a:t>
            </a:r>
          </a:p>
          <a:p>
            <a:r>
              <a:rPr lang="en-US" dirty="0" smtClean="0"/>
              <a:t>A base class/interface defines </a:t>
            </a:r>
            <a:r>
              <a:rPr lang="en-US" b="1" i="1" dirty="0" smtClean="0"/>
              <a:t>state</a:t>
            </a:r>
            <a:r>
              <a:rPr lang="en-US" dirty="0" smtClean="0"/>
              <a:t> based actions for the </a:t>
            </a:r>
            <a:r>
              <a:rPr lang="en-US" b="1" i="1" dirty="0" smtClean="0"/>
              <a:t>context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i="1" dirty="0" smtClean="0"/>
              <a:t>concrete state</a:t>
            </a:r>
            <a:r>
              <a:rPr lang="en-US" dirty="0" smtClean="0"/>
              <a:t> implementation is created for each state (i.e. finite set of states)</a:t>
            </a:r>
          </a:p>
          <a:p>
            <a:pPr lvl="1"/>
            <a:r>
              <a:rPr lang="en-US" dirty="0" smtClean="0"/>
              <a:t>Action methods implemented according to business rules</a:t>
            </a:r>
          </a:p>
          <a:p>
            <a:pPr lvl="1"/>
            <a:r>
              <a:rPr lang="en-US" dirty="0" smtClean="0"/>
              <a:t>Action methods also transitions context’s state as needed</a:t>
            </a:r>
          </a:p>
          <a:p>
            <a:r>
              <a:rPr lang="en-US" dirty="0" smtClean="0"/>
              <a:t>The context class has a reference to a concreate state (as base class)</a:t>
            </a:r>
          </a:p>
          <a:p>
            <a:pPr lvl="1"/>
            <a:r>
              <a:rPr lang="en-US" dirty="0" smtClean="0"/>
              <a:t>Must be initialized to starting state</a:t>
            </a:r>
          </a:p>
          <a:p>
            <a:pPr lvl="1"/>
            <a:r>
              <a:rPr lang="en-US" dirty="0" smtClean="0"/>
              <a:t>What about when loading????</a:t>
            </a:r>
          </a:p>
          <a:p>
            <a:r>
              <a:rPr lang="en-US" dirty="0" smtClean="0"/>
              <a:t>The context forwards all actions to the state implementation</a:t>
            </a:r>
          </a:p>
          <a:p>
            <a:r>
              <a:rPr lang="en-US" dirty="0" smtClean="0"/>
              <a:t>!!!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https://refactoring.guru/design-patterns/state/csharp/example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9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State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606" y="2107579"/>
            <a:ext cx="10754242" cy="43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implement sale state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from </a:t>
            </a:r>
            <a:r>
              <a:rPr lang="en-US" dirty="0" smtClean="0"/>
              <a:t>Exercise2_Initial\PointOfSaleStateManagement.sln</a:t>
            </a:r>
            <a:endParaRPr lang="en-US" dirty="0"/>
          </a:p>
          <a:p>
            <a:r>
              <a:rPr lang="en-US" dirty="0" smtClean="0"/>
              <a:t>The initial solution includes</a:t>
            </a:r>
          </a:p>
          <a:p>
            <a:pPr lvl="1"/>
            <a:r>
              <a:rPr lang="en-US" dirty="0" smtClean="0"/>
              <a:t>Base class for the states (???!!!)</a:t>
            </a:r>
          </a:p>
          <a:p>
            <a:pPr lvl="1"/>
            <a:r>
              <a:rPr lang="en-US" dirty="0" smtClean="0"/>
              <a:t>Stubbed out concrete states</a:t>
            </a:r>
          </a:p>
          <a:p>
            <a:pPr lvl="1"/>
            <a:r>
              <a:rPr lang="en-US" dirty="0" smtClean="0"/>
              <a:t>Reference from sale to current state (initialized to Open)</a:t>
            </a:r>
          </a:p>
          <a:p>
            <a:pPr lvl="1"/>
            <a:r>
              <a:rPr lang="en-US" dirty="0" smtClean="0"/>
              <a:t>Reference from state to sale</a:t>
            </a:r>
            <a:endParaRPr lang="en-US" dirty="0"/>
          </a:p>
          <a:p>
            <a:r>
              <a:rPr lang="en-US" dirty="0"/>
              <a:t>unit tests should pass when </a:t>
            </a:r>
            <a:r>
              <a:rPr lang="en-US" dirty="0" smtClean="0"/>
              <a:t>rules implemented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8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Open: !Overpaid and !Cancelled and !Paid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modify items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If balance &lt; 0, can pay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If payments = 0, can cancel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give change up to total payment amount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Overpaid: Balance &gt; 0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give change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modify items (possibly add in lieu of change)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Cannot pay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Can give change up to previous payments amount, can </a:t>
            </a:r>
            <a:r>
              <a:rPr lang="en-US" dirty="0" smtClean="0"/>
              <a:t>cancel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Cancelled: Cancelled successfully executed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No actions allowed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Paid: Balance = 0, 1+ Items, 1+ Payments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No actions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Extra credit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</a:t>
            </a:r>
            <a:r>
              <a:rPr lang="en-US" dirty="0"/>
              <a:t>advantage of similarities </a:t>
            </a:r>
            <a:r>
              <a:rPr lang="en-US" dirty="0" smtClean="0"/>
              <a:t>in states to </a:t>
            </a:r>
            <a:r>
              <a:rPr lang="en-US" dirty="0"/>
              <a:t>reduce </a:t>
            </a:r>
            <a:r>
              <a:rPr lang="en-US" dirty="0" smtClean="0"/>
              <a:t>code duplication</a:t>
            </a:r>
          </a:p>
          <a:p>
            <a:pPr lvl="1"/>
            <a:r>
              <a:rPr lang="en-US" dirty="0" smtClean="0"/>
              <a:t>Open/Overpaid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modify items</a:t>
            </a:r>
          </a:p>
          <a:p>
            <a:pPr lvl="2"/>
            <a:r>
              <a:rPr lang="en-US" dirty="0"/>
              <a:t>If balance &lt; 0, can pay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give change up to total payment </a:t>
            </a:r>
            <a:r>
              <a:rPr lang="en-US" dirty="0" smtClean="0"/>
              <a:t>amount</a:t>
            </a:r>
          </a:p>
          <a:p>
            <a:pPr lvl="1"/>
            <a:r>
              <a:rPr lang="en-US" dirty="0" smtClean="0"/>
              <a:t>Paid/Cancelled</a:t>
            </a:r>
          </a:p>
          <a:p>
            <a:pPr lvl="2"/>
            <a:r>
              <a:rPr lang="en-US" dirty="0" smtClean="0"/>
              <a:t>No actions allowed</a:t>
            </a:r>
          </a:p>
          <a:p>
            <a:pPr lvl="2"/>
            <a:r>
              <a:rPr lang="en-US" dirty="0" smtClean="0"/>
              <a:t>Each is just a marker for how it was finalized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Extra credit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 </a:t>
            </a:r>
            <a:r>
              <a:rPr lang="en-US" dirty="0"/>
              <a:t>for loading a sale that wasn’t in the initial state when saved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13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Logic organized, componentized, and much cleaner</a:t>
            </a:r>
          </a:p>
          <a:p>
            <a:pPr lvl="1"/>
            <a:r>
              <a:rPr lang="en-US" dirty="0" smtClean="0"/>
              <a:t>Removes many conditionals and/or switches in most naïve implementations</a:t>
            </a:r>
          </a:p>
          <a:p>
            <a:r>
              <a:rPr lang="en-US" dirty="0"/>
              <a:t>Explicit action defined for every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Can require writing lots code </a:t>
            </a:r>
          </a:p>
          <a:p>
            <a:pPr lvl="2"/>
            <a:r>
              <a:rPr lang="en-US" dirty="0" smtClean="0"/>
              <a:t>&lt;number of methods&gt; = ~(&lt;number of states&gt; * &lt;number of actions&gt;) + &lt;number of transitions&gt;</a:t>
            </a:r>
          </a:p>
          <a:p>
            <a:pPr lvl="1"/>
            <a:r>
              <a:rPr lang="en-US" dirty="0" smtClean="0"/>
              <a:t>Without care, can lead to code duplication</a:t>
            </a:r>
            <a:endParaRPr lang="en-US" dirty="0"/>
          </a:p>
          <a:p>
            <a:r>
              <a:rPr lang="en-US" dirty="0" smtClean="0"/>
              <a:t>SOLID design principles alignment</a:t>
            </a:r>
          </a:p>
          <a:p>
            <a:pPr lvl="1"/>
            <a:r>
              <a:rPr lang="en-US" i="1" dirty="0"/>
              <a:t>single responsibility principle </a:t>
            </a:r>
            <a:r>
              <a:rPr lang="en-US" i="1" dirty="0" smtClean="0"/>
              <a:t>: </a:t>
            </a:r>
            <a:r>
              <a:rPr lang="en-US" dirty="0" smtClean="0"/>
              <a:t>Concrete states manage actions and transitions</a:t>
            </a:r>
          </a:p>
          <a:p>
            <a:pPr lvl="1"/>
            <a:r>
              <a:rPr lang="en-US" i="1" dirty="0" smtClean="0"/>
              <a:t>open/closed principle: </a:t>
            </a:r>
            <a:r>
              <a:rPr lang="en-US" dirty="0" smtClean="0"/>
              <a:t>adding new states can require changes to existing states</a:t>
            </a:r>
            <a:endParaRPr lang="en-US" i="1" dirty="0" smtClean="0"/>
          </a:p>
          <a:p>
            <a:r>
              <a:rPr lang="en-US" dirty="0" smtClean="0"/>
              <a:t>Can take some work to derive overall workflow from concrete states</a:t>
            </a:r>
          </a:p>
          <a:p>
            <a:r>
              <a:rPr lang="en-US" dirty="0" smtClean="0"/>
              <a:t>Exercise2_Final\PointOfSaleStateManagement.sln </a:t>
            </a:r>
            <a:r>
              <a:rPr lang="en-US" dirty="0"/>
              <a:t>is my version of this </a:t>
            </a:r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6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upon the state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could…</a:t>
            </a:r>
          </a:p>
          <a:p>
            <a:pPr lvl="1"/>
            <a:r>
              <a:rPr lang="en-US" dirty="0" smtClean="0"/>
              <a:t>Reduce the amount of code required by the state design pattern?</a:t>
            </a:r>
          </a:p>
          <a:p>
            <a:pPr lvl="2"/>
            <a:r>
              <a:rPr lang="en-US" dirty="0" smtClean="0"/>
              <a:t>Including the likelihood of duplicate code</a:t>
            </a:r>
          </a:p>
          <a:p>
            <a:pPr lvl="1"/>
            <a:r>
              <a:rPr lang="en-US" dirty="0" smtClean="0"/>
              <a:t>Better align with SOLID principles?</a:t>
            </a:r>
          </a:p>
          <a:p>
            <a:pPr lvl="1"/>
            <a:r>
              <a:rPr lang="en-US" dirty="0" smtClean="0"/>
              <a:t>Make it easy to derive workflow from state machine implementation?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</a:p>
          <a:p>
            <a:r>
              <a:rPr lang="en-US" dirty="0" smtClean="0"/>
              <a:t>Workshop to understand</a:t>
            </a:r>
          </a:p>
          <a:p>
            <a:pPr lvl="1"/>
            <a:r>
              <a:rPr lang="en-US" dirty="0" smtClean="0"/>
              <a:t>what finite state machines are</a:t>
            </a:r>
          </a:p>
          <a:p>
            <a:pPr lvl="1"/>
            <a:r>
              <a:rPr lang="en-US" dirty="0" smtClean="0"/>
              <a:t>when state machine are needed</a:t>
            </a:r>
          </a:p>
          <a:p>
            <a:pPr lvl="1"/>
            <a:r>
              <a:rPr lang="en-US" dirty="0" smtClean="0"/>
              <a:t>naïve, standard, and advanced state machines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8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State management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Define and configure states in a simple format</a:t>
            </a:r>
          </a:p>
          <a:p>
            <a:pPr lvl="1"/>
            <a:r>
              <a:rPr lang="en-US" dirty="0" smtClean="0"/>
              <a:t>Transitions and conditions</a:t>
            </a:r>
          </a:p>
          <a:p>
            <a:pPr lvl="1"/>
            <a:r>
              <a:rPr lang="en-US" dirty="0" err="1" smtClean="0"/>
              <a:t>Substates</a:t>
            </a:r>
            <a:endParaRPr lang="en-US" dirty="0" smtClean="0"/>
          </a:p>
          <a:p>
            <a:pPr lvl="1"/>
            <a:r>
              <a:rPr lang="en-US" dirty="0" smtClean="0"/>
              <a:t>Shortcuts for common transition patterns</a:t>
            </a:r>
          </a:p>
          <a:p>
            <a:r>
              <a:rPr lang="en-US" dirty="0" smtClean="0"/>
              <a:t>Define actions on state transition events</a:t>
            </a:r>
          </a:p>
          <a:p>
            <a:pPr lvl="1"/>
            <a:r>
              <a:rPr lang="en-US" dirty="0" smtClean="0"/>
              <a:t>Entry, Exit, Reenter</a:t>
            </a:r>
          </a:p>
          <a:p>
            <a:r>
              <a:rPr lang="en-US" dirty="0" smtClean="0"/>
              <a:t>Automatically transition after an action</a:t>
            </a:r>
          </a:p>
          <a:p>
            <a:pPr lvl="1"/>
            <a:r>
              <a:rPr lang="en-US" dirty="0" err="1" smtClean="0"/>
              <a:t>AutoForward</a:t>
            </a:r>
            <a:r>
              <a:rPr lang="en-US" dirty="0" smtClean="0"/>
              <a:t>/Fallback</a:t>
            </a:r>
          </a:p>
          <a:p>
            <a:r>
              <a:rPr lang="en-US" dirty="0" smtClean="0"/>
              <a:t>Dynamically define transitions at run time</a:t>
            </a:r>
          </a:p>
          <a:p>
            <a:r>
              <a:rPr lang="en-US" dirty="0" smtClean="0"/>
              <a:t>Derive workflow from code</a:t>
            </a:r>
          </a:p>
          <a:p>
            <a:pPr lvl="1"/>
            <a:r>
              <a:rPr lang="en-US" dirty="0" smtClean="0"/>
              <a:t>Excel table</a:t>
            </a:r>
          </a:p>
          <a:p>
            <a:pPr lvl="1"/>
            <a:r>
              <a:rPr lang="en-US" dirty="0" smtClean="0"/>
              <a:t>State diagram</a:t>
            </a:r>
          </a:p>
          <a:p>
            <a:r>
              <a:rPr lang="en-US" dirty="0" smtClean="0"/>
              <a:t>Available libraries…</a:t>
            </a:r>
          </a:p>
          <a:p>
            <a:r>
              <a:rPr lang="en-US" dirty="0" smtClean="0"/>
              <a:t>Note that “Actions” are frequently referred to as “triggers”, “events”, or “trigger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4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sale state machine with library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</a:t>
            </a:r>
            <a:r>
              <a:rPr lang="en-US" dirty="0" smtClean="0"/>
              <a:t>Exercise3_Initial\PointOfSaleStateManagement.sln</a:t>
            </a:r>
            <a:endParaRPr lang="en-US" dirty="0"/>
          </a:p>
          <a:p>
            <a:pPr lvl="1"/>
            <a:r>
              <a:rPr lang="en-US" dirty="0" err="1" smtClean="0"/>
              <a:t>NStateManager</a:t>
            </a:r>
            <a:r>
              <a:rPr lang="en-US" dirty="0" smtClean="0"/>
              <a:t> already loaded</a:t>
            </a:r>
          </a:p>
          <a:p>
            <a:r>
              <a:rPr lang="en-US" dirty="0" smtClean="0"/>
              <a:t>???Only </a:t>
            </a:r>
            <a:r>
              <a:rPr lang="en-US" dirty="0"/>
              <a:t>make changes to </a:t>
            </a:r>
            <a:r>
              <a:rPr lang="en-US" dirty="0" err="1"/>
              <a:t>Sale.cs</a:t>
            </a:r>
            <a:endParaRPr lang="en-US" dirty="0"/>
          </a:p>
          <a:p>
            <a:pPr lvl="1"/>
            <a:r>
              <a:rPr lang="en-US" dirty="0"/>
              <a:t>Skip the UI constraints</a:t>
            </a:r>
          </a:p>
          <a:p>
            <a:r>
              <a:rPr lang="en-US" dirty="0"/>
              <a:t>unit tests should pass when new rules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88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4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Exercise3_Final\PointOfSaleStateManagement.sln </a:t>
            </a:r>
            <a:r>
              <a:rPr lang="en-US" dirty="0"/>
              <a:t>is my version of this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00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need manage state</a:t>
            </a:r>
          </a:p>
          <a:p>
            <a:pPr lvl="1"/>
            <a:r>
              <a:rPr lang="en-US" dirty="0" smtClean="0"/>
              <a:t>More of a technical responsibility than business/product owner</a:t>
            </a:r>
          </a:p>
          <a:p>
            <a:pPr lvl="1"/>
            <a:r>
              <a:rPr lang="en-US" dirty="0" smtClean="0"/>
              <a:t>Avoid managing multiple state flags, confusing if blocks, and lengthy switch statements</a:t>
            </a:r>
          </a:p>
          <a:p>
            <a:r>
              <a:rPr lang="en-US" dirty="0" smtClean="0"/>
              <a:t>Understand the state design, consider using one of the available libraries to overcome its anti-patterns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Latest Visual </a:t>
            </a:r>
            <a:r>
              <a:rPr lang="en-US" dirty="0" smtClean="0"/>
              <a:t>Studio 2019</a:t>
            </a:r>
          </a:p>
          <a:p>
            <a:r>
              <a:rPr lang="en-US" dirty="0" smtClean="0"/>
              <a:t>Clone repo: </a:t>
            </a:r>
            <a:r>
              <a:rPr lang="en-US" dirty="0">
                <a:hlinkClick r:id="rId2"/>
              </a:rPr>
              <a:t>https://github.com/scottctr/StateMachineWorkshop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18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Pop sells gas, oil, and snacks</a:t>
            </a:r>
          </a:p>
          <a:p>
            <a:r>
              <a:rPr lang="en-US" dirty="0" smtClean="0"/>
              <a:t>Has point of sale that works – needs new constraints for new employees</a:t>
            </a:r>
          </a:p>
          <a:p>
            <a:r>
              <a:rPr lang="en-US" dirty="0" smtClean="0"/>
              <a:t>Current functionality</a:t>
            </a:r>
          </a:p>
          <a:p>
            <a:pPr lvl="1"/>
            <a:r>
              <a:rPr lang="en-US" dirty="0" smtClean="0"/>
              <a:t>Modify items: add, change quantity, delete</a:t>
            </a:r>
          </a:p>
          <a:p>
            <a:pPr lvl="1"/>
            <a:r>
              <a:rPr lang="en-US" dirty="0" smtClean="0"/>
              <a:t>Accept payment</a:t>
            </a:r>
          </a:p>
          <a:p>
            <a:pPr lvl="1"/>
            <a:r>
              <a:rPr lang="en-US" dirty="0" smtClean="0"/>
              <a:t>Give change</a:t>
            </a:r>
          </a:p>
          <a:p>
            <a:r>
              <a:rPr lang="en-US" dirty="0" smtClean="0"/>
              <a:t>Demo…</a:t>
            </a:r>
          </a:p>
          <a:p>
            <a:r>
              <a:rPr lang="en-US" dirty="0" smtClean="0"/>
              <a:t>Review solution structure…</a:t>
            </a:r>
          </a:p>
        </p:txBody>
      </p:sp>
    </p:spTree>
    <p:extLst>
      <p:ext uri="{BB962C8B-B14F-4D97-AF65-F5344CB8AC3E}">
        <p14:creationId xmlns:p14="http://schemas.microsoft.com/office/powerpoint/2010/main" val="75610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new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/>
              <a:t>only accept payment if balance &lt; </a:t>
            </a:r>
            <a:r>
              <a:rPr lang="en-US" dirty="0" smtClean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/>
              <a:t>only give change </a:t>
            </a:r>
            <a:r>
              <a:rPr lang="en-US" dirty="0" smtClean="0"/>
              <a:t>when balance &gt;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/>
              <a:t>changes </a:t>
            </a:r>
            <a:r>
              <a:rPr lang="en-US" dirty="0" smtClean="0"/>
              <a:t>to paid sales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Paid = 0 </a:t>
            </a:r>
            <a:r>
              <a:rPr lang="en-US" dirty="0"/>
              <a:t>balance, 1+ items, 1+ </a:t>
            </a:r>
            <a:r>
              <a:rPr lang="en-US" dirty="0" smtClean="0"/>
              <a:t>payments</a:t>
            </a:r>
          </a:p>
        </p:txBody>
      </p:sp>
    </p:spTree>
    <p:extLst>
      <p:ext uri="{BB962C8B-B14F-4D97-AF65-F5344CB8AC3E}">
        <p14:creationId xmlns:p14="http://schemas.microsoft.com/office/powerpoint/2010/main" val="13871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Exercise1_Initial\PointOfSaleStateManagement.sln</a:t>
            </a:r>
          </a:p>
          <a:p>
            <a:r>
              <a:rPr lang="en-US" dirty="0" smtClean="0"/>
              <a:t>Changes should go in Data\</a:t>
            </a:r>
            <a:r>
              <a:rPr lang="en-US" dirty="0" err="1" smtClean="0"/>
              <a:t>Sale.cs</a:t>
            </a:r>
            <a:r>
              <a:rPr lang="en-US" dirty="0" smtClean="0"/>
              <a:t> or create new classes to be used by </a:t>
            </a:r>
            <a:r>
              <a:rPr lang="en-US" dirty="0" err="1" smtClean="0"/>
              <a:t>Sale.cs</a:t>
            </a:r>
            <a:endParaRPr lang="en-US" dirty="0" smtClean="0"/>
          </a:p>
          <a:p>
            <a:pPr lvl="1"/>
            <a:r>
              <a:rPr lang="en-US" dirty="0" smtClean="0"/>
              <a:t>i.e. don’t </a:t>
            </a:r>
            <a:r>
              <a:rPr lang="en-US" dirty="0"/>
              <a:t>implement rules in </a:t>
            </a:r>
            <a:r>
              <a:rPr lang="en-US" dirty="0" smtClean="0"/>
              <a:t>UI</a:t>
            </a:r>
          </a:p>
          <a:p>
            <a:r>
              <a:rPr lang="en-US" dirty="0" smtClean="0"/>
              <a:t>When rules are violated, return appropriate </a:t>
            </a:r>
            <a:r>
              <a:rPr lang="en-US" dirty="0" err="1" smtClean="0"/>
              <a:t>ActionResult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WasSuccess</a:t>
            </a:r>
            <a:r>
              <a:rPr lang="en-US" dirty="0" smtClean="0"/>
              <a:t> = false and an error message</a:t>
            </a:r>
          </a:p>
          <a:p>
            <a:r>
              <a:rPr lang="en-US" dirty="0" smtClean="0"/>
              <a:t>All unit tests should pass when new rules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5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new rules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Need to be able to cancel a sale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If payments on sale, must give change for total payment amounts before cancelling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This negates rule 2: “</a:t>
            </a:r>
            <a:r>
              <a:rPr lang="en-US" dirty="0"/>
              <a:t>Can only give change when balance &gt; </a:t>
            </a:r>
            <a:r>
              <a:rPr lang="en-US" dirty="0" smtClean="0"/>
              <a:t>0”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No </a:t>
            </a:r>
            <a:r>
              <a:rPr lang="en-US" dirty="0"/>
              <a:t>changes to cancelled </a:t>
            </a:r>
            <a:r>
              <a:rPr lang="en-US" dirty="0" smtClean="0"/>
              <a:t>sales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Can’t modify items, add payments, give change, or cancel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Can’t create a new sale until current sale is paid or cancelled</a:t>
            </a:r>
          </a:p>
        </p:txBody>
      </p:sp>
    </p:spTree>
    <p:extLst>
      <p:ext uri="{BB962C8B-B14F-4D97-AF65-F5344CB8AC3E}">
        <p14:creationId xmlns:p14="http://schemas.microsoft.com/office/powerpoint/2010/main" val="236328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dirty="0" smtClean="0"/>
              <a:t>recognize when state machine is needed</a:t>
            </a:r>
          </a:p>
          <a:p>
            <a:pPr lvl="1"/>
            <a:r>
              <a:rPr lang="en-US" dirty="0" smtClean="0"/>
              <a:t>i.e. managing behavior/actions based on current state</a:t>
            </a:r>
          </a:p>
          <a:p>
            <a:pPr lvl="1"/>
            <a:r>
              <a:rPr lang="en-US" dirty="0" smtClean="0"/>
              <a:t>Usually not presented as state management by product owners</a:t>
            </a:r>
          </a:p>
          <a:p>
            <a:pPr lvl="1"/>
            <a:r>
              <a:rPr lang="en-US" dirty="0" smtClean="0"/>
              <a:t>Initially simple rules frequently grow complex over time</a:t>
            </a:r>
          </a:p>
          <a:p>
            <a:r>
              <a:rPr lang="en-US" dirty="0" smtClean="0"/>
              <a:t>Naïve </a:t>
            </a:r>
            <a:r>
              <a:rPr lang="en-US" dirty="0"/>
              <a:t>state machine implementations can become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Multiple Boolean flags, IF (&lt;</a:t>
            </a:r>
            <a:r>
              <a:rPr lang="en-US" dirty="0" err="1" smtClean="0"/>
              <a:t>currentState</a:t>
            </a:r>
            <a:r>
              <a:rPr lang="en-US" dirty="0" smtClean="0"/>
              <a:t>&gt;) {…}, switch statements, etc.</a:t>
            </a:r>
          </a:p>
          <a:p>
            <a:pPr lvl="1"/>
            <a:r>
              <a:rPr lang="en-US" dirty="0" smtClean="0"/>
              <a:t>Frequently violate Single Responsibility and Open/Closed principles</a:t>
            </a:r>
          </a:p>
          <a:p>
            <a:r>
              <a:rPr lang="en-US" dirty="0" smtClean="0"/>
              <a:t>Exercise1_Final\PointOfSaleStateManagement.sln is my version of this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4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recognize state based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Very frequent pattern</a:t>
            </a:r>
          </a:p>
          <a:p>
            <a:r>
              <a:rPr lang="en-US" dirty="0" smtClean="0"/>
              <a:t>Requirement/story language</a:t>
            </a:r>
          </a:p>
          <a:p>
            <a:pPr lvl="1"/>
            <a:r>
              <a:rPr lang="en-US" dirty="0" smtClean="0"/>
              <a:t>“Only accept </a:t>
            </a:r>
            <a:r>
              <a:rPr lang="en-US" dirty="0"/>
              <a:t>payment if balance &lt; </a:t>
            </a:r>
            <a:r>
              <a:rPr lang="en-US" dirty="0" smtClean="0"/>
              <a:t>0”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only give change when balance &gt; </a:t>
            </a:r>
            <a:r>
              <a:rPr lang="en-US" dirty="0" smtClean="0"/>
              <a:t>0”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No changes to </a:t>
            </a:r>
            <a:r>
              <a:rPr lang="en-US" dirty="0" smtClean="0"/>
              <a:t>paid sales”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No changes to cancelled </a:t>
            </a:r>
            <a:r>
              <a:rPr lang="en-US" dirty="0" smtClean="0"/>
              <a:t>sale”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Mutually exclusive Boolean flags</a:t>
            </a:r>
          </a:p>
          <a:p>
            <a:pPr lvl="2"/>
            <a:r>
              <a:rPr lang="en-US" dirty="0" err="1" smtClean="0"/>
              <a:t>isOpen</a:t>
            </a:r>
            <a:endParaRPr lang="en-US" dirty="0" smtClean="0"/>
          </a:p>
          <a:p>
            <a:pPr lvl="2"/>
            <a:r>
              <a:rPr lang="en-US" dirty="0" err="1" smtClean="0"/>
              <a:t>isOverpaid</a:t>
            </a:r>
            <a:endParaRPr lang="en-US" dirty="0" smtClean="0"/>
          </a:p>
          <a:p>
            <a:pPr lvl="2"/>
            <a:r>
              <a:rPr lang="en-US" dirty="0" err="1" smtClean="0"/>
              <a:t>IsPaid</a:t>
            </a:r>
            <a:endParaRPr lang="en-US" dirty="0" smtClean="0"/>
          </a:p>
          <a:p>
            <a:pPr lvl="2"/>
            <a:r>
              <a:rPr lang="en-US" dirty="0" err="1" smtClean="0"/>
              <a:t>isCancelled</a:t>
            </a:r>
            <a:endParaRPr lang="en-US" dirty="0" smtClean="0"/>
          </a:p>
          <a:p>
            <a:pPr lvl="1"/>
            <a:r>
              <a:rPr lang="en-US" dirty="0" smtClean="0"/>
              <a:t>Repeated checks for state before actions</a:t>
            </a:r>
          </a:p>
          <a:p>
            <a:pPr lvl="2"/>
            <a:r>
              <a:rPr lang="en-US" dirty="0" smtClean="0"/>
              <a:t>If (&lt;</a:t>
            </a:r>
            <a:r>
              <a:rPr lang="en-US" dirty="0" err="1" smtClean="0"/>
              <a:t>objectState</a:t>
            </a:r>
            <a:r>
              <a:rPr lang="en-US" dirty="0" smtClean="0"/>
              <a:t>&gt;) {…}</a:t>
            </a:r>
          </a:p>
          <a:p>
            <a:pPr lvl="2"/>
            <a:r>
              <a:rPr lang="en-US" dirty="0" smtClean="0"/>
              <a:t>Switch (&lt;</a:t>
            </a:r>
            <a:r>
              <a:rPr lang="en-US" dirty="0" err="1" smtClean="0"/>
              <a:t>objectState</a:t>
            </a:r>
            <a:r>
              <a:rPr lang="en-US" dirty="0" smtClean="0"/>
              <a:t>&gt;) {...&lt;</a:t>
            </a:r>
            <a:r>
              <a:rPr lang="en-US" dirty="0" err="1" smtClean="0"/>
              <a:t>doSomething</a:t>
            </a:r>
            <a:r>
              <a:rPr lang="en-US" dirty="0" smtClean="0"/>
              <a:t>&gt;…}</a:t>
            </a:r>
          </a:p>
          <a:p>
            <a:r>
              <a:rPr lang="en-US" dirty="0" smtClean="0"/>
              <a:t>Once you realize you need a state machine, next step is to create a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544707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3885</TotalTime>
  <Words>1133</Words>
  <Application>Microsoft Office PowerPoint</Application>
  <PresentationFormat>Widescreen</PresentationFormat>
  <Paragraphs>179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</vt:lpstr>
      <vt:lpstr>Mesh</vt:lpstr>
      <vt:lpstr>.Net state machines</vt:lpstr>
      <vt:lpstr>Overview</vt:lpstr>
      <vt:lpstr>Getting started</vt:lpstr>
      <vt:lpstr>Exercise 1: intro</vt:lpstr>
      <vt:lpstr>Exercise 1: new rules</vt:lpstr>
      <vt:lpstr>Exercise 1: implementation details</vt:lpstr>
      <vt:lpstr>Exercise 1: new rules II</vt:lpstr>
      <vt:lpstr>Exercise 1: Retrospective</vt:lpstr>
      <vt:lpstr>Lesson 1: recognize state based behavior</vt:lpstr>
      <vt:lpstr>FINITE SET OF sale STATES</vt:lpstr>
      <vt:lpstr>Sale State diagram</vt:lpstr>
      <vt:lpstr>Lesson 2: state design pattern</vt:lpstr>
      <vt:lpstr>Sale State design</vt:lpstr>
      <vt:lpstr>Exercise 2: implement sale state design</vt:lpstr>
      <vt:lpstr>Exercise 2: Rules</vt:lpstr>
      <vt:lpstr>Exercise 2: Extra credit 1</vt:lpstr>
      <vt:lpstr>Exercise 2: Extra credit 2</vt:lpstr>
      <vt:lpstr>Exercise 2: retrospective</vt:lpstr>
      <vt:lpstr>Improving upon the state design pattern</vt:lpstr>
      <vt:lpstr>Lesson 3: State management libraries</vt:lpstr>
      <vt:lpstr>Exercise 3: sale state machine with library </vt:lpstr>
      <vt:lpstr>Exercise 3: implementation details</vt:lpstr>
      <vt:lpstr>Exercise 3: retrospective</vt:lpstr>
      <vt:lpstr>summary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Carter</dc:creator>
  <cp:lastModifiedBy>Scott Carter</cp:lastModifiedBy>
  <cp:revision>277</cp:revision>
  <dcterms:created xsi:type="dcterms:W3CDTF">2020-08-22T17:47:36Z</dcterms:created>
  <dcterms:modified xsi:type="dcterms:W3CDTF">2020-08-27T02:19:43Z</dcterms:modified>
</cp:coreProperties>
</file>