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5.jpeg" ContentType="image/jpeg"/>
  <Override PartName="/ppt/media/image3.png" ContentType="image/png"/>
  <Override PartName="/ppt/media/image2.jpeg" ContentType="image/jpeg"/>
  <Override PartName="/ppt/media/image1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9.png" ContentType="image/png"/>
  <Override PartName="/ppt/media/image7.jpeg" ContentType="image/jpe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0171D1-D181-41E1-A1C1-C13151211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Many folks find the way Neutron builds virtual networks a mystery. For those of us who have set up OpenStack and created a VM that didn't get an IP or couldn't communicate out its network interface, this session will be for you. 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1016151-41E1-4101-B161-3121A121814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193440"/>
            <a:ext cx="1464120" cy="42660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8748720" y="6253560"/>
            <a:ext cx="2832480" cy="30456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999999"/>
                </a:solidFill>
                <a:latin typeface="Arial"/>
                <a:ea typeface="DejaVu Sans"/>
              </a:rPr>
              <a:t>#rackstackatl</a:t>
            </a:r>
            <a:endParaRPr/>
          </a:p>
        </p:txBody>
      </p:sp>
      <p:pic>
        <p:nvPicPr>
          <p:cNvPr descr="" id="2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23400" y="2792520"/>
            <a:ext cx="2722320" cy="2792160"/>
          </a:xfrm>
          <a:prstGeom prst="rect">
            <a:avLst/>
          </a:prstGeom>
        </p:spPr>
      </p:pic>
      <p:pic>
        <p:nvPicPr>
          <p:cNvPr descr="" id="3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" y="5683320"/>
            <a:ext cx="2682720" cy="782640"/>
          </a:xfrm>
          <a:prstGeom prst="rect">
            <a:avLst/>
          </a:prstGeom>
        </p:spPr>
      </p:pic>
      <p:pic>
        <p:nvPicPr>
          <p:cNvPr descr="" id="4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9016920" y="3564720"/>
            <a:ext cx="3173760" cy="329220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4054760" y="1848600"/>
            <a:ext cx="360" cy="275760"/>
          </a:xfrm>
          <a:prstGeom prst="rect">
            <a:avLst/>
          </a:prstGeom>
        </p:spPr>
      </p:sp>
      <p:pic>
        <p:nvPicPr>
          <p:cNvPr descr="" id="6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723400" y="2792880"/>
            <a:ext cx="2722680" cy="2792520"/>
          </a:xfrm>
          <a:prstGeom prst="rect">
            <a:avLst/>
          </a:prstGeom>
        </p:spPr>
      </p:pic>
      <p:pic>
        <p:nvPicPr>
          <p:cNvPr descr="" id="7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464400" y="5683320"/>
            <a:ext cx="2683080" cy="783000"/>
          </a:xfrm>
          <a:prstGeom prst="rect">
            <a:avLst/>
          </a:prstGeom>
        </p:spPr>
      </p:pic>
      <p:pic>
        <p:nvPicPr>
          <p:cNvPr descr="" id="8" name="Picture 7"/>
          <p:cNvPicPr/>
          <p:nvPr/>
        </p:nvPicPr>
        <p:blipFill>
          <a:blip r:embed="rId8"/>
          <a:stretch>
            <a:fillRect/>
          </a:stretch>
        </p:blipFill>
        <p:spPr>
          <a:xfrm>
            <a:off x="9016920" y="3564720"/>
            <a:ext cx="3174120" cy="3292560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14054760" y="1848600"/>
            <a:ext cx="360" cy="276120"/>
          </a:xfrm>
          <a:prstGeom prst="rect">
            <a:avLst/>
          </a:prstGeom>
        </p:spPr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438480"/>
            <a:ext cx="10971720" cy="795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193440"/>
            <a:ext cx="1464120" cy="426600"/>
          </a:xfrm>
          <a:prstGeom prst="rect">
            <a:avLst/>
          </a:prstGeom>
        </p:spPr>
      </p:pic>
      <p:sp>
        <p:nvSpPr>
          <p:cNvPr id="45" name="CustomShape 1"/>
          <p:cNvSpPr/>
          <p:nvPr/>
        </p:nvSpPr>
        <p:spPr>
          <a:xfrm>
            <a:off x="8748720" y="6253560"/>
            <a:ext cx="2832480" cy="30456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999999"/>
                </a:solidFill>
                <a:latin typeface="Arial"/>
                <a:ea typeface="DejaVu Sans"/>
              </a:rPr>
              <a:t>#rackstackatl</a:t>
            </a:r>
            <a:endParaRPr/>
          </a:p>
        </p:txBody>
      </p:sp>
      <p:sp>
        <p:nvSpPr>
          <p:cNvPr id="46" name="Line 2"/>
          <p:cNvSpPr/>
          <p:nvPr/>
        </p:nvSpPr>
        <p:spPr>
          <a:xfrm>
            <a:off x="455400" y="1258560"/>
            <a:ext cx="1128096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193440"/>
            <a:ext cx="1464120" cy="42660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>
            <a:off x="8748720" y="6253560"/>
            <a:ext cx="2832480" cy="30456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999999"/>
                </a:solidFill>
                <a:latin typeface="Arial"/>
                <a:ea typeface="DejaVu Sans"/>
              </a:rPr>
              <a:t>#rackstackatl</a:t>
            </a:r>
            <a:endParaRPr/>
          </a:p>
        </p:txBody>
      </p:sp>
      <p:sp>
        <p:nvSpPr>
          <p:cNvPr id="83" name="Line 2"/>
          <p:cNvSpPr/>
          <p:nvPr/>
        </p:nvSpPr>
        <p:spPr>
          <a:xfrm>
            <a:off x="455400" y="1258560"/>
            <a:ext cx="1128096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609480" y="438480"/>
            <a:ext cx="10971720" cy="795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68240" y="3564720"/>
            <a:ext cx="8319600" cy="3942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70000"/>
              </a:lnSpc>
            </a:pPr>
            <a:r>
              <a:rPr b="1" lang="en-US" sz="2900">
                <a:solidFill>
                  <a:srgbClr val="808080"/>
                </a:solidFill>
                <a:latin typeface="Arial"/>
              </a:rPr>
              <a:t>Phil Hopkins</a:t>
            </a:r>
            <a:endParaRPr/>
          </a:p>
          <a:p>
            <a:pPr>
              <a:lnSpc>
                <a:spcPct val="70000"/>
              </a:lnSpc>
            </a:pPr>
            <a:r>
              <a:rPr i="1" lang="en-US" sz="2400">
                <a:solidFill>
                  <a:srgbClr val="a6a6a6"/>
                </a:solidFill>
                <a:latin typeface="Arial"/>
              </a:rPr>
              <a:t>cloud technology instructor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8240" y="2554200"/>
            <a:ext cx="11280240" cy="66384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88000"/>
              </a:lnSpc>
            </a:pPr>
            <a:r>
              <a:rPr b="1" lang="en-US" sz="4800">
                <a:solidFill>
                  <a:srgbClr val="c40022"/>
                </a:solidFill>
                <a:latin typeface="Arial"/>
                <a:ea typeface="DejaVu Sans"/>
              </a:rPr>
              <a:t>Troubleshooting OpenStack Networking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vSwitch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Port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Mirroring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609480" y="1645920"/>
            <a:ext cx="10971720" cy="4296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Used to monitor traffic within Open vSwitch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Mirror selective ports or all the traffic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Useful for debugging network problems 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vSwitch flow tables in Neutron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57480" y="1645920"/>
            <a:ext cx="11459880" cy="4571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 vSwitch br-tun flow table: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0: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All packets enter into this 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duration=575954.904s, table=0, n_packets=9855, n_bytes=857758, idle_age=941, hard_age=65534, priority=1,in_port=3 actions=resubmit(,2)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duration=575957.442s, table=0, n_packets=10090, n_bytes=685759, idle_age=1, hard_age=65534, priority=1,in_port=1 actions=resubmit(,1)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duration=279.046s, table=0, n_packets=386, n_bytes=56090, idle_age=0, priority=1,in_port=4 actions=resubmit(,2)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duration=575954.905s, table=0, n_packets=0, n_bytes=0, idle_age=65534, hard_age=65534, priority=1,in_port=2 actions=resubmit(,2)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duration=575957.383s, table=0, n_packets=4, n_bytes=288, idle_age=65534, hard_age=65534, priority=0 actions=drop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vSwitch flow tables in Neutron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357480" y="1645920"/>
            <a:ext cx="11459880" cy="4571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 vSwitch br-tun flow table: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1: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Packets coming from VMs are directed to table 20 for unicast packets and table 21 for multicast packets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duration=575957.261s, table=1, n_packets=9460, n_bytes=622184, idle_age=1, hard_age=65534, priority=0,dl_dst=01:00:00:00:00:00/01:00:00:00:00:00 actions=resubmit(,21)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duration=575957.321s, table=1, n_packets=630, n_bytes=63575, idle_age=83, hard_age=65534, priority=0,dl_dst=00:00:00:00:00:00/01:00:00:00:00:00 actions=resubmit(,20)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vSwitch flow tables in Neutron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57480" y="1645920"/>
            <a:ext cx="11459880" cy="4571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2: 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Packets coming from outside ((((((bug here))))))  have there tunnel headers changed to their internal VLAN ID and are directed to table 10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duration=282.627s, table=2, n_packets=365, n_bytes=53804, idle_age=0, priority=1,tun_id=0x1 actions=mod_vlan_vid:2,resubmit(,10)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duration=204.592s, table=2, n_packets=20, n_bytes=2216, idle_age=49, priority=1,tun_id=0x2 actions=mod_vlan_vid:3,resubmit(,10)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duration=575957.199s, table=2, n_packets=1, n_bytes=70, idle_age=204, hard_age=65534, priority=0 actions=drop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 vSwitch flow tables in Neutron (Cont'd)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609480" y="1645920"/>
            <a:ext cx="10362960" cy="4296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3: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Not used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duration=575957.126s, table=3, n_packets=0, n_bytes=0, idle_age=65534, hard_age=65534, priority=0 actions=drop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10: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Inserts return path rules into table 20 and sends the packet to br-int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duration=575957.057s, table=10, n_packets=10240, n_bytes=913778, idle_age=0, hard_age=65534, priority=1 actions=learn(table=20,hard_timeout=300,priority=1,NXM_OF_VLAN_TCI[0..11],NXM_OF_ETH_DST[]=NXM_OF_ETH_SRC[],load:0-&gt;NXM_OF_VLAN_TCI[],load:NXM_NX_TUN_ID[]-&gt;NXM_NX_TUN_ID[],output:NXM_OF_IN_PORT[]),output:1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 vSwitch flow tables in Neutron (Cont'd)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609480" y="1249920"/>
            <a:ext cx="10911600" cy="4296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20: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Handles unicast packets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duration=277.778s, table=20, n_packets=0, n_bytes=0, hard_timeout=300, idle_age=277, hard_age=0, priority=1,vlan_tci=0x0002/0x0fff,dl_dst=fa:16:3e:37:a7:50 actions=load:0-&gt;NXM_OF_VLAN_TCI[],load:0x1-&gt;NXM_NX_TUN_ID[],output:4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duration=203.706s, table=20, n_packets=0, n_bytes=0, hard_timeout=300, idle_age=203, hard_age=48,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duration=204.027s, table=20, n_packets=0, n_bytes=0, idle_age=204, priority=2,dl_vlan=3,dl_dst=fa:16:3e:37:a7:50 actions=strip_vlan,set_tunnel:0x2,output:4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duration=204.026s, table=20, n_packets=0, n_bytes=0, idle_age=204, priority=2,dl_vlan=3,dl_dst=fa:16:3e:03:e2:65 actions=strip_vlan,set_tunnel:0x2,output:4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duration=575956.997s, table=20, n_packets=0, n_bytes=0, idle_age=65534, hard_age=65534, priority=0 actions=resubmit(,21)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cookie=0x0, duration=204.681s, table=21, n_packets=87, n_bytes=4698, idle_age=49, hard_age=203, priority=1,dl_vlan=3 actions=strip_vlan,set_tunnel:0x2,output:4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 vSwitch flow tables in Neutron (Cont'd)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609480" y="1645920"/>
            <a:ext cx="10545840" cy="4296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Table 21: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Handles multicast packets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cookie=0x0, duration=204.681s, table=21, n_packets=87, n_bytes=4698, idle_age=49, hard_age=203, priority=1,dl_vlan=3 actions=strip_vlan,set_tunnel:0x2,output:4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cookie=0x0, duration=765.74s, table=21, n_packets=0, n_bytes=0, idle_age=765, priority=1,dl_vlan=1 actions=strip_vlan,set_tunnel:0x1,output:2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cookie=0x0, duration=279.46s, table=21, n_packets=39, n_bytes=3810, idle_age=1, priority=1,dl_vlan=2 actions=strip_vlan,set_tunnel:0x1,output:4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10 Pitch"/>
                <a:ea typeface="DejaVu Sans"/>
              </a:rPr>
              <a:t>cookie=0x0, duration=575956.934s, table=21, n_packets=16, n_bytes=1236, idle_age=205, hard_age=65534, priority=0 actions=drop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Configure Open vSwitch Port Mirrors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609480" y="1645920"/>
            <a:ext cx="10971720" cy="4296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Create a virtual ethernet interface: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10 Pitch"/>
                <a:ea typeface="DejaVu Sans"/>
              </a:rPr>
              <a:t>ip link add type veth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10 Pitch"/>
                <a:ea typeface="DejaVu Sans"/>
              </a:rPr>
              <a:t>ip link set veth0 up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Add it into the Open vSwitch bridge br-int: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10 Pitch"/>
                <a:ea typeface="DejaVu Sans"/>
              </a:rPr>
              <a:t>ovs-vsctl add-port br-int "veth0"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Create the mirror and mirror the packets from eth1, br-int, patch-tun: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ovs-vsctl -- set Bridge br-int mirrors=@m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--id=@veth0 get Port veth0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--id=@eth1 get Port eth1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--id=@patch-tun get Port patch-tun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--id=@br-int get Port br-int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--id=@m create Mirror name=veth select-src-port=@eth1,@patch-tun,@br-int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select-dst-port=@eth1,@patch-tun,@br-int output-port=@veth0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DejaVu Sans"/>
              </a:rPr>
              <a:t>When finished, delete the mirror: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ourier 10 Pitch"/>
                <a:ea typeface="DejaVu Sans"/>
              </a:rPr>
              <a:t>ovs-vsctl clear Bridge br-int mirrors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Neutron-debug Command (extension to the neutron command)</a:t>
            </a:r>
            <a:endParaRPr/>
          </a:p>
        </p:txBody>
      </p:sp>
      <p:graphicFrame>
        <p:nvGraphicFramePr>
          <p:cNvPr id="260" name="Table 2"/>
          <p:cNvGraphicFramePr/>
          <p:nvPr/>
        </p:nvGraphicFramePr>
        <p:xfrm>
          <a:off x="1887120" y="1623240"/>
          <a:ext cx="8747280" cy="4412520"/>
        </p:xfrm>
        <a:graphic>
          <a:graphicData uri="http://schemas.openxmlformats.org/drawingml/2006/table">
            <a:tbl>
              <a:tblPr/>
              <a:tblGrid>
                <a:gridCol w="2916000"/>
                <a:gridCol w="2916000"/>
                <a:gridCol w="2915280"/>
              </a:tblGrid>
              <a:tr h="5662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Black"/>
                        </a:rPr>
                        <a:t>Sub-commands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Black"/>
                        </a:rPr>
                        <a:t>Function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 Black"/>
                        </a:rPr>
                        <a:t>Option</a:t>
                      </a:r>
                      <a:endParaRPr/>
                    </a:p>
                  </a:txBody>
                  <a:tcPr/>
                </a:tc>
              </a:tr>
              <a:tr h="566280">
                <a:tc>
                  <a:txBody>
                    <a:bodyPr wrap="none"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probe-clear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Clear all probes.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-----</a:t>
                      </a:r>
                      <a:endParaRPr/>
                    </a:p>
                  </a:txBody>
                  <a:tcPr/>
                </a:tc>
              </a:tr>
              <a:tr h="655920">
                <a:tc>
                  <a:txBody>
                    <a:bodyPr wrap="none"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probe-create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Create probe port and interface, then plug it in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Network ID into which the probe will be injected</a:t>
                      </a:r>
                      <a:endParaRPr/>
                    </a:p>
                  </a:txBody>
                  <a:tcPr/>
                </a:tc>
              </a:tr>
              <a:tr h="655920">
                <a:tc>
                  <a:txBody>
                    <a:bodyPr wrap="none"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probe-delete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Delete probe - unplug and delete port.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 ID which will be removed</a:t>
                      </a:r>
                      <a:endParaRPr/>
                    </a:p>
                  </a:txBody>
                  <a:tcPr/>
                </a:tc>
              </a:tr>
              <a:tr h="655920">
                <a:tc>
                  <a:txBody>
                    <a:bodyPr wrap="none"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probe-exec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Execute commands in the namespace of the probe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Port-id command</a:t>
                      </a:r>
                      <a:endParaRPr/>
                    </a:p>
                  </a:txBody>
                  <a:tcPr/>
                </a:tc>
              </a:tr>
              <a:tr h="655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probe-list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List probes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----</a:t>
                      </a:r>
                      <a:endParaRPr/>
                    </a:p>
                  </a:txBody>
                  <a:tcPr/>
                </a:tc>
              </a:tr>
              <a:tr h="656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ping-all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Ping all fixed_ips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Network id to be used to ping all assigned IPs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 Troubleshooting Process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609480" y="1645920"/>
            <a:ext cx="10971720" cy="43884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Define and understand the 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Gather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MAC and IP addresses of VM's, DHCP server, router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MAC and IP addresses of data network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Set the neutron services to log at debug level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Where is the problem located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One tenant or all?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One network or all?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What protocols are used?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Is it an L2 or L3 problem?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Examine/locate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Look carefully at what is happening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Typically insufficient time is spent here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Isolate to tenant, network, VM, compute or network nodest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638360"/>
            <a:ext cx="6267600" cy="4189320"/>
          </a:xfrm>
          <a:prstGeom prst="rect">
            <a:avLst/>
          </a:prstGeom>
          <a:solidFill>
            <a:srgbClr val="d9d9d9"/>
          </a:solidFill>
        </p:spPr>
        <p:txBody>
          <a:bodyPr bIns="45000" lIns="274320" rIns="90000" tIns="1828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80000"/>
                </a:solidFill>
                <a:latin typeface="Arial"/>
                <a:ea typeface="DejaVu Sans"/>
              </a:rPr>
              <a:t>The Troubleshooting Process: Neutron Virtual Networks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483920" y="5120280"/>
            <a:ext cx="183960" cy="368640"/>
          </a:xfrm>
          <a:prstGeom prst="rect">
            <a:avLst/>
          </a:prstGeom>
        </p:spPr>
      </p:sp>
      <p:sp>
        <p:nvSpPr>
          <p:cNvPr id="128" name="CustomShape 4"/>
          <p:cNvSpPr/>
          <p:nvPr/>
        </p:nvSpPr>
        <p:spPr>
          <a:xfrm>
            <a:off x="6268320" y="1638360"/>
            <a:ext cx="5922720" cy="4189320"/>
          </a:xfrm>
          <a:prstGeom prst="rect">
            <a:avLst/>
          </a:prstGeom>
          <a:solidFill>
            <a:srgbClr val="c10c26"/>
          </a:solidFill>
        </p:spPr>
        <p:txBody>
          <a:bodyPr bIns="45000" lIns="274320" rIns="90000" tIns="18288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ff"/>
                </a:solidFill>
                <a:latin typeface="Arial"/>
                <a:ea typeface="DejaVu Sans"/>
              </a:rPr>
              <a:t>Linux-based troubleshooting tools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ff"/>
                </a:solidFill>
                <a:latin typeface="Arial"/>
                <a:ea typeface="DejaVu Sans"/>
              </a:rPr>
              <a:t>We will troubleshoot and repair a real-world problem by communicating with a VM and tracing the packet flow through a neutron-created Network.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1851480" y="2428560"/>
            <a:ext cx="2355480" cy="2351880"/>
          </a:xfrm>
          <a:prstGeom prst="rect">
            <a:avLst/>
          </a:prstGeom>
          <a:solidFill>
            <a:srgbClr val="c40022"/>
          </a:solidFill>
        </p:spPr>
      </p:sp>
      <p:pic>
        <p:nvPicPr>
          <p:cNvPr descr="" id="130" name="Picture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840" y="2691000"/>
            <a:ext cx="1880640" cy="1732320"/>
          </a:xfrm>
          <a:prstGeom prst="rect">
            <a:avLst/>
          </a:prstGeom>
        </p:spPr>
      </p:pic>
      <p:sp>
        <p:nvSpPr>
          <p:cNvPr id="131" name="CustomShape 6"/>
          <p:cNvSpPr/>
          <p:nvPr/>
        </p:nvSpPr>
        <p:spPr>
          <a:xfrm>
            <a:off x="6398640" y="2334600"/>
            <a:ext cx="484920" cy="484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2" name="CustomShape 7"/>
          <p:cNvSpPr/>
          <p:nvPr/>
        </p:nvSpPr>
        <p:spPr>
          <a:xfrm>
            <a:off x="6553080" y="237312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6396480" y="3429720"/>
            <a:ext cx="484920" cy="484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4" name="CustomShape 9"/>
          <p:cNvSpPr/>
          <p:nvPr/>
        </p:nvSpPr>
        <p:spPr>
          <a:xfrm>
            <a:off x="6551280" y="34686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 Troubleshooting Process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609480" y="1645920"/>
            <a:ext cx="10971720" cy="43884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Consider causes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Need more data?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Lather, rinse and repeat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Consider Solutions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Only adjust one thing at a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if that did not fix it put it back the way it was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Keep a log of what was tried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If necessary, lather, rinse and repeat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Network Monitoring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609480" y="1645920"/>
            <a:ext cx="10971720" cy="3931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Traffic Levels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Add sFlow to Open vSwitch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Watch for: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Failures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Blackhat behaviors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Ceilometer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Neutron metering agent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uses iptables stats to log traffic to and from particular IP ranges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Base Environment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609480" y="1645920"/>
            <a:ext cx="10971720" cy="3931200"/>
          </a:xfrm>
          <a:prstGeom prst="rect">
            <a:avLst/>
          </a:prstGeom>
        </p:spPr>
      </p:sp>
      <p:pic>
        <p:nvPicPr>
          <p:cNvPr descr="" id="2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5080" y="1305360"/>
            <a:ext cx="7470360" cy="548604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Compute Node (GRE/VXLAN tunnels)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272" name="CustomShape 3"/>
          <p:cNvSpPr/>
          <p:nvPr/>
        </p:nvSpPr>
        <p:spPr>
          <a:xfrm>
            <a:off x="35179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tcpdump</a:t>
            </a: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 of ping on qvo interface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274" name="CustomShape 5"/>
          <p:cNvSpPr/>
          <p:nvPr/>
        </p:nvSpPr>
        <p:spPr>
          <a:xfrm>
            <a:off x="3227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275" name="CustomShape 6"/>
          <p:cNvSpPr/>
          <p:nvPr/>
        </p:nvSpPr>
        <p:spPr>
          <a:xfrm>
            <a:off x="6140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276" name="CustomShape 7"/>
          <p:cNvSpPr/>
          <p:nvPr/>
        </p:nvSpPr>
        <p:spPr>
          <a:xfrm>
            <a:off x="9056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277" name="CustomShape 8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278" name="CustomShape 9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79" name="CustomShape 10"/>
          <p:cNvSpPr/>
          <p:nvPr/>
        </p:nvSpPr>
        <p:spPr>
          <a:xfrm>
            <a:off x="318024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280" name="CustomShape 11"/>
          <p:cNvSpPr/>
          <p:nvPr/>
        </p:nvSpPr>
        <p:spPr>
          <a:xfrm>
            <a:off x="333468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81" name="CustomShape 12"/>
          <p:cNvSpPr/>
          <p:nvPr/>
        </p:nvSpPr>
        <p:spPr>
          <a:xfrm>
            <a:off x="62560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282" name="CustomShape 13"/>
          <p:cNvSpPr/>
          <p:nvPr/>
        </p:nvSpPr>
        <p:spPr>
          <a:xfrm>
            <a:off x="64105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83" name="CustomShape 14"/>
          <p:cNvSpPr/>
          <p:nvPr/>
        </p:nvSpPr>
        <p:spPr>
          <a:xfrm>
            <a:off x="90568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284" name="CustomShape 15"/>
          <p:cNvSpPr/>
          <p:nvPr/>
        </p:nvSpPr>
        <p:spPr>
          <a:xfrm>
            <a:off x="92113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85" name="CustomShape 16"/>
          <p:cNvSpPr/>
          <p:nvPr/>
        </p:nvSpPr>
        <p:spPr>
          <a:xfrm>
            <a:off x="64105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enters Open vSwitch</a:t>
            </a:r>
            <a:endParaRPr/>
          </a:p>
        </p:txBody>
      </p:sp>
      <p:sp>
        <p:nvSpPr>
          <p:cNvPr id="286" name="CustomShape 17"/>
          <p:cNvSpPr/>
          <p:nvPr/>
        </p:nvSpPr>
        <p:spPr>
          <a:xfrm>
            <a:off x="93373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exits Open vSwitch</a:t>
            </a:r>
            <a:endParaRPr/>
          </a:p>
        </p:txBody>
      </p:sp>
      <p:sp>
        <p:nvSpPr>
          <p:cNvPr id="287" name="CustomShape 18"/>
          <p:cNvSpPr/>
          <p:nvPr/>
        </p:nvSpPr>
        <p:spPr>
          <a:xfrm>
            <a:off x="609480" y="29437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ping started on VM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60" y="193680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289" name="CustomShape 2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Compute Node (GRE/VXLAN tunnels)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291" name="CustomShape 4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292" name="CustomShape 5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293" name="CustomShape 6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94" name="CustomShape 7"/>
          <p:cNvSpPr/>
          <p:nvPr/>
        </p:nvSpPr>
        <p:spPr>
          <a:xfrm>
            <a:off x="609480" y="29437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ping started on VM</a:t>
            </a:r>
            <a:endParaRPr/>
          </a:p>
        </p:txBody>
      </p:sp>
      <p:sp>
        <p:nvSpPr>
          <p:cNvPr id="295" name="CustomShape 8"/>
          <p:cNvSpPr/>
          <p:nvPr/>
        </p:nvSpPr>
        <p:spPr>
          <a:xfrm>
            <a:off x="4074120" y="2480400"/>
            <a:ext cx="2886480" cy="547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$ udpcpc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720" y="193716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297" name="CustomShape 2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Compute Node (GRE/VXLAN tunnels)</a:t>
            </a: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299" name="CustomShape 4"/>
          <p:cNvSpPr/>
          <p:nvPr/>
        </p:nvSpPr>
        <p:spPr>
          <a:xfrm>
            <a:off x="7099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tcpdump</a:t>
            </a: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 of ping on qvo interface</a:t>
            </a:r>
            <a:endParaRPr/>
          </a:p>
        </p:txBody>
      </p:sp>
      <p:sp>
        <p:nvSpPr>
          <p:cNvPr id="300" name="CustomShape 5"/>
          <p:cNvSpPr/>
          <p:nvPr/>
        </p:nvSpPr>
        <p:spPr>
          <a:xfrm>
            <a:off x="419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01" name="CustomShape 6"/>
          <p:cNvSpPr/>
          <p:nvPr/>
        </p:nvSpPr>
        <p:spPr>
          <a:xfrm>
            <a:off x="37224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02" name="CustomShape 7"/>
          <p:cNvSpPr/>
          <p:nvPr/>
        </p:nvSpPr>
        <p:spPr>
          <a:xfrm>
            <a:off x="52668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03" name="CustomShape 8"/>
          <p:cNvSpPr/>
          <p:nvPr/>
        </p:nvSpPr>
        <p:spPr>
          <a:xfrm>
            <a:off x="3390480" y="2454120"/>
            <a:ext cx="8042760" cy="2504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root@compute:~# tcpdump -e -n -i qvoa8b8fd82-3d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tcpdump: WARNING: qvoa8b8fd82-3d: no IPv4 address assigned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tcpdump: verbose output suppressed, use -v or -vv for full protocol decode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listening on qvoa8b8fd82-3d, link-type EN10MB (Ethernet), capture size 65535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16:23:39.896100 fa:16:3e:91:3e:8e &gt; ff:ff:ff:ff:ff:ff, ethertype IPv4 (0x0800), length 322: 0.0.0.0.68 &gt; 255.255.255.255.67: BOOTP/DHCP, Request from fa:16:3e:91:3e:8e, length 280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10 Pitch"/>
                <a:ea typeface="DejaVu Sans"/>
              </a:rPr>
              <a:t>16:23:39.898820 fa:16:3e:f5:64:e8 &gt; fa:16:3e:91:3e:8e, ethertype IPv4 (0x0800), length 365: 10.0.0.3.67 &gt; 10.0.0.7.68: BOOTP/DHCP, Reply, length 323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080" y="193752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05" name="CustomShape 2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Compute Node (GRE/VXLAN tunnels)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307" name="CustomShape 4"/>
          <p:cNvSpPr/>
          <p:nvPr/>
        </p:nvSpPr>
        <p:spPr>
          <a:xfrm>
            <a:off x="524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08" name="CustomShape 5"/>
          <p:cNvSpPr/>
          <p:nvPr/>
        </p:nvSpPr>
        <p:spPr>
          <a:xfrm>
            <a:off x="6400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09" name="CustomShape 6"/>
          <p:cNvSpPr/>
          <p:nvPr/>
        </p:nvSpPr>
        <p:spPr>
          <a:xfrm>
            <a:off x="7945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10" name="CustomShape 7"/>
          <p:cNvSpPr/>
          <p:nvPr/>
        </p:nvSpPr>
        <p:spPr>
          <a:xfrm>
            <a:off x="7945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enters Open vSwitch</a:t>
            </a:r>
            <a:endParaRPr/>
          </a:p>
        </p:txBody>
      </p:sp>
      <p:sp>
        <p:nvSpPr>
          <p:cNvPr id="311" name="CustomShape 8"/>
          <p:cNvSpPr/>
          <p:nvPr/>
        </p:nvSpPr>
        <p:spPr>
          <a:xfrm>
            <a:off x="3562560" y="2154240"/>
            <a:ext cx="8495640" cy="3522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Open vSwitch br-tun flow table: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duration=575957.442s,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DejaVu Sans"/>
              </a:rPr>
              <a:t>table=0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, n_packets=10090, n_bytes=685759, idle_age=1, hard_age=65534, priority=1,in_port=1 actions=resubmit(,1)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duration=575957.261s, table=1, n_packets=9460, n_bytes=622184, idle_age=1, hard_age=65534, priority=0,dl_dst=01:00:00:00:00:00/01:00:00:00:00:00 actions=resubmit(,21)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duration=575957.321s, table=1, n_packets=630, n_bytes=63575, idle_age=83, hard_age=65534, priority=0,dl_dst=00:00:00:00:00:00/01:00:00:00:00:00 actions=resubmit(,20)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duration=204.681s, table=21, n_packets=87, n_bytes=4698, idle_age=49, hard_age=203, priority=1,dl_vlan=3 actions=strip_vlan,set_tunnel:0x2,output:4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duration=765.74s, table=21, n_packets=0, n_bytes=0, idle_age=765, priority=1,dl_vlan=1 actions=strip_vlan,set_tunnel:0x1,output:2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duration=279.46s, table=21, n_packets=39, n_bytes=3810, idle_age=1, priority=1,dl_vlan=2 actions=strip_vlan,set_tunnel:0x1,output:4</a:t>
            </a:r>
            <a:endParaRPr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/>
                <a:ea typeface="DejaVu Sans"/>
              </a:rPr>
              <a:t>cookie=0x0, duration=575956.934s, table=21, n_packets=16, n_bytes=1236, idle_age=205, hard_age=65534, priority=0 actions=drop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440" y="193788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13" name="CustomShape 2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Compute Node (GRE/VXLAN tunnels)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315" name="CustomShape 4"/>
          <p:cNvSpPr/>
          <p:nvPr/>
        </p:nvSpPr>
        <p:spPr>
          <a:xfrm>
            <a:off x="668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16" name="CustomShape 5"/>
          <p:cNvSpPr/>
          <p:nvPr/>
        </p:nvSpPr>
        <p:spPr>
          <a:xfrm>
            <a:off x="6688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17" name="CustomShape 6"/>
          <p:cNvSpPr/>
          <p:nvPr/>
        </p:nvSpPr>
        <p:spPr>
          <a:xfrm>
            <a:off x="8233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18" name="CustomShape 7"/>
          <p:cNvSpPr/>
          <p:nvPr/>
        </p:nvSpPr>
        <p:spPr>
          <a:xfrm>
            <a:off x="949320" y="2955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exits Open vSwitch</a:t>
            </a:r>
            <a:endParaRPr/>
          </a:p>
        </p:txBody>
      </p:sp>
      <p:sp>
        <p:nvSpPr>
          <p:cNvPr id="319" name="CustomShape 8"/>
          <p:cNvSpPr/>
          <p:nvPr/>
        </p:nvSpPr>
        <p:spPr>
          <a:xfrm>
            <a:off x="3410640" y="2029320"/>
            <a:ext cx="8467560" cy="4059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>
                <a:solidFill>
                  <a:srgbClr val="282828"/>
                </a:solidFill>
                <a:latin typeface="Courier New"/>
                <a:ea typeface="DejaVu Sans"/>
              </a:rPr>
              <a:t>root@compute:~# tcpdump -e -n -i eth1 proto gre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282828"/>
                </a:solidFill>
                <a:latin typeface="Courier New"/>
                <a:ea typeface="DejaVu Sans"/>
              </a:rPr>
              <a:t>tcpdump: verbose output suppressed, use -v or -vv for full protocol decode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282828"/>
                </a:solidFill>
                <a:latin typeface="Courier New"/>
                <a:ea typeface="DejaVu Sans"/>
              </a:rPr>
              <a:t>listening on eth1, link-type EN10MB (Ethernet), capture size 65535 bytes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282828"/>
                </a:solidFill>
                <a:latin typeface="Courier New"/>
                <a:ea typeface="DejaVu Sans"/>
              </a:rPr>
              <a:t>16:29:44.258945 fa:16:3e:9c:06:c4 &gt; fa:16:3e:09:5f:15, ethertype IPv4 (0x0800), length 364: 10.0.2.6 &gt; 10.0.2.5: GREv0, key=0x1, proto TEB (0x6558), length 330: fa:16:3e:91:3e:8e &gt; ff:ff:ff:ff:ff:ff, ethertype IPv4 (0x0800), length 322: 0.0.0.0.68 &gt; 255.255.255.255.67: BOOTP/DHCP, Request from fa:16:3e:91:3e:8e, length 280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282828"/>
                </a:solidFill>
                <a:latin typeface="Courier New"/>
                <a:ea typeface="DejaVu Sans"/>
              </a:rPr>
              <a:t>16:29:44.261100 fa:16:3e:09:5f:15 &gt; fa:16:3e:9c:06:c4, ethertype IPv4 (0x0800), length 407: 10.0.2.5 &gt; 10.0.2.6: GREv0, key=0x1, proto TEB (0x6558), length 373: fa:16:3e:f5:64:e8 &gt; fa:16:3e:91:3e:8e, ethertype IPv4 (0x0800), length 365: 10.0.0.3.67 &gt; 10.0.0.7.68: BOOTP/DHCP, Reply, length 323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Network Node (GRE/VXLAN tunnels)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8738640" y="2390400"/>
            <a:ext cx="1829880" cy="1597680"/>
          </a:xfrm>
          <a:prstGeom prst="rect">
            <a:avLst/>
          </a:prstGeom>
        </p:spPr>
      </p:sp>
      <p:sp>
        <p:nvSpPr>
          <p:cNvPr id="322" name="CustomShape 3"/>
          <p:cNvSpPr/>
          <p:nvPr/>
        </p:nvSpPr>
        <p:spPr>
          <a:xfrm>
            <a:off x="3517920" y="29599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Packet enters Open vSwitch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24" name="CustomShape 5"/>
          <p:cNvSpPr/>
          <p:nvPr/>
        </p:nvSpPr>
        <p:spPr>
          <a:xfrm>
            <a:off x="3227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25" name="CustomShape 6"/>
          <p:cNvSpPr/>
          <p:nvPr/>
        </p:nvSpPr>
        <p:spPr>
          <a:xfrm>
            <a:off x="6140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26" name="CustomShape 7"/>
          <p:cNvSpPr/>
          <p:nvPr/>
        </p:nvSpPr>
        <p:spPr>
          <a:xfrm>
            <a:off x="905688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27" name="CustomShape 8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28" name="CustomShape 9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318024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30" name="CustomShape 11"/>
          <p:cNvSpPr/>
          <p:nvPr/>
        </p:nvSpPr>
        <p:spPr>
          <a:xfrm>
            <a:off x="333468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62560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32" name="CustomShape 13"/>
          <p:cNvSpPr/>
          <p:nvPr/>
        </p:nvSpPr>
        <p:spPr>
          <a:xfrm>
            <a:off x="64105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33" name="CustomShape 14"/>
          <p:cNvSpPr/>
          <p:nvPr/>
        </p:nvSpPr>
        <p:spPr>
          <a:xfrm>
            <a:off x="905688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34" name="CustomShape 15"/>
          <p:cNvSpPr/>
          <p:nvPr/>
        </p:nvSpPr>
        <p:spPr>
          <a:xfrm>
            <a:off x="921132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6410520" y="2959920"/>
            <a:ext cx="2195640" cy="1357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exits Open vSwitch into network namespace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9337320" y="29599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enters network namespace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609480" y="29599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Packet enters network node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Network Node (GRE/VXLAN tunnels)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0" y="193644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40" name="CustomShape 3"/>
          <p:cNvSpPr/>
          <p:nvPr/>
        </p:nvSpPr>
        <p:spPr>
          <a:xfrm>
            <a:off x="3660480" y="2297880"/>
            <a:ext cx="8127360" cy="276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root@network:~# tcpdump -i eth1 -n proto gre -vvv -XX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tcpdump: listening on eth0, link-type EN10MB (Ethernet), capture size 65535 bytes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15:55:17.051637 IP (tos 0x0, ttl 64, id 20352, offset 0, flags [DF], proto GRE (47), length 130)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10.10.10.11 &gt; 10.10.10.9: GREv0, Flags [key present], key=0x7, length 110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IP (tos 0x0, ttl 64, id 0, offset 0, flags [DF], proto ICMP (1), length 84)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10.5.5.35 &gt; 8.8.8.8: ICMP echo request, id 27141, seq 0, length 64 </a:t>
            </a:r>
            <a:endParaRPr/>
          </a:p>
        </p:txBody>
      </p:sp>
      <p:sp>
        <p:nvSpPr>
          <p:cNvPr id="341" name="CustomShape 4"/>
          <p:cNvSpPr/>
          <p:nvPr/>
        </p:nvSpPr>
        <p:spPr>
          <a:xfrm>
            <a:off x="2788560" y="6431400"/>
            <a:ext cx="484920" cy="484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42" name="CustomShape 5"/>
          <p:cNvSpPr/>
          <p:nvPr/>
        </p:nvSpPr>
        <p:spPr>
          <a:xfrm>
            <a:off x="2943000" y="646992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43" name="CustomShape 6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44" name="CustomShape 7"/>
          <p:cNvSpPr/>
          <p:nvPr/>
        </p:nvSpPr>
        <p:spPr>
          <a:xfrm>
            <a:off x="609480" y="2964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Packet enters network node</a:t>
            </a:r>
            <a:endParaRPr/>
          </a:p>
        </p:txBody>
      </p:sp>
      <p:sp>
        <p:nvSpPr>
          <p:cNvPr id="345" name="CustomShape 8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46" name="CustomShape 9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The Troubleshooting Process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Network Node (GRE/VXLAN tunnels)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0" y="193644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49" name="CustomShape 3"/>
          <p:cNvSpPr/>
          <p:nvPr/>
        </p:nvSpPr>
        <p:spPr>
          <a:xfrm>
            <a:off x="3660480" y="1937880"/>
            <a:ext cx="8530560" cy="374040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  <a:ea typeface="DejaVu Sans"/>
              </a:rPr>
              <a:t>Open vSwitch br-tun flow 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root@network:~# ovs-ofctl dump-flows br-tun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NXST_FLOW reply (xid=0x4):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cookie=0x0, duration=578533.772s, table=0, n_packets=9355, n_bytes=622734, idle_age=4094, hard_age=65534, priority=1,in_port=5 actions=resubmit(,2)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cookie=0x0, duration=3613.207s, table=2, n_packets=616, n_bytes=57653, idle_age=17, priority=1,tun_id=0x1 actions=mod_vlan_vid:2,resubmit(,10)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DejaVu Sans"/>
              </a:rPr>
              <a:t>cookie=0x0, duration=579490.949s, table=10, n_packets=10216, n_bytes=694503, idle_age=17, hard_age=65534, priority=1 actions=learn(table=20,hard_timeout=300,priority=1,NXM_OF_VLAN_TCI[0..11],NXM_OF_ETH_DST[]=NXM_OF_ETH_SRC[],load:0-&gt;NXM_OF_VLAN_TCI[],load:NXM_NX_TUN_ID[]-&gt;NXM_NX_TUN_ID[],output:NXM_OF_IN_PORT[]),output:1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2943000" y="646992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52" name="CustomShape 6"/>
          <p:cNvSpPr/>
          <p:nvPr/>
        </p:nvSpPr>
        <p:spPr>
          <a:xfrm>
            <a:off x="609480" y="2964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urier 10 Pitch"/>
                <a:ea typeface="DejaVu Sans"/>
              </a:rPr>
              <a:t>Packet enters Open vSwitch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54" name="CustomShape 8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Network Node (GRE/VXLAN tunnels)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0" y="193644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57" name="CustomShape 3"/>
          <p:cNvSpPr/>
          <p:nvPr/>
        </p:nvSpPr>
        <p:spPr>
          <a:xfrm>
            <a:off x="3660480" y="2297880"/>
            <a:ext cx="8127360" cy="118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root@network:~# ip netns exec qdhcp-4d68a72b-2af5-46d6-aacd-6516a063a6d0 tcpdump -e -n -l -itap33b41c4d-99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tcpdump: verbose output suppressed, use -v or -vv for full protocol decode</a:t>
            </a:r>
            <a:endParaRPr/>
          </a:p>
        </p:txBody>
      </p:sp>
      <p:sp>
        <p:nvSpPr>
          <p:cNvPr id="358" name="CustomShape 4"/>
          <p:cNvSpPr/>
          <p:nvPr/>
        </p:nvSpPr>
        <p:spPr>
          <a:xfrm>
            <a:off x="2788560" y="6431400"/>
            <a:ext cx="484920" cy="484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59" name="CustomShape 5"/>
          <p:cNvSpPr/>
          <p:nvPr/>
        </p:nvSpPr>
        <p:spPr>
          <a:xfrm>
            <a:off x="2943000" y="646992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60" name="CustomShape 6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61" name="CustomShape 7"/>
          <p:cNvSpPr/>
          <p:nvPr/>
        </p:nvSpPr>
        <p:spPr>
          <a:xfrm>
            <a:off x="609480" y="278532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exits Open vSwitch into network namespace</a:t>
            </a:r>
            <a:endParaRPr/>
          </a:p>
        </p:txBody>
      </p:sp>
      <p:sp>
        <p:nvSpPr>
          <p:cNvPr id="362" name="CustomShape 8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63" name="CustomShape 9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438480"/>
            <a:ext cx="10971720" cy="7948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b="1" lang="en-US" sz="3000">
                <a:solidFill>
                  <a:srgbClr val="c10c26"/>
                </a:solidFill>
              </a:rPr>
              <a:t>Packet Flow — Network Node (GRE/VXLAN tunnels)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0" y="1936440"/>
            <a:ext cx="12191400" cy="377028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66" name="CustomShape 3"/>
          <p:cNvSpPr/>
          <p:nvPr/>
        </p:nvSpPr>
        <p:spPr>
          <a:xfrm>
            <a:off x="3660480" y="1973880"/>
            <a:ext cx="8127360" cy="3655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root@network:~# ip netns exec qdhcp-4d68a72b-2af5-46d6-aacd-6516a063a6d0 tcpdump -e -n -l -itap33b41c4d-99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tcpdump: verbose output suppressed, use -v or -vv for full protocol decode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listening on tap33b41c4d-99, link-type EN10MB (Ethernet), capture size 65535 bytes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18:27:02.275785 fa:16:3e:05:a2:00 &gt; ff:ff:ff:ff:ff:ff, ethertype IPv4 (0x0800), length 322: 0.0.0.0.68 &gt; 255.255.255.255.67: BOOTP/DHCP, Request from fa:16:3e:05:a2:00, length 280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18:27:02.276020 fa:16:3e:44:71:b0 &gt; fa:16:3e:05:a2:00, ethertype IPv4 (0x0800), length 365: 10.0.0.3.67 &gt; 10.0.0.6.68: BOOTP/DHCP, Reply, length 323</a:t>
            </a: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2788560" y="6431400"/>
            <a:ext cx="484920" cy="4842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68" name="CustomShape 5"/>
          <p:cNvSpPr/>
          <p:nvPr/>
        </p:nvSpPr>
        <p:spPr>
          <a:xfrm>
            <a:off x="2943000" y="646992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311400" y="2406600"/>
            <a:ext cx="2762640" cy="2237400"/>
          </a:xfrm>
          <a:prstGeom prst="rect">
            <a:avLst>
              <a:gd fmla="val 16667" name="adj"/>
            </a:avLst>
          </a:prstGeom>
          <a:ln w="9360">
            <a:solidFill>
              <a:srgbClr val="bfbfbf"/>
            </a:solidFill>
            <a:round/>
          </a:ln>
        </p:spPr>
      </p:sp>
      <p:sp>
        <p:nvSpPr>
          <p:cNvPr id="370" name="CustomShape 7"/>
          <p:cNvSpPr/>
          <p:nvPr/>
        </p:nvSpPr>
        <p:spPr>
          <a:xfrm>
            <a:off x="609480" y="2964600"/>
            <a:ext cx="2178360" cy="901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DejaVu Sans"/>
              </a:rPr>
              <a:t>Packet enters network namespace</a:t>
            </a:r>
            <a:endParaRPr/>
          </a:p>
        </p:txBody>
      </p:sp>
      <p:sp>
        <p:nvSpPr>
          <p:cNvPr id="371" name="CustomShape 8"/>
          <p:cNvSpPr/>
          <p:nvPr/>
        </p:nvSpPr>
        <p:spPr>
          <a:xfrm>
            <a:off x="273600" y="2297880"/>
            <a:ext cx="484920" cy="484200"/>
          </a:xfrm>
          <a:prstGeom prst="rect">
            <a:avLst/>
          </a:prstGeom>
          <a:solidFill>
            <a:srgbClr val="c40022"/>
          </a:solidFill>
        </p:spPr>
      </p:sp>
      <p:sp>
        <p:nvSpPr>
          <p:cNvPr id="372" name="CustomShape 9"/>
          <p:cNvSpPr/>
          <p:nvPr/>
        </p:nvSpPr>
        <p:spPr>
          <a:xfrm>
            <a:off x="428040" y="2336400"/>
            <a:ext cx="305640" cy="35028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Debugging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609480" y="1645920"/>
            <a:ext cx="10971720" cy="4296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Set neutron logging to debug - debug=True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 all servers running a neutron service - controller, network, compute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Restart all neutron services to read the change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Set nova logging to debug - debug=True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 all servers running a nova service - controller, compute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Restart all nova services to read the change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Check the log files after the problem occurs for errors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 usually look at the compute nodes first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Icehouse, neutron communicates directly to nova in some situations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160" y="1290960"/>
            <a:ext cx="5741640" cy="560088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9552240" y="4860720"/>
            <a:ext cx="2153880" cy="842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DejaVu Sans"/>
              </a:rPr>
              <a:t>Ross, C. (2004).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DejaVu Sans"/>
              </a:rPr>
              <a:t>The DECSAR method: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DejaVu Sans"/>
              </a:rPr>
              <a:t>A new approach to troubleshooting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The Troubleshooting Process: An Iterative Approach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110320" y="2914560"/>
            <a:ext cx="1437120" cy="165240"/>
          </a:xfrm>
          <a:prstGeom prst="rect">
            <a:avLst>
              <a:gd fmla="val 16200000" name="adj1"/>
              <a:gd fmla="val 5400" name="adj2"/>
            </a:avLst>
          </a:prstGeom>
          <a:solidFill>
            <a:srgbClr val="4d8743"/>
          </a:solidFill>
          <a:ln>
            <a:solidFill>
              <a:srgbClr val="3465a4"/>
            </a:solidFill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OpenStack Neutron Networking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Traffic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Flow – Compute Node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781440" y="2044440"/>
            <a:ext cx="5634720" cy="349776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</p:sp>
      <p:sp>
        <p:nvSpPr>
          <p:cNvPr id="143" name="Line 3"/>
          <p:cNvSpPr/>
          <p:nvPr/>
        </p:nvSpPr>
        <p:spPr>
          <a:xfrm>
            <a:off x="4668480" y="3088800"/>
            <a:ext cx="521640" cy="417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44" name="CustomShape 4"/>
          <p:cNvSpPr/>
          <p:nvPr/>
        </p:nvSpPr>
        <p:spPr>
          <a:xfrm>
            <a:off x="2007360" y="1742400"/>
            <a:ext cx="1199880" cy="36504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TAP device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2007000" y="2194200"/>
            <a:ext cx="1199520" cy="36504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veth pair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2007000" y="2646360"/>
            <a:ext cx="1199520" cy="365040"/>
          </a:xfrm>
          <a:prstGeom prst="rect">
            <a:avLst/>
          </a:prstGeom>
          <a:solidFill>
            <a:srgbClr val="9966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Linux Bridge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2007000" y="3098520"/>
            <a:ext cx="1199520" cy="3650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Open vSwitch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4143240" y="1742040"/>
            <a:ext cx="1098720" cy="563040"/>
          </a:xfrm>
          <a:prstGeom prst="rect">
            <a:avLst/>
          </a:prstGeom>
          <a:solidFill>
            <a:srgbClr val="94bd5e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vm1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/>
              <a:t>Test Tenant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4407480" y="2112120"/>
            <a:ext cx="521280" cy="19296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eth0</a:t>
            </a:r>
            <a:endParaRPr/>
          </a:p>
        </p:txBody>
      </p:sp>
      <p:sp>
        <p:nvSpPr>
          <p:cNvPr id="150" name="CustomShape 10"/>
          <p:cNvSpPr/>
          <p:nvPr/>
        </p:nvSpPr>
        <p:spPr>
          <a:xfrm>
            <a:off x="5693760" y="1731240"/>
            <a:ext cx="1098720" cy="563400"/>
          </a:xfrm>
          <a:prstGeom prst="rect">
            <a:avLst/>
          </a:prstGeom>
          <a:solidFill>
            <a:srgbClr val="94bd5e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vm2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/>
              <a:t>Test Tenant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11"/>
          <p:cNvSpPr/>
          <p:nvPr/>
        </p:nvSpPr>
        <p:spPr>
          <a:xfrm>
            <a:off x="7942680" y="1720440"/>
            <a:ext cx="1098720" cy="563400"/>
          </a:xfrm>
          <a:prstGeom prst="rect">
            <a:avLst/>
          </a:prstGeom>
          <a:solidFill>
            <a:srgbClr val="94bd5e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vm3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/>
              <a:t>Test1 Tenant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2" name="CustomShape 12"/>
          <p:cNvSpPr/>
          <p:nvPr/>
        </p:nvSpPr>
        <p:spPr>
          <a:xfrm>
            <a:off x="5958000" y="2101320"/>
            <a:ext cx="52128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eth0</a:t>
            </a:r>
            <a:endParaRPr/>
          </a:p>
        </p:txBody>
      </p:sp>
      <p:sp>
        <p:nvSpPr>
          <p:cNvPr id="153" name="CustomShape 13"/>
          <p:cNvSpPr/>
          <p:nvPr/>
        </p:nvSpPr>
        <p:spPr>
          <a:xfrm>
            <a:off x="8217720" y="2101320"/>
            <a:ext cx="52128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eth0</a:t>
            </a:r>
            <a:endParaRPr/>
          </a:p>
        </p:txBody>
      </p:sp>
      <p:sp>
        <p:nvSpPr>
          <p:cNvPr id="154" name="CustomShape 14"/>
          <p:cNvSpPr/>
          <p:nvPr/>
        </p:nvSpPr>
        <p:spPr>
          <a:xfrm>
            <a:off x="4396680" y="2512440"/>
            <a:ext cx="52164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tapxxx</a:t>
            </a:r>
            <a:endParaRPr/>
          </a:p>
        </p:txBody>
      </p:sp>
      <p:sp>
        <p:nvSpPr>
          <p:cNvPr id="155" name="CustomShape 15"/>
          <p:cNvSpPr/>
          <p:nvPr/>
        </p:nvSpPr>
        <p:spPr>
          <a:xfrm>
            <a:off x="4396680" y="2101320"/>
            <a:ext cx="52164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eth0</a:t>
            </a:r>
            <a:endParaRPr/>
          </a:p>
        </p:txBody>
      </p:sp>
      <p:sp>
        <p:nvSpPr>
          <p:cNvPr id="156" name="CustomShape 16"/>
          <p:cNvSpPr/>
          <p:nvPr/>
        </p:nvSpPr>
        <p:spPr>
          <a:xfrm>
            <a:off x="5947200" y="2501640"/>
            <a:ext cx="52164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tapyyy</a:t>
            </a:r>
            <a:endParaRPr/>
          </a:p>
        </p:txBody>
      </p:sp>
      <p:sp>
        <p:nvSpPr>
          <p:cNvPr id="157" name="CustomShape 17"/>
          <p:cNvSpPr/>
          <p:nvPr/>
        </p:nvSpPr>
        <p:spPr>
          <a:xfrm>
            <a:off x="8206920" y="2501640"/>
            <a:ext cx="521280" cy="193320"/>
          </a:xfrm>
          <a:prstGeom prst="rect">
            <a:avLst/>
          </a:prstGeom>
          <a:solidFill>
            <a:srgbClr val="729fcf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tapzzz</a:t>
            </a:r>
            <a:endParaRPr/>
          </a:p>
        </p:txBody>
      </p:sp>
      <p:sp>
        <p:nvSpPr>
          <p:cNvPr id="158" name="CustomShape 18"/>
          <p:cNvSpPr/>
          <p:nvPr/>
        </p:nvSpPr>
        <p:spPr>
          <a:xfrm>
            <a:off x="4296960" y="2718000"/>
            <a:ext cx="725040" cy="213840"/>
          </a:xfrm>
          <a:prstGeom prst="rect">
            <a:avLst/>
          </a:prstGeom>
          <a:solidFill>
            <a:srgbClr val="9966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qbrxxx</a:t>
            </a:r>
            <a:endParaRPr/>
          </a:p>
        </p:txBody>
      </p:sp>
      <p:sp>
        <p:nvSpPr>
          <p:cNvPr id="159" name="CustomShape 19"/>
          <p:cNvSpPr/>
          <p:nvPr/>
        </p:nvSpPr>
        <p:spPr>
          <a:xfrm>
            <a:off x="5847480" y="2707200"/>
            <a:ext cx="725040" cy="213840"/>
          </a:xfrm>
          <a:prstGeom prst="rect">
            <a:avLst/>
          </a:prstGeom>
          <a:solidFill>
            <a:srgbClr val="9966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qbryyy</a:t>
            </a:r>
            <a:endParaRPr/>
          </a:p>
        </p:txBody>
      </p:sp>
      <p:sp>
        <p:nvSpPr>
          <p:cNvPr id="160" name="CustomShape 20"/>
          <p:cNvSpPr/>
          <p:nvPr/>
        </p:nvSpPr>
        <p:spPr>
          <a:xfrm>
            <a:off x="8107200" y="2707200"/>
            <a:ext cx="725040" cy="213840"/>
          </a:xfrm>
          <a:prstGeom prst="rect">
            <a:avLst/>
          </a:prstGeom>
          <a:solidFill>
            <a:srgbClr val="9966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qbrzzz</a:t>
            </a:r>
            <a:endParaRPr/>
          </a:p>
        </p:txBody>
      </p:sp>
      <p:sp>
        <p:nvSpPr>
          <p:cNvPr id="161" name="CustomShape 21"/>
          <p:cNvSpPr/>
          <p:nvPr/>
        </p:nvSpPr>
        <p:spPr>
          <a:xfrm>
            <a:off x="5972760" y="2921760"/>
            <a:ext cx="521280" cy="19332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qvbyyy</a:t>
            </a:r>
            <a:endParaRPr/>
          </a:p>
        </p:txBody>
      </p:sp>
      <p:sp>
        <p:nvSpPr>
          <p:cNvPr id="162" name="CustomShape 22"/>
          <p:cNvSpPr/>
          <p:nvPr/>
        </p:nvSpPr>
        <p:spPr>
          <a:xfrm>
            <a:off x="8226720" y="2921760"/>
            <a:ext cx="521280" cy="19332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qvbzz</a:t>
            </a:r>
            <a:endParaRPr/>
          </a:p>
        </p:txBody>
      </p:sp>
      <p:sp>
        <p:nvSpPr>
          <p:cNvPr id="163" name="CustomShape 23"/>
          <p:cNvSpPr/>
          <p:nvPr/>
        </p:nvSpPr>
        <p:spPr>
          <a:xfrm>
            <a:off x="4407480" y="2921760"/>
            <a:ext cx="521280" cy="19332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qvbxxx</a:t>
            </a:r>
            <a:endParaRPr/>
          </a:p>
        </p:txBody>
      </p:sp>
      <p:sp>
        <p:nvSpPr>
          <p:cNvPr id="164" name="CustomShape 24"/>
          <p:cNvSpPr/>
          <p:nvPr/>
        </p:nvSpPr>
        <p:spPr>
          <a:xfrm>
            <a:off x="4772880" y="3715200"/>
            <a:ext cx="3860640" cy="4694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br-int</a:t>
            </a:r>
            <a:endParaRPr/>
          </a:p>
        </p:txBody>
      </p:sp>
      <p:sp>
        <p:nvSpPr>
          <p:cNvPr id="165" name="CustomShape 25"/>
          <p:cNvSpPr/>
          <p:nvPr/>
        </p:nvSpPr>
        <p:spPr>
          <a:xfrm>
            <a:off x="4762080" y="4433760"/>
            <a:ext cx="3860640" cy="48168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br-tun</a:t>
            </a:r>
            <a:endParaRPr/>
          </a:p>
        </p:txBody>
      </p:sp>
      <p:sp>
        <p:nvSpPr>
          <p:cNvPr id="166" name="CustomShape 26"/>
          <p:cNvSpPr/>
          <p:nvPr/>
        </p:nvSpPr>
        <p:spPr>
          <a:xfrm>
            <a:off x="4930920" y="3527640"/>
            <a:ext cx="521280" cy="19332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qvoxxx</a:t>
            </a:r>
            <a:endParaRPr/>
          </a:p>
        </p:txBody>
      </p:sp>
      <p:sp>
        <p:nvSpPr>
          <p:cNvPr id="167" name="CustomShape 27"/>
          <p:cNvSpPr/>
          <p:nvPr/>
        </p:nvSpPr>
        <p:spPr>
          <a:xfrm>
            <a:off x="5947200" y="3517200"/>
            <a:ext cx="521640" cy="19296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qvoyyy</a:t>
            </a:r>
            <a:endParaRPr/>
          </a:p>
        </p:txBody>
      </p:sp>
      <p:sp>
        <p:nvSpPr>
          <p:cNvPr id="168" name="CustomShape 28"/>
          <p:cNvSpPr/>
          <p:nvPr/>
        </p:nvSpPr>
        <p:spPr>
          <a:xfrm>
            <a:off x="7908480" y="3506400"/>
            <a:ext cx="521640" cy="19332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qvozzz</a:t>
            </a:r>
            <a:endParaRPr/>
          </a:p>
        </p:txBody>
      </p:sp>
      <p:sp>
        <p:nvSpPr>
          <p:cNvPr id="169" name="CustomShape 29"/>
          <p:cNvSpPr/>
          <p:nvPr/>
        </p:nvSpPr>
        <p:spPr>
          <a:xfrm>
            <a:off x="5503320" y="3976200"/>
            <a:ext cx="782280" cy="2084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patch-tun</a:t>
            </a:r>
            <a:endParaRPr/>
          </a:p>
        </p:txBody>
      </p:sp>
      <p:sp>
        <p:nvSpPr>
          <p:cNvPr id="170" name="CustomShape 30"/>
          <p:cNvSpPr/>
          <p:nvPr/>
        </p:nvSpPr>
        <p:spPr>
          <a:xfrm>
            <a:off x="5492520" y="4447800"/>
            <a:ext cx="782280" cy="2066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patch-int</a:t>
            </a:r>
            <a:endParaRPr/>
          </a:p>
        </p:txBody>
      </p:sp>
      <p:sp>
        <p:nvSpPr>
          <p:cNvPr id="171" name="CustomShape 31"/>
          <p:cNvSpPr/>
          <p:nvPr/>
        </p:nvSpPr>
        <p:spPr>
          <a:xfrm>
            <a:off x="6401160" y="5281560"/>
            <a:ext cx="677880" cy="260640"/>
          </a:xfrm>
          <a:prstGeom prst="rect">
            <a:avLst/>
          </a:prstGeom>
          <a:solidFill>
            <a:srgbClr val="00cc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eth0</a:t>
            </a:r>
            <a:endParaRPr/>
          </a:p>
        </p:txBody>
      </p:sp>
      <p:sp>
        <p:nvSpPr>
          <p:cNvPr id="172" name="CustomShape 32"/>
          <p:cNvSpPr/>
          <p:nvPr/>
        </p:nvSpPr>
        <p:spPr>
          <a:xfrm>
            <a:off x="4303080" y="5907960"/>
            <a:ext cx="2765520" cy="486720"/>
          </a:xfrm>
          <a:prstGeom prst="rect">
            <a:avLst/>
          </a:prstGeom>
          <a:solidFill>
            <a:srgbClr val="00cc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GRE encapsulated</a:t>
            </a:r>
            <a:endParaRPr/>
          </a:p>
        </p:txBody>
      </p:sp>
      <p:sp>
        <p:nvSpPr>
          <p:cNvPr id="173" name="CustomShape 33"/>
          <p:cNvSpPr/>
          <p:nvPr/>
        </p:nvSpPr>
        <p:spPr>
          <a:xfrm>
            <a:off x="3990240" y="1574640"/>
            <a:ext cx="5269320" cy="1983600"/>
          </a:xfrm>
          <a:prstGeom prst="rect">
            <a:avLst>
              <a:gd fmla="val 3600" name="adj"/>
            </a:avLst>
          </a:prstGeom>
          <a:ln cap="rnd" w="18360">
            <a:solidFill>
              <a:srgbClr val="0000ff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174" name="CustomShape 34"/>
          <p:cNvSpPr/>
          <p:nvPr/>
        </p:nvSpPr>
        <p:spPr>
          <a:xfrm>
            <a:off x="4459680" y="3663000"/>
            <a:ext cx="4538880" cy="1409400"/>
          </a:xfrm>
          <a:prstGeom prst="rect">
            <a:avLst>
              <a:gd fmla="val 3600" name="adj"/>
            </a:avLst>
          </a:prstGeom>
          <a:ln cap="rnd" w="18360">
            <a:solidFill>
              <a:srgbClr val="dc2300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175" name="CustomShape 35"/>
          <p:cNvSpPr/>
          <p:nvPr/>
        </p:nvSpPr>
        <p:spPr>
          <a:xfrm>
            <a:off x="7277040" y="1365840"/>
            <a:ext cx="1982520" cy="31284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Configured by Nova Compute</a:t>
            </a:r>
            <a:endParaRPr/>
          </a:p>
        </p:txBody>
      </p:sp>
      <p:sp>
        <p:nvSpPr>
          <p:cNvPr id="176" name="CustomShape 36"/>
          <p:cNvSpPr/>
          <p:nvPr/>
        </p:nvSpPr>
        <p:spPr>
          <a:xfrm>
            <a:off x="2675520" y="4530600"/>
            <a:ext cx="1982160" cy="31320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Configured by L2 Agent</a:t>
            </a:r>
            <a:endParaRPr/>
          </a:p>
        </p:txBody>
      </p:sp>
      <p:sp>
        <p:nvSpPr>
          <p:cNvPr id="177" name="CustomShape 37"/>
          <p:cNvSpPr/>
          <p:nvPr/>
        </p:nvSpPr>
        <p:spPr>
          <a:xfrm>
            <a:off x="5140080" y="3708360"/>
            <a:ext cx="1130040" cy="19656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Port VLAN tag:2</a:t>
            </a:r>
            <a:endParaRPr/>
          </a:p>
        </p:txBody>
      </p:sp>
      <p:sp>
        <p:nvSpPr>
          <p:cNvPr id="178" name="CustomShape 38"/>
          <p:cNvSpPr/>
          <p:nvPr/>
        </p:nvSpPr>
        <p:spPr>
          <a:xfrm>
            <a:off x="7440120" y="3707640"/>
            <a:ext cx="1130400" cy="19656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Port VLAN tag:3</a:t>
            </a:r>
            <a:endParaRPr/>
          </a:p>
        </p:txBody>
      </p:sp>
      <p:sp>
        <p:nvSpPr>
          <p:cNvPr id="179" name="Line 39"/>
          <p:cNvSpPr/>
          <p:nvPr/>
        </p:nvSpPr>
        <p:spPr>
          <a:xfrm>
            <a:off x="6755400" y="5542560"/>
            <a:ext cx="0" cy="7308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0" name="Line 40"/>
          <p:cNvSpPr/>
          <p:nvPr/>
        </p:nvSpPr>
        <p:spPr>
          <a:xfrm>
            <a:off x="4772880" y="6273360"/>
            <a:ext cx="198252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1" name="Line 41"/>
          <p:cNvSpPr/>
          <p:nvPr/>
        </p:nvSpPr>
        <p:spPr>
          <a:xfrm>
            <a:off x="6181560" y="3141000"/>
            <a:ext cx="0" cy="3654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2" name="Line 42"/>
          <p:cNvSpPr/>
          <p:nvPr/>
        </p:nvSpPr>
        <p:spPr>
          <a:xfrm flipH="1">
            <a:off x="8183880" y="3141000"/>
            <a:ext cx="293400" cy="354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3" name="Line 43"/>
          <p:cNvSpPr/>
          <p:nvPr/>
        </p:nvSpPr>
        <p:spPr>
          <a:xfrm>
            <a:off x="5920560" y="4185000"/>
            <a:ext cx="0" cy="261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4" name="Line 44"/>
          <p:cNvSpPr/>
          <p:nvPr/>
        </p:nvSpPr>
        <p:spPr>
          <a:xfrm>
            <a:off x="4668480" y="2305440"/>
            <a:ext cx="0" cy="2088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5" name="Line 45"/>
          <p:cNvSpPr/>
          <p:nvPr/>
        </p:nvSpPr>
        <p:spPr>
          <a:xfrm>
            <a:off x="6219000" y="2295000"/>
            <a:ext cx="0" cy="2088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6" name="Line 46"/>
          <p:cNvSpPr/>
          <p:nvPr/>
        </p:nvSpPr>
        <p:spPr>
          <a:xfrm>
            <a:off x="8467920" y="2284200"/>
            <a:ext cx="0" cy="2088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87" name="CustomShape 47"/>
          <p:cNvSpPr/>
          <p:nvPr/>
        </p:nvSpPr>
        <p:spPr>
          <a:xfrm>
            <a:off x="2842200" y="3924000"/>
            <a:ext cx="1878120" cy="312840"/>
          </a:xfrm>
          <a:prstGeom prst="rect">
            <a:avLst>
              <a:gd fmla="val 26082" name="adj1"/>
              <a:gd fmla="val -11060" name="adj2"/>
              <a:gd fmla="val 16667" name="adj3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"/>
              <a:t>Tenant flows are separated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/>
              <a:t>by internally assigned VLAN ID</a:t>
            </a:r>
            <a:endParaRPr/>
          </a:p>
        </p:txBody>
      </p:sp>
      <p:sp>
        <p:nvSpPr>
          <p:cNvPr id="188" name="CustomShape 48"/>
          <p:cNvSpPr/>
          <p:nvPr/>
        </p:nvSpPr>
        <p:spPr>
          <a:xfrm>
            <a:off x="7277040" y="5118480"/>
            <a:ext cx="2086920" cy="423720"/>
          </a:xfrm>
          <a:prstGeom prst="rect">
            <a:avLst>
              <a:gd fmla="val 2469" name="adj1"/>
              <a:gd fmla="val -10424" name="adj2"/>
              <a:gd fmla="val 16667" name="adj3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"/>
              <a:t>VLAN IDs are converted through the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/>
              <a:t>flow table to GRE tunnels with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/>
              <a:t>The tunnel key unique to each network</a:t>
            </a:r>
            <a:endParaRPr/>
          </a:p>
        </p:txBody>
      </p:sp>
      <p:sp>
        <p:nvSpPr>
          <p:cNvPr id="189" name="CustomShape 49"/>
          <p:cNvSpPr/>
          <p:nvPr/>
        </p:nvSpPr>
        <p:spPr>
          <a:xfrm>
            <a:off x="7084080" y="4683600"/>
            <a:ext cx="1027440" cy="20700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gre-10.0.2.6</a:t>
            </a:r>
            <a:endParaRPr/>
          </a:p>
        </p:txBody>
      </p:sp>
      <p:sp>
        <p:nvSpPr>
          <p:cNvPr id="190" name="CustomShape 50"/>
          <p:cNvSpPr/>
          <p:nvPr/>
        </p:nvSpPr>
        <p:spPr>
          <a:xfrm>
            <a:off x="7805520" y="5954040"/>
            <a:ext cx="1891080" cy="39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600"/>
              <a:t>From – Openstack Configuration</a:t>
            </a:r>
            <a:endParaRPr/>
          </a:p>
          <a:p>
            <a:r>
              <a:rPr lang="en-US" sz="600"/>
              <a:t>Reference Manual</a:t>
            </a:r>
            <a:endParaRPr/>
          </a:p>
          <a:p>
            <a:r>
              <a:rPr lang="en-US" sz="600"/>
              <a:t>Modified for GRE tunnels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09480" y="438840"/>
            <a:ext cx="1097172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Neutron Traffic Flow – Network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Node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678120" y="1702800"/>
            <a:ext cx="6025320" cy="373608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</p:sp>
      <p:sp>
        <p:nvSpPr>
          <p:cNvPr id="193" name="CustomShape 3"/>
          <p:cNvSpPr/>
          <p:nvPr/>
        </p:nvSpPr>
        <p:spPr>
          <a:xfrm>
            <a:off x="1780560" y="1335600"/>
            <a:ext cx="1282680" cy="38988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internal port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1780560" y="1862640"/>
            <a:ext cx="1282680" cy="38988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Open vSwitch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8146800" y="3552120"/>
            <a:ext cx="557640" cy="20664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tapzzz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4737960" y="3765960"/>
            <a:ext cx="4128480" cy="4424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br-int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4726800" y="4467240"/>
            <a:ext cx="4128480" cy="3902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br-tun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5519160" y="3985560"/>
            <a:ext cx="836640" cy="2228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patch-tun</a:t>
            </a: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5507640" y="4489200"/>
            <a:ext cx="836640" cy="22104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patch-int</a:t>
            </a:r>
            <a:endParaRPr/>
          </a:p>
        </p:txBody>
      </p:sp>
      <p:sp>
        <p:nvSpPr>
          <p:cNvPr id="200" name="CustomShape 10"/>
          <p:cNvSpPr/>
          <p:nvPr/>
        </p:nvSpPr>
        <p:spPr>
          <a:xfrm>
            <a:off x="6479640" y="5160240"/>
            <a:ext cx="725040" cy="278640"/>
          </a:xfrm>
          <a:prstGeom prst="rect">
            <a:avLst/>
          </a:prstGeom>
          <a:solidFill>
            <a:srgbClr val="00cc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eth1</a:t>
            </a:r>
            <a:endParaRPr/>
          </a:p>
        </p:txBody>
      </p:sp>
      <p:sp>
        <p:nvSpPr>
          <p:cNvPr id="201" name="CustomShape 11"/>
          <p:cNvSpPr/>
          <p:nvPr/>
        </p:nvSpPr>
        <p:spPr>
          <a:xfrm>
            <a:off x="4235760" y="5829480"/>
            <a:ext cx="2957400" cy="520200"/>
          </a:xfrm>
          <a:prstGeom prst="rect">
            <a:avLst/>
          </a:prstGeom>
          <a:solidFill>
            <a:srgbClr val="00cc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GRE encapsulated</a:t>
            </a:r>
            <a:endParaRPr/>
          </a:p>
        </p:txBody>
      </p:sp>
      <p:sp>
        <p:nvSpPr>
          <p:cNvPr id="202" name="CustomShape 12"/>
          <p:cNvSpPr/>
          <p:nvPr/>
        </p:nvSpPr>
        <p:spPr>
          <a:xfrm>
            <a:off x="2495160" y="4358520"/>
            <a:ext cx="2120040" cy="33408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Configured by L2 Agent</a:t>
            </a:r>
            <a:endParaRPr/>
          </a:p>
        </p:txBody>
      </p:sp>
      <p:sp>
        <p:nvSpPr>
          <p:cNvPr id="203" name="CustomShape 13"/>
          <p:cNvSpPr/>
          <p:nvPr/>
        </p:nvSpPr>
        <p:spPr>
          <a:xfrm>
            <a:off x="7657920" y="3778920"/>
            <a:ext cx="1208520" cy="20988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Port VLAN tag:3</a:t>
            </a:r>
            <a:endParaRPr/>
          </a:p>
        </p:txBody>
      </p:sp>
      <p:sp>
        <p:nvSpPr>
          <p:cNvPr id="204" name="CustomShape 14"/>
          <p:cNvSpPr/>
          <p:nvPr/>
        </p:nvSpPr>
        <p:spPr>
          <a:xfrm>
            <a:off x="5370120" y="3754080"/>
            <a:ext cx="1208880" cy="21024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Port VLAN tag:2</a:t>
            </a:r>
            <a:endParaRPr/>
          </a:p>
        </p:txBody>
      </p:sp>
      <p:sp>
        <p:nvSpPr>
          <p:cNvPr id="205" name="Line 15"/>
          <p:cNvSpPr/>
          <p:nvPr/>
        </p:nvSpPr>
        <p:spPr>
          <a:xfrm>
            <a:off x="6858360" y="5439240"/>
            <a:ext cx="0" cy="7808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06" name="Line 16"/>
          <p:cNvSpPr/>
          <p:nvPr/>
        </p:nvSpPr>
        <p:spPr>
          <a:xfrm>
            <a:off x="4737960" y="6219720"/>
            <a:ext cx="212004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07" name="Line 17"/>
          <p:cNvSpPr/>
          <p:nvPr/>
        </p:nvSpPr>
        <p:spPr>
          <a:xfrm>
            <a:off x="5965560" y="4208760"/>
            <a:ext cx="0" cy="279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08" name="CustomShape 18"/>
          <p:cNvSpPr/>
          <p:nvPr/>
        </p:nvSpPr>
        <p:spPr>
          <a:xfrm>
            <a:off x="1613520" y="3068280"/>
            <a:ext cx="2008440" cy="278640"/>
          </a:xfrm>
          <a:prstGeom prst="rect">
            <a:avLst>
              <a:gd fmla="val 27734" name="adj1"/>
              <a:gd fmla="val -17174" name="adj2"/>
              <a:gd fmla="val 16667" name="adj3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"/>
              <a:t>Separate network namespaces</a:t>
            </a:r>
            <a:endParaRPr/>
          </a:p>
        </p:txBody>
      </p:sp>
      <p:sp>
        <p:nvSpPr>
          <p:cNvPr id="209" name="CustomShape 19"/>
          <p:cNvSpPr/>
          <p:nvPr/>
        </p:nvSpPr>
        <p:spPr>
          <a:xfrm>
            <a:off x="7416360" y="4986360"/>
            <a:ext cx="2231280" cy="452520"/>
          </a:xfrm>
          <a:prstGeom prst="rect">
            <a:avLst>
              <a:gd fmla="val 4560" name="adj1"/>
              <a:gd fmla="val -7342" name="adj2"/>
              <a:gd fmla="val 16667" name="adj3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"/>
              <a:t>GRE tunnel keys are converted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/>
              <a:t>through the flow table to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/>
              <a:t>VLAN IDs unique to each network</a:t>
            </a:r>
            <a:endParaRPr/>
          </a:p>
        </p:txBody>
      </p:sp>
      <p:sp>
        <p:nvSpPr>
          <p:cNvPr id="210" name="CustomShape 20"/>
          <p:cNvSpPr/>
          <p:nvPr/>
        </p:nvSpPr>
        <p:spPr>
          <a:xfrm>
            <a:off x="7209720" y="4609800"/>
            <a:ext cx="1098720" cy="22068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gre-10.0.2.5</a:t>
            </a:r>
            <a:endParaRPr/>
          </a:p>
        </p:txBody>
      </p:sp>
      <p:sp>
        <p:nvSpPr>
          <p:cNvPr id="211" name="CustomShape 21"/>
          <p:cNvSpPr/>
          <p:nvPr/>
        </p:nvSpPr>
        <p:spPr>
          <a:xfrm>
            <a:off x="8085600" y="5941080"/>
            <a:ext cx="2022480" cy="423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600"/>
              <a:t>From – Openstack Configuration</a:t>
            </a:r>
            <a:endParaRPr/>
          </a:p>
          <a:p>
            <a:r>
              <a:rPr lang="en-US" sz="600"/>
              <a:t>Reference Manual</a:t>
            </a:r>
            <a:endParaRPr/>
          </a:p>
          <a:p>
            <a:r>
              <a:rPr lang="en-US" sz="600"/>
              <a:t>Modified for GRE tunnels</a:t>
            </a:r>
            <a:endParaRPr/>
          </a:p>
        </p:txBody>
      </p:sp>
      <p:sp>
        <p:nvSpPr>
          <p:cNvPr id="212" name="CustomShape 22"/>
          <p:cNvSpPr/>
          <p:nvPr/>
        </p:nvSpPr>
        <p:spPr>
          <a:xfrm>
            <a:off x="4893120" y="3556800"/>
            <a:ext cx="557640" cy="20628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tapxxx</a:t>
            </a:r>
            <a:endParaRPr/>
          </a:p>
        </p:txBody>
      </p:sp>
      <p:sp>
        <p:nvSpPr>
          <p:cNvPr id="213" name="CustomShape 23"/>
          <p:cNvSpPr/>
          <p:nvPr/>
        </p:nvSpPr>
        <p:spPr>
          <a:xfrm>
            <a:off x="6477480" y="3552120"/>
            <a:ext cx="557640" cy="20664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qryyy</a:t>
            </a:r>
            <a:endParaRPr/>
          </a:p>
        </p:txBody>
      </p:sp>
      <p:sp>
        <p:nvSpPr>
          <p:cNvPr id="214" name="CustomShape 24"/>
          <p:cNvSpPr/>
          <p:nvPr/>
        </p:nvSpPr>
        <p:spPr>
          <a:xfrm>
            <a:off x="4726800" y="1998360"/>
            <a:ext cx="4128480" cy="442080"/>
          </a:xfrm>
          <a:prstGeom prst="rect">
            <a:avLst/>
          </a:prstGeom>
          <a:solidFill>
            <a:srgbClr val="ff33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br-int</a:t>
            </a:r>
            <a:endParaRPr/>
          </a:p>
        </p:txBody>
      </p:sp>
      <p:sp>
        <p:nvSpPr>
          <p:cNvPr id="215" name="CustomShape 25"/>
          <p:cNvSpPr/>
          <p:nvPr/>
        </p:nvSpPr>
        <p:spPr>
          <a:xfrm>
            <a:off x="6468120" y="1723680"/>
            <a:ext cx="725040" cy="278640"/>
          </a:xfrm>
          <a:prstGeom prst="rect">
            <a:avLst/>
          </a:prstGeom>
          <a:solidFill>
            <a:srgbClr val="00cccc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200"/>
              <a:t>eth3</a:t>
            </a:r>
            <a:endParaRPr/>
          </a:p>
        </p:txBody>
      </p:sp>
      <p:sp>
        <p:nvSpPr>
          <p:cNvPr id="216" name="CustomShape 26"/>
          <p:cNvSpPr/>
          <p:nvPr/>
        </p:nvSpPr>
        <p:spPr>
          <a:xfrm>
            <a:off x="6465960" y="2442960"/>
            <a:ext cx="557640" cy="206640"/>
          </a:xfrm>
          <a:prstGeom prst="rect">
            <a:avLst/>
          </a:prstGeom>
          <a:solidFill>
            <a:srgbClr val="ff9966"/>
          </a:solidFill>
          <a:ln w="18360">
            <a:solidFill>
              <a:srgbClr val="3465a4"/>
            </a:solidFill>
            <a:round/>
          </a:ln>
        </p:spPr>
        <p:txBody>
          <a:bodyPr anchor="ctr" bIns="54000" lIns="99000" rIns="99000" tIns="54000" wrap="none"/>
          <a:p>
            <a:pPr algn="ctr">
              <a:lnSpc>
                <a:spcPct val="100000"/>
              </a:lnSpc>
            </a:pPr>
            <a:r>
              <a:rPr lang="en-US" sz="1000"/>
              <a:t>qgyyy</a:t>
            </a:r>
            <a:endParaRPr/>
          </a:p>
        </p:txBody>
      </p:sp>
      <p:sp>
        <p:nvSpPr>
          <p:cNvPr id="217" name="CustomShape 27"/>
          <p:cNvSpPr/>
          <p:nvPr/>
        </p:nvSpPr>
        <p:spPr>
          <a:xfrm>
            <a:off x="4179960" y="2873880"/>
            <a:ext cx="780840" cy="278280"/>
          </a:xfrm>
          <a:prstGeom prst="rect">
            <a:avLst/>
          </a:prstGeom>
          <a:solidFill>
            <a:srgbClr val="94bd5e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dnsmasq</a:t>
            </a:r>
            <a:endParaRPr/>
          </a:p>
        </p:txBody>
      </p:sp>
      <p:sp>
        <p:nvSpPr>
          <p:cNvPr id="218" name="CustomShape 28"/>
          <p:cNvSpPr/>
          <p:nvPr/>
        </p:nvSpPr>
        <p:spPr>
          <a:xfrm>
            <a:off x="8441280" y="2873520"/>
            <a:ext cx="780840" cy="278280"/>
          </a:xfrm>
          <a:prstGeom prst="rect">
            <a:avLst/>
          </a:prstGeom>
          <a:solidFill>
            <a:srgbClr val="94bd5e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dnsmasq</a:t>
            </a:r>
            <a:endParaRPr/>
          </a:p>
        </p:txBody>
      </p:sp>
      <p:sp>
        <p:nvSpPr>
          <p:cNvPr id="219" name="CustomShape 29"/>
          <p:cNvSpPr/>
          <p:nvPr/>
        </p:nvSpPr>
        <p:spPr>
          <a:xfrm>
            <a:off x="4124160" y="2650680"/>
            <a:ext cx="1673640" cy="1114920"/>
          </a:xfrm>
          <a:prstGeom prst="rect">
            <a:avLst/>
          </a:prstGeom>
          <a:ln cap="rnd" w="18360">
            <a:solidFill>
              <a:srgbClr val="94bd5e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220" name="CustomShape 30"/>
          <p:cNvSpPr/>
          <p:nvPr/>
        </p:nvSpPr>
        <p:spPr>
          <a:xfrm>
            <a:off x="7715520" y="2639160"/>
            <a:ext cx="1673280" cy="1115280"/>
          </a:xfrm>
          <a:prstGeom prst="rect">
            <a:avLst/>
          </a:prstGeom>
          <a:ln cap="rnd" w="18360">
            <a:solidFill>
              <a:srgbClr val="94bd5e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221" name="CustomShape 31"/>
          <p:cNvSpPr/>
          <p:nvPr/>
        </p:nvSpPr>
        <p:spPr>
          <a:xfrm>
            <a:off x="5798160" y="2483280"/>
            <a:ext cx="1896840" cy="1271160"/>
          </a:xfrm>
          <a:prstGeom prst="rect">
            <a:avLst/>
          </a:prstGeom>
          <a:ln cap="rnd" w="18360">
            <a:solidFill>
              <a:srgbClr val="94bd5e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222" name="CustomShape 32"/>
          <p:cNvSpPr/>
          <p:nvPr/>
        </p:nvSpPr>
        <p:spPr>
          <a:xfrm>
            <a:off x="5348160" y="3416040"/>
            <a:ext cx="334440" cy="167040"/>
          </a:xfrm>
          <a:prstGeom prst="rect">
            <a:avLst/>
          </a:prstGeom>
          <a:solidFill>
            <a:srgbClr val="9966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IP</a:t>
            </a:r>
            <a:endParaRPr/>
          </a:p>
        </p:txBody>
      </p:sp>
      <p:sp>
        <p:nvSpPr>
          <p:cNvPr id="223" name="CustomShape 33"/>
          <p:cNvSpPr/>
          <p:nvPr/>
        </p:nvSpPr>
        <p:spPr>
          <a:xfrm>
            <a:off x="6270480" y="3415680"/>
            <a:ext cx="334440" cy="167040"/>
          </a:xfrm>
          <a:prstGeom prst="rect">
            <a:avLst/>
          </a:prstGeom>
          <a:solidFill>
            <a:srgbClr val="9966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IP</a:t>
            </a:r>
            <a:endParaRPr/>
          </a:p>
        </p:txBody>
      </p:sp>
      <p:sp>
        <p:nvSpPr>
          <p:cNvPr id="224" name="CustomShape 34"/>
          <p:cNvSpPr/>
          <p:nvPr/>
        </p:nvSpPr>
        <p:spPr>
          <a:xfrm>
            <a:off x="6226560" y="2581200"/>
            <a:ext cx="334440" cy="167040"/>
          </a:xfrm>
          <a:prstGeom prst="rect">
            <a:avLst/>
          </a:prstGeom>
          <a:solidFill>
            <a:srgbClr val="9966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IP</a:t>
            </a:r>
            <a:endParaRPr/>
          </a:p>
        </p:txBody>
      </p:sp>
      <p:sp>
        <p:nvSpPr>
          <p:cNvPr id="225" name="CustomShape 35"/>
          <p:cNvSpPr/>
          <p:nvPr/>
        </p:nvSpPr>
        <p:spPr>
          <a:xfrm>
            <a:off x="7895880" y="3415680"/>
            <a:ext cx="334440" cy="167040"/>
          </a:xfrm>
          <a:prstGeom prst="rect">
            <a:avLst/>
          </a:prstGeom>
          <a:solidFill>
            <a:srgbClr val="9966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IP</a:t>
            </a:r>
            <a:endParaRPr/>
          </a:p>
        </p:txBody>
      </p:sp>
      <p:sp>
        <p:nvSpPr>
          <p:cNvPr id="226" name="Line 36"/>
          <p:cNvSpPr/>
          <p:nvPr/>
        </p:nvSpPr>
        <p:spPr>
          <a:xfrm>
            <a:off x="4737960" y="3152520"/>
            <a:ext cx="279000" cy="3902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27" name="Line 37"/>
          <p:cNvSpPr/>
          <p:nvPr/>
        </p:nvSpPr>
        <p:spPr>
          <a:xfrm flipH="1">
            <a:off x="8420400" y="3152520"/>
            <a:ext cx="334800" cy="3902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28" name="CustomShape 38"/>
          <p:cNvSpPr/>
          <p:nvPr/>
        </p:nvSpPr>
        <p:spPr>
          <a:xfrm>
            <a:off x="4347360" y="3765960"/>
            <a:ext cx="4798080" cy="1171080"/>
          </a:xfrm>
          <a:prstGeom prst="rect">
            <a:avLst/>
          </a:prstGeom>
          <a:ln cap="rnd" w="18360">
            <a:solidFill>
              <a:srgbClr val="ff3366"/>
            </a:solidFill>
            <a:custDash>
              <a:ds d="2601000000" sp="2601000000"/>
              <a:ds d="2601000000" sp="2601000000"/>
            </a:custDash>
            <a:round/>
          </a:ln>
        </p:spPr>
      </p:sp>
      <p:sp>
        <p:nvSpPr>
          <p:cNvPr id="229" name="CustomShape 39"/>
          <p:cNvSpPr/>
          <p:nvPr/>
        </p:nvSpPr>
        <p:spPr>
          <a:xfrm>
            <a:off x="2617920" y="3391920"/>
            <a:ext cx="1996920" cy="33444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Configured by DHCP Agent</a:t>
            </a:r>
            <a:endParaRPr/>
          </a:p>
        </p:txBody>
      </p:sp>
      <p:sp>
        <p:nvSpPr>
          <p:cNvPr id="230" name="Line 40"/>
          <p:cNvSpPr/>
          <p:nvPr/>
        </p:nvSpPr>
        <p:spPr>
          <a:xfrm flipV="1">
            <a:off x="6802560" y="2650680"/>
            <a:ext cx="0" cy="892440"/>
          </a:xfrm>
          <a:prstGeom prst="line">
            <a:avLst/>
          </a:prstGeom>
          <a:ln cap="rnd" w="18360">
            <a:solidFill>
              <a:srgbClr val="000000"/>
            </a:solidFill>
            <a:custDash>
              <a:ds d="2601000000" sp="2601000000"/>
              <a:ds d="2601000000" sp="26010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31" name="CustomShape 41"/>
          <p:cNvSpPr/>
          <p:nvPr/>
        </p:nvSpPr>
        <p:spPr>
          <a:xfrm>
            <a:off x="7974000" y="2260440"/>
            <a:ext cx="2008440" cy="278280"/>
          </a:xfrm>
          <a:prstGeom prst="rect">
            <a:avLst>
              <a:gd fmla="val -11297" name="adj1"/>
              <a:gd fmla="val 47129" name="adj2"/>
              <a:gd fmla="val 16667" name="adj3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"/>
              <a:t>NAT with IPTABLES</a:t>
            </a:r>
            <a:endParaRPr/>
          </a:p>
        </p:txBody>
      </p:sp>
      <p:sp>
        <p:nvSpPr>
          <p:cNvPr id="232" name="CustomShape 42"/>
          <p:cNvSpPr/>
          <p:nvPr/>
        </p:nvSpPr>
        <p:spPr>
          <a:xfrm>
            <a:off x="5833800" y="2908800"/>
            <a:ext cx="1805400" cy="334440"/>
          </a:xfrm>
          <a:prstGeom prst="rect">
            <a:avLst>
              <a:gd fmla="val 3600" name="adj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000"/>
              <a:t>Configured by L3 Agent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Network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Troubleshooting — Linux Command Line Tools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144120" y="1798200"/>
            <a:ext cx="5441040" cy="4296960"/>
          </a:xfrm>
          <a:prstGeom prst="rect">
            <a:avLst/>
          </a:prstGeom>
        </p:spPr>
      </p:sp>
      <p:sp>
        <p:nvSpPr>
          <p:cNvPr id="235" name="CustomShape 3"/>
          <p:cNvSpPr/>
          <p:nvPr/>
        </p:nvSpPr>
        <p:spPr>
          <a:xfrm>
            <a:off x="6144120" y="1798200"/>
            <a:ext cx="5441040" cy="4296960"/>
          </a:xfrm>
          <a:prstGeom prst="rect">
            <a:avLst/>
          </a:prstGeom>
        </p:spPr>
      </p:sp>
      <p:sp>
        <p:nvSpPr>
          <p:cNvPr id="236" name="CustomShape 4"/>
          <p:cNvSpPr/>
          <p:nvPr/>
        </p:nvSpPr>
        <p:spPr>
          <a:xfrm>
            <a:off x="2625840" y="3176280"/>
            <a:ext cx="602640" cy="928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ff0000"/>
                </a:solidFill>
                <a:latin typeface="Zapf Dingbats"/>
                <a:ea typeface="Zapf Dingbats"/>
              </a:rPr>
              <a:t>✗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2602080" y="1704960"/>
            <a:ext cx="626400" cy="85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77933c"/>
                </a:solidFill>
                <a:latin typeface="Zapf Dingbats"/>
                <a:ea typeface="Zapf Dingbats"/>
              </a:rPr>
              <a:t>✔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2426760" y="1729080"/>
            <a:ext cx="4946760" cy="9122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ip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address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route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netns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neighbor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etc.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2387520" y="3058920"/>
            <a:ext cx="6095160" cy="146160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ifconfig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route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netstat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are deprecated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Distros have started removing these commands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iptables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Useful options: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-n --v --line-numbers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2401200" y="5059440"/>
            <a:ext cx="7199640" cy="118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ping, host, traceroute, tcpdump, ip neighbor, arp, arping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Protocol decoders: </a:t>
            </a: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wireshark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06960" y="438120"/>
            <a:ext cx="10978200" cy="794520"/>
          </a:xfrm>
          <a:prstGeom prst="rect">
            <a:avLst/>
          </a:prstGeom>
        </p:spPr>
        <p:txBody>
          <a:bodyPr anchor="b" bIns="0" lIns="0" rIns="0" tIns="0" wrap="none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Open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vSwitch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Command</a:t>
            </a:r>
            <a:r>
              <a:rPr lang="en-US" sz="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000">
                <a:solidFill>
                  <a:srgbClr val="c10c26"/>
                </a:solidFill>
                <a:latin typeface="Arial"/>
                <a:ea typeface="DejaVu Sans"/>
              </a:rPr>
              <a:t>Summary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609480" y="1645920"/>
            <a:ext cx="10971720" cy="4296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ovs-vsctl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- overview of Open vSwitch configuration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add-br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- add bridge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ovs-ofctl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dump-flows &lt;br&gt;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– examine flow 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dump-ports&lt;br&gt;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- port statistics by port number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show &lt;br&gt;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- port number to port name mapping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ovs-appctl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bridge/dump-flows &lt;br&gt;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– examine flow 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  <a:ea typeface="DejaVu Sans"/>
              </a:rPr>
              <a:t>fdb/show &lt;br&gt;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lists mac/vlan pairs learned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Arial"/>
                <a:ea typeface="DejaVu Sans"/>
              </a:rPr>
              <a:t>Use port mirroring to see traffic processed by a port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