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3" r:id="rId7"/>
    <p:sldId id="262"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30BF8-A949-4121-9AA7-7095FE30475A}"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3327883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30BF8-A949-4121-9AA7-7095FE30475A}"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375464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30BF8-A949-4121-9AA7-7095FE30475A}"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2698979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530BF8-A949-4121-9AA7-7095FE30475A}"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252137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30BF8-A949-4121-9AA7-7095FE30475A}" type="datetimeFigureOut">
              <a:rPr lang="en-US" smtClean="0"/>
              <a:t>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3407213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530BF8-A949-4121-9AA7-7095FE30475A}"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3947445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530BF8-A949-4121-9AA7-7095FE30475A}" type="datetimeFigureOut">
              <a:rPr lang="en-US" smtClean="0"/>
              <a:t>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329259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530BF8-A949-4121-9AA7-7095FE30475A}" type="datetimeFigureOut">
              <a:rPr lang="en-US" smtClean="0"/>
              <a:t>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209812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30BF8-A949-4121-9AA7-7095FE30475A}" type="datetimeFigureOut">
              <a:rPr lang="en-US" smtClean="0"/>
              <a:t>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93996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30BF8-A949-4121-9AA7-7095FE30475A}"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302732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30BF8-A949-4121-9AA7-7095FE30475A}" type="datetimeFigureOut">
              <a:rPr lang="en-US" smtClean="0"/>
              <a:t>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C5455-2D5D-465C-8698-D0C86495D049}" type="slidenum">
              <a:rPr lang="en-US" smtClean="0"/>
              <a:t>‹#›</a:t>
            </a:fld>
            <a:endParaRPr lang="en-US"/>
          </a:p>
        </p:txBody>
      </p:sp>
    </p:spTree>
    <p:extLst>
      <p:ext uri="{BB962C8B-B14F-4D97-AF65-F5344CB8AC3E}">
        <p14:creationId xmlns:p14="http://schemas.microsoft.com/office/powerpoint/2010/main" val="116772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30BF8-A949-4121-9AA7-7095FE30475A}" type="datetimeFigureOut">
              <a:rPr lang="en-US" smtClean="0"/>
              <a:t>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C5455-2D5D-465C-8698-D0C86495D049}" type="slidenum">
              <a:rPr lang="en-US" smtClean="0"/>
              <a:t>‹#›</a:t>
            </a:fld>
            <a:endParaRPr lang="en-US"/>
          </a:p>
        </p:txBody>
      </p:sp>
    </p:spTree>
    <p:extLst>
      <p:ext uri="{BB962C8B-B14F-4D97-AF65-F5344CB8AC3E}">
        <p14:creationId xmlns:p14="http://schemas.microsoft.com/office/powerpoint/2010/main" val="285282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umassmsp.or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SECTION 60 EVALUATION TOOL:</a:t>
            </a:r>
            <a:br>
              <a:rPr lang="en-US" dirty="0" smtClean="0"/>
            </a:br>
            <a:r>
              <a:rPr lang="en-US" dirty="0" smtClean="0"/>
              <a:t>Comparison between ORP and MSERS Programs</a:t>
            </a:r>
            <a:endParaRPr lang="en-US" dirty="0"/>
          </a:p>
        </p:txBody>
      </p:sp>
      <p:sp>
        <p:nvSpPr>
          <p:cNvPr id="3" name="Subtitle 2"/>
          <p:cNvSpPr>
            <a:spLocks noGrp="1"/>
          </p:cNvSpPr>
          <p:nvPr>
            <p:ph type="subTitle" idx="1"/>
          </p:nvPr>
        </p:nvSpPr>
        <p:spPr>
          <a:xfrm>
            <a:off x="1524000" y="3602038"/>
            <a:ext cx="9144000" cy="2154526"/>
          </a:xfrm>
        </p:spPr>
        <p:txBody>
          <a:bodyPr>
            <a:normAutofit fontScale="85000" lnSpcReduction="10000"/>
          </a:bodyPr>
          <a:lstStyle/>
          <a:p>
            <a:r>
              <a:rPr lang="en-US" dirty="0" smtClean="0"/>
              <a:t>Research Team: Allen, Antony, Ben</a:t>
            </a:r>
          </a:p>
          <a:p>
            <a:r>
              <a:rPr lang="en-US" dirty="0" smtClean="0"/>
              <a:t>Web Design: Chris</a:t>
            </a:r>
          </a:p>
          <a:p>
            <a:r>
              <a:rPr lang="en-US" dirty="0" smtClean="0"/>
              <a:t>Supervising Faculty: </a:t>
            </a:r>
            <a:r>
              <a:rPr lang="en-US" dirty="0" err="1" smtClean="0"/>
              <a:t>Nikunj</a:t>
            </a:r>
            <a:r>
              <a:rPr lang="en-US" dirty="0" smtClean="0"/>
              <a:t>, Nikos</a:t>
            </a:r>
          </a:p>
          <a:p>
            <a:endParaRPr lang="en-US" dirty="0"/>
          </a:p>
          <a:p>
            <a:r>
              <a:rPr lang="en-US" dirty="0" smtClean="0"/>
              <a:t>The project team kindly recognize financial aid from The Massachusetts Society of Professors (</a:t>
            </a:r>
            <a:r>
              <a:rPr lang="en-US" dirty="0" smtClean="0">
                <a:hlinkClick r:id="rId2"/>
              </a:rPr>
              <a:t>http://umassmsp.org/</a:t>
            </a:r>
            <a:r>
              <a:rPr lang="en-US" dirty="0" smtClean="0"/>
              <a:t>) for the development of the online tool.</a:t>
            </a:r>
            <a:endParaRPr lang="en-US" dirty="0"/>
          </a:p>
        </p:txBody>
      </p:sp>
    </p:spTree>
    <p:extLst>
      <p:ext uri="{BB962C8B-B14F-4D97-AF65-F5344CB8AC3E}">
        <p14:creationId xmlns:p14="http://schemas.microsoft.com/office/powerpoint/2010/main" val="2461402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About the tool</a:t>
            </a:r>
            <a:endParaRPr lang="en-US" dirty="0"/>
          </a:p>
        </p:txBody>
      </p:sp>
      <p:sp>
        <p:nvSpPr>
          <p:cNvPr id="3" name="Content Placeholder 2"/>
          <p:cNvSpPr>
            <a:spLocks noGrp="1"/>
          </p:cNvSpPr>
          <p:nvPr>
            <p:ph idx="1"/>
          </p:nvPr>
        </p:nvSpPr>
        <p:spPr>
          <a:xfrm>
            <a:off x="838200" y="883226"/>
            <a:ext cx="10515600" cy="5652655"/>
          </a:xfrm>
        </p:spPr>
        <p:txBody>
          <a:bodyPr>
            <a:normAutofit fontScale="92500"/>
          </a:bodyPr>
          <a:lstStyle/>
          <a:p>
            <a:r>
              <a:rPr lang="en-US" dirty="0" smtClean="0"/>
              <a:t>This tool will help you evaluate your retirement options by comparing benefits of the ORP and MSERS programs under different scenarios.</a:t>
            </a:r>
          </a:p>
          <a:p>
            <a:endParaRPr lang="en-US" dirty="0"/>
          </a:p>
          <a:p>
            <a:r>
              <a:rPr lang="en-US" dirty="0" smtClean="0"/>
              <a:t>Disclaimer: This application is meant to be used for educational reasons only. The user is solely responsible for any retirement choices made.</a:t>
            </a:r>
          </a:p>
          <a:p>
            <a:endParaRPr lang="en-US" dirty="0"/>
          </a:p>
          <a:p>
            <a:r>
              <a:rPr lang="en-US" dirty="0" smtClean="0"/>
              <a:t>Before you start using the process, please make sure that you have the letter from … available.</a:t>
            </a:r>
          </a:p>
          <a:p>
            <a:endParaRPr lang="en-US" dirty="0"/>
          </a:p>
          <a:p>
            <a:r>
              <a:rPr lang="en-US" dirty="0" smtClean="0"/>
              <a:t>All data entered in this application are saved solely for research purposes. The questions have been designed, so as to ensure complete anonymity.</a:t>
            </a:r>
          </a:p>
          <a:p>
            <a:r>
              <a:rPr lang="en-US" dirty="0" smtClean="0"/>
              <a:t>START BUTTON</a:t>
            </a:r>
            <a:endParaRPr lang="en-US" dirty="0"/>
          </a:p>
        </p:txBody>
      </p:sp>
    </p:spTree>
    <p:extLst>
      <p:ext uri="{BB962C8B-B14F-4D97-AF65-F5344CB8AC3E}">
        <p14:creationId xmlns:p14="http://schemas.microsoft.com/office/powerpoint/2010/main" val="329788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Identifier</a:t>
            </a:r>
            <a:endParaRPr lang="en-US" dirty="0"/>
          </a:p>
        </p:txBody>
      </p:sp>
      <p:sp>
        <p:nvSpPr>
          <p:cNvPr id="3" name="Content Placeholder 2"/>
          <p:cNvSpPr>
            <a:spLocks noGrp="1"/>
          </p:cNvSpPr>
          <p:nvPr>
            <p:ph idx="1"/>
          </p:nvPr>
        </p:nvSpPr>
        <p:spPr>
          <a:xfrm>
            <a:off x="838200" y="883227"/>
            <a:ext cx="10515600" cy="5293736"/>
          </a:xfrm>
        </p:spPr>
        <p:txBody>
          <a:bodyPr/>
          <a:lstStyle/>
          <a:p>
            <a:r>
              <a:rPr lang="en-US" dirty="0" smtClean="0"/>
              <a:t>Please note down this identifier:</a:t>
            </a:r>
          </a:p>
          <a:p>
            <a:endParaRPr lang="en-US" dirty="0"/>
          </a:p>
          <a:p>
            <a:r>
              <a:rPr lang="en-US" dirty="0" smtClean="0"/>
              <a:t>IDENTIFIER:</a:t>
            </a:r>
          </a:p>
          <a:p>
            <a:endParaRPr lang="en-US" dirty="0"/>
          </a:p>
          <a:p>
            <a:r>
              <a:rPr lang="en-US" dirty="0" smtClean="0"/>
              <a:t>You can use the above number in order to retrieve your data, should you choose to attend one of our live sessions for more specialized consultation.</a:t>
            </a:r>
          </a:p>
          <a:p>
            <a:endParaRPr lang="en-US" dirty="0" smtClean="0"/>
          </a:p>
        </p:txBody>
      </p:sp>
    </p:spTree>
    <p:extLst>
      <p:ext uri="{BB962C8B-B14F-4D97-AF65-F5344CB8AC3E}">
        <p14:creationId xmlns:p14="http://schemas.microsoft.com/office/powerpoint/2010/main" val="20582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Demographics</a:t>
            </a:r>
            <a:endParaRPr lang="en-US" dirty="0"/>
          </a:p>
        </p:txBody>
      </p:sp>
      <p:sp>
        <p:nvSpPr>
          <p:cNvPr id="3" name="Content Placeholder 2"/>
          <p:cNvSpPr>
            <a:spLocks noGrp="1"/>
          </p:cNvSpPr>
          <p:nvPr>
            <p:ph idx="1"/>
          </p:nvPr>
        </p:nvSpPr>
        <p:spPr>
          <a:xfrm>
            <a:off x="838200" y="883227"/>
            <a:ext cx="10515600" cy="5293736"/>
          </a:xfrm>
        </p:spPr>
        <p:txBody>
          <a:bodyPr>
            <a:normAutofit lnSpcReduction="10000"/>
          </a:bodyPr>
          <a:lstStyle/>
          <a:p>
            <a:r>
              <a:rPr lang="en-US" dirty="0" smtClean="0"/>
              <a:t>Please respond to the following questions</a:t>
            </a:r>
          </a:p>
          <a:p>
            <a:endParaRPr lang="en-US" dirty="0"/>
          </a:p>
          <a:p>
            <a:r>
              <a:rPr lang="en-US" dirty="0" smtClean="0"/>
              <a:t>See Questionnaire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Why we ask? These questions will help us analyze decisions of different groups in our University.</a:t>
            </a:r>
          </a:p>
        </p:txBody>
      </p:sp>
    </p:spTree>
    <p:extLst>
      <p:ext uri="{BB962C8B-B14F-4D97-AF65-F5344CB8AC3E}">
        <p14:creationId xmlns:p14="http://schemas.microsoft.com/office/powerpoint/2010/main" val="365857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Risk Profile</a:t>
            </a:r>
            <a:endParaRPr lang="en-US" dirty="0"/>
          </a:p>
        </p:txBody>
      </p:sp>
      <p:sp>
        <p:nvSpPr>
          <p:cNvPr id="3" name="Content Placeholder 2"/>
          <p:cNvSpPr>
            <a:spLocks noGrp="1"/>
          </p:cNvSpPr>
          <p:nvPr>
            <p:ph idx="1"/>
          </p:nvPr>
        </p:nvSpPr>
        <p:spPr>
          <a:xfrm>
            <a:off x="838200" y="883227"/>
            <a:ext cx="10515600" cy="5293736"/>
          </a:xfrm>
        </p:spPr>
        <p:txBody>
          <a:bodyPr/>
          <a:lstStyle/>
          <a:p>
            <a:r>
              <a:rPr lang="en-US" dirty="0" smtClean="0"/>
              <a:t>Please respond to the following questions</a:t>
            </a:r>
          </a:p>
          <a:p>
            <a:endParaRPr lang="en-US" dirty="0" smtClean="0"/>
          </a:p>
          <a:p>
            <a:r>
              <a:rPr lang="en-US" dirty="0" smtClean="0"/>
              <a:t>See Questionnaire</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Why we ask? These questions will help us assess your risk profile.</a:t>
            </a:r>
          </a:p>
        </p:txBody>
      </p:sp>
    </p:spTree>
    <p:extLst>
      <p:ext uri="{BB962C8B-B14F-4D97-AF65-F5344CB8AC3E}">
        <p14:creationId xmlns:p14="http://schemas.microsoft.com/office/powerpoint/2010/main" val="151587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Data Input</a:t>
            </a:r>
            <a:endParaRPr lang="en-US" dirty="0"/>
          </a:p>
        </p:txBody>
      </p:sp>
      <p:sp>
        <p:nvSpPr>
          <p:cNvPr id="3" name="Content Placeholder 2"/>
          <p:cNvSpPr>
            <a:spLocks noGrp="1"/>
          </p:cNvSpPr>
          <p:nvPr>
            <p:ph idx="1"/>
          </p:nvPr>
        </p:nvSpPr>
        <p:spPr>
          <a:xfrm>
            <a:off x="838200" y="883227"/>
            <a:ext cx="10515600" cy="5293736"/>
          </a:xfrm>
        </p:spPr>
        <p:txBody>
          <a:bodyPr>
            <a:normAutofit/>
          </a:bodyPr>
          <a:lstStyle/>
          <a:p>
            <a:r>
              <a:rPr lang="en-US" dirty="0" smtClean="0"/>
              <a:t>Key data: ORP account balance, Cost to switch, % in annuities, Age, Years of service, Age of retirement.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Why we ask? We use these data in order to compare the retirement options available to you.</a:t>
            </a:r>
          </a:p>
        </p:txBody>
      </p:sp>
    </p:spTree>
    <p:extLst>
      <p:ext uri="{BB962C8B-B14F-4D97-AF65-F5344CB8AC3E}">
        <p14:creationId xmlns:p14="http://schemas.microsoft.com/office/powerpoint/2010/main" val="3378795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Evaluation Process</a:t>
            </a:r>
            <a:endParaRPr lang="en-US" dirty="0"/>
          </a:p>
        </p:txBody>
      </p:sp>
      <p:sp>
        <p:nvSpPr>
          <p:cNvPr id="3" name="Content Placeholder 2"/>
          <p:cNvSpPr>
            <a:spLocks noGrp="1"/>
          </p:cNvSpPr>
          <p:nvPr>
            <p:ph idx="1"/>
          </p:nvPr>
        </p:nvSpPr>
        <p:spPr>
          <a:xfrm>
            <a:off x="838200" y="883227"/>
            <a:ext cx="10515600" cy="5293736"/>
          </a:xfrm>
        </p:spPr>
        <p:txBody>
          <a:bodyPr>
            <a:normAutofit fontScale="85000" lnSpcReduction="10000"/>
          </a:bodyPr>
          <a:lstStyle/>
          <a:p>
            <a:r>
              <a:rPr lang="en-US" dirty="0" smtClean="0"/>
              <a:t>We compare the available retirement options (ORP and MSERS) by bringing the expected cash flows to the same point in time (your retirement). This involves:</a:t>
            </a:r>
          </a:p>
          <a:p>
            <a:pPr marL="914400" lvl="1" indent="-457200">
              <a:buFont typeface="+mj-lt"/>
              <a:buAutoNum type="arabicPeriod"/>
            </a:pPr>
            <a:r>
              <a:rPr lang="en-US" dirty="0" smtClean="0"/>
              <a:t>discounting the expected cash flows of the MSERS program to the retirement age (given the life expectancy, and the discount rate that reflects inflation levels and default risk).</a:t>
            </a:r>
          </a:p>
          <a:p>
            <a:pPr marL="914400" lvl="1" indent="-457200">
              <a:buFont typeface="+mj-lt"/>
              <a:buAutoNum type="arabicPeriod"/>
            </a:pPr>
            <a:r>
              <a:rPr lang="en-US" dirty="0" smtClean="0"/>
              <a:t>Estimating the future value of your ORP portfolio at the time of retirement.</a:t>
            </a:r>
          </a:p>
          <a:p>
            <a:pPr marL="914400" lvl="1" indent="-457200">
              <a:buFont typeface="+mj-lt"/>
              <a:buAutoNum type="arabicPeriod"/>
            </a:pPr>
            <a:r>
              <a:rPr lang="en-US" dirty="0" smtClean="0"/>
              <a:t>Taking into account the cost to switch from ORP to MSERS.</a:t>
            </a:r>
          </a:p>
          <a:p>
            <a:r>
              <a:rPr lang="en-US" dirty="0" smtClean="0"/>
              <a:t>The final output is a return rate for your ORP portfolio until retirement that equates the value of the two choices. Thus,</a:t>
            </a:r>
          </a:p>
          <a:p>
            <a:pPr lvl="1"/>
            <a:r>
              <a:rPr lang="en-US" dirty="0" smtClean="0"/>
              <a:t>If you can achieve a higher average return that the one displayed until your retirement, then the ORP option is superior.</a:t>
            </a:r>
          </a:p>
          <a:p>
            <a:pPr lvl="1"/>
            <a:r>
              <a:rPr lang="en-US" dirty="0" smtClean="0"/>
              <a:t>If you cannot achieve a higher average return that the one displayed until your retirement, then the MSERS option is superior.</a:t>
            </a:r>
          </a:p>
          <a:p>
            <a:pPr marL="457200" lvl="1" indent="0">
              <a:buNone/>
            </a:pPr>
            <a:endParaRPr lang="en-US" dirty="0" smtClean="0"/>
          </a:p>
          <a:p>
            <a:r>
              <a:rPr lang="en-US" dirty="0" smtClean="0"/>
              <a:t>The sensitivity variables are life expectancy and the discount rate for the cash flows after retirement (inflation, default risk). As you will see next, the MERS program becomes more attractive the higher your life expectancy and the lower the discount rate (that erodes the pre-determined cash flows).</a:t>
            </a:r>
          </a:p>
        </p:txBody>
      </p:sp>
    </p:spTree>
    <p:extLst>
      <p:ext uri="{BB962C8B-B14F-4D97-AF65-F5344CB8AC3E}">
        <p14:creationId xmlns:p14="http://schemas.microsoft.com/office/powerpoint/2010/main" val="108775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r>
              <a:rPr lang="en-US" dirty="0" smtClean="0"/>
              <a:t>Results</a:t>
            </a:r>
            <a:endParaRPr lang="en-US" dirty="0"/>
          </a:p>
        </p:txBody>
      </p:sp>
      <p:sp>
        <p:nvSpPr>
          <p:cNvPr id="3" name="Content Placeholder 2"/>
          <p:cNvSpPr>
            <a:spLocks noGrp="1"/>
          </p:cNvSpPr>
          <p:nvPr>
            <p:ph idx="1"/>
          </p:nvPr>
        </p:nvSpPr>
        <p:spPr>
          <a:xfrm>
            <a:off x="838200" y="883227"/>
            <a:ext cx="10515600" cy="5293736"/>
          </a:xfrm>
        </p:spPr>
        <p:txBody>
          <a:bodyPr/>
          <a:lstStyle/>
          <a:p>
            <a:endParaRPr lang="en-US" dirty="0" smtClean="0"/>
          </a:p>
          <a:p>
            <a:r>
              <a:rPr lang="en-US" dirty="0" smtClean="0"/>
              <a:t>Display the Results and the Graph.</a:t>
            </a:r>
          </a:p>
          <a:p>
            <a:endParaRPr lang="en-US" dirty="0"/>
          </a:p>
          <a:p>
            <a:r>
              <a:rPr lang="en-US" dirty="0" smtClean="0"/>
              <a:t>PRINT BUTTON</a:t>
            </a:r>
            <a:endParaRPr lang="en-US" dirty="0"/>
          </a:p>
        </p:txBody>
      </p:sp>
    </p:spTree>
    <p:extLst>
      <p:ext uri="{BB962C8B-B14F-4D97-AF65-F5344CB8AC3E}">
        <p14:creationId xmlns:p14="http://schemas.microsoft.com/office/powerpoint/2010/main" val="137992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3411"/>
          </a:xfrm>
        </p:spPr>
        <p:txBody>
          <a:bodyPr>
            <a:normAutofit fontScale="90000"/>
          </a:bodyPr>
          <a:lstStyle/>
          <a:p>
            <a:endParaRPr lang="en-US" dirty="0"/>
          </a:p>
        </p:txBody>
      </p:sp>
      <p:sp>
        <p:nvSpPr>
          <p:cNvPr id="3" name="Content Placeholder 2"/>
          <p:cNvSpPr>
            <a:spLocks noGrp="1"/>
          </p:cNvSpPr>
          <p:nvPr>
            <p:ph idx="1"/>
          </p:nvPr>
        </p:nvSpPr>
        <p:spPr>
          <a:xfrm>
            <a:off x="838200" y="883227"/>
            <a:ext cx="10515600" cy="5293736"/>
          </a:xfrm>
        </p:spPr>
        <p:txBody>
          <a:bodyPr/>
          <a:lstStyle/>
          <a:p>
            <a:endParaRPr lang="en-US" dirty="0" smtClean="0"/>
          </a:p>
          <a:p>
            <a:r>
              <a:rPr lang="en-US" dirty="0" smtClean="0"/>
              <a:t>Thank you for your participation.</a:t>
            </a:r>
          </a:p>
          <a:p>
            <a:endParaRPr lang="en-US" dirty="0"/>
          </a:p>
          <a:p>
            <a:r>
              <a:rPr lang="en-US" dirty="0" smtClean="0"/>
              <a:t>If you want to schedule an appointment for a personal meeting with one of the members of our research team, please send an email to:</a:t>
            </a:r>
            <a:endParaRPr lang="en-US" dirty="0"/>
          </a:p>
        </p:txBody>
      </p:sp>
    </p:spTree>
    <p:extLst>
      <p:ext uri="{BB962C8B-B14F-4D97-AF65-F5344CB8AC3E}">
        <p14:creationId xmlns:p14="http://schemas.microsoft.com/office/powerpoint/2010/main" val="142407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535</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SECTION 60 EVALUATION TOOL: Comparison between ORP and MSERS Programs</vt:lpstr>
      <vt:lpstr>About the tool</vt:lpstr>
      <vt:lpstr>Identifier</vt:lpstr>
      <vt:lpstr>Demographics</vt:lpstr>
      <vt:lpstr>Risk Profile</vt:lpstr>
      <vt:lpstr>Data Input</vt:lpstr>
      <vt:lpstr>Evaluation Process</vt:lpstr>
      <vt:lpstr>Results</vt:lpstr>
      <vt:lpstr>PowerPoint Presentation</vt:lpstr>
    </vt:vector>
  </TitlesOfParts>
  <Company>Isenberg School of Management - UMass Amherst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60 EVALUATION TOOL: Comparison between ORP and MSERS Programs</dc:title>
  <dc:creator>Nikos Artavanis</dc:creator>
  <cp:lastModifiedBy>Nikos Artavanis</cp:lastModifiedBy>
  <cp:revision>4</cp:revision>
  <dcterms:created xsi:type="dcterms:W3CDTF">2015-02-01T20:26:04Z</dcterms:created>
  <dcterms:modified xsi:type="dcterms:W3CDTF">2015-02-01T20:51:50Z</dcterms:modified>
</cp:coreProperties>
</file>