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00CC"/>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0" d="100"/>
          <a:sy n="150" d="100"/>
        </p:scale>
        <p:origin x="10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331B6-3AE4-44BD-9A6F-901D5EBF5D2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302924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31B6-3AE4-44BD-9A6F-901D5EBF5D2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11701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31B6-3AE4-44BD-9A6F-901D5EBF5D2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220306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331B6-3AE4-44BD-9A6F-901D5EBF5D2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143696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7331B6-3AE4-44BD-9A6F-901D5EBF5D25}" type="datetimeFigureOut">
              <a:rPr lang="en-US" smtClean="0"/>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26779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331B6-3AE4-44BD-9A6F-901D5EBF5D2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368990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331B6-3AE4-44BD-9A6F-901D5EBF5D25}" type="datetimeFigureOut">
              <a:rPr lang="en-US" smtClean="0"/>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135806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331B6-3AE4-44BD-9A6F-901D5EBF5D25}" type="datetimeFigureOut">
              <a:rPr lang="en-US" smtClean="0"/>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343111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331B6-3AE4-44BD-9A6F-901D5EBF5D25}" type="datetimeFigureOut">
              <a:rPr lang="en-US" smtClean="0"/>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353125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A7331B6-3AE4-44BD-9A6F-901D5EBF5D2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260054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A7331B6-3AE4-44BD-9A6F-901D5EBF5D25}" type="datetimeFigureOut">
              <a:rPr lang="en-US" smtClean="0"/>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A638E-1CBF-42AB-AC2B-E56EF64D8A49}" type="slidenum">
              <a:rPr lang="en-US" smtClean="0"/>
              <a:t>‹#›</a:t>
            </a:fld>
            <a:endParaRPr lang="en-US"/>
          </a:p>
        </p:txBody>
      </p:sp>
    </p:spTree>
    <p:extLst>
      <p:ext uri="{BB962C8B-B14F-4D97-AF65-F5344CB8AC3E}">
        <p14:creationId xmlns:p14="http://schemas.microsoft.com/office/powerpoint/2010/main" val="53082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A7331B6-3AE4-44BD-9A6F-901D5EBF5D25}" type="datetimeFigureOut">
              <a:rPr lang="en-US" smtClean="0"/>
              <a:t>10/23/2018</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1C8A638E-1CBF-42AB-AC2B-E56EF64D8A49}" type="slidenum">
              <a:rPr lang="en-US" smtClean="0"/>
              <a:t>‹#›</a:t>
            </a:fld>
            <a:endParaRPr lang="en-US"/>
          </a:p>
        </p:txBody>
      </p:sp>
    </p:spTree>
    <p:extLst>
      <p:ext uri="{BB962C8B-B14F-4D97-AF65-F5344CB8AC3E}">
        <p14:creationId xmlns:p14="http://schemas.microsoft.com/office/powerpoint/2010/main" val="236278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AD6CF9-07BD-46EC-9998-0EEE3CAB73D9}"/>
              </a:ext>
            </a:extLst>
          </p:cNvPr>
          <p:cNvPicPr>
            <a:picLocks noChangeAspect="1"/>
          </p:cNvPicPr>
          <p:nvPr/>
        </p:nvPicPr>
        <p:blipFill>
          <a:blip r:embed="rId2"/>
          <a:stretch>
            <a:fillRect/>
          </a:stretch>
        </p:blipFill>
        <p:spPr>
          <a:xfrm>
            <a:off x="84524" y="1168175"/>
            <a:ext cx="6773476" cy="3564987"/>
          </a:xfrm>
          <a:prstGeom prst="rect">
            <a:avLst/>
          </a:prstGeom>
        </p:spPr>
      </p:pic>
      <p:cxnSp>
        <p:nvCxnSpPr>
          <p:cNvPr id="12" name="Straight Connector 11">
            <a:extLst>
              <a:ext uri="{FF2B5EF4-FFF2-40B4-BE49-F238E27FC236}">
                <a16:creationId xmlns:a16="http://schemas.microsoft.com/office/drawing/2014/main" id="{16F05309-7E5F-435C-853C-3BCBF067A9F7}"/>
              </a:ext>
            </a:extLst>
          </p:cNvPr>
          <p:cNvCxnSpPr>
            <a:cxnSpLocks/>
          </p:cNvCxnSpPr>
          <p:nvPr/>
        </p:nvCxnSpPr>
        <p:spPr>
          <a:xfrm flipH="1" flipV="1">
            <a:off x="1188244" y="1826419"/>
            <a:ext cx="242887" cy="455099"/>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fontScale="90000"/>
          </a:bodyPr>
          <a:lstStyle/>
          <a:p>
            <a:pPr algn="ctr"/>
            <a:r>
              <a:rPr lang="en-US" b="1" dirty="0"/>
              <a:t>Visualization Name: World Map</a:t>
            </a:r>
            <a:br>
              <a:rPr lang="en-US" b="1" dirty="0"/>
            </a:br>
            <a:r>
              <a:rPr lang="en-US" b="1" dirty="0"/>
              <a:t>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4761387"/>
            <a:ext cx="6858000" cy="3293209"/>
          </a:xfrm>
          <a:prstGeom prst="rect">
            <a:avLst/>
          </a:prstGeom>
          <a:noFill/>
        </p:spPr>
        <p:txBody>
          <a:bodyPr wrap="square" rtlCol="0">
            <a:spAutoFit/>
          </a:bodyPr>
          <a:lstStyle/>
          <a:p>
            <a:r>
              <a:rPr lang="en-US" sz="1600" dirty="0"/>
              <a:t>Default View: United States (primary), China (secondary).</a:t>
            </a:r>
          </a:p>
          <a:p>
            <a:endParaRPr lang="en-US" sz="1600" dirty="0"/>
          </a:p>
          <a:p>
            <a:r>
              <a:rPr lang="en-US" sz="1600" dirty="0"/>
              <a:t>Representation: Show 10 connections. The highlighted (blue in this example) shows the connection with the secondary country. The other 9 connections are top imports/exports to other countries. We will likely use 3 colors for these connections (import/export/both). Color of the connection may also correspond to volume (brighter hue = high volume).</a:t>
            </a:r>
          </a:p>
          <a:p>
            <a:endParaRPr lang="en-US" sz="1600" dirty="0"/>
          </a:p>
          <a:p>
            <a:r>
              <a:rPr lang="en-US" sz="1600" dirty="0"/>
              <a:t>Interaction: There will always be 2 countries selected. </a:t>
            </a:r>
          </a:p>
          <a:p>
            <a:r>
              <a:rPr lang="en-US" sz="1600" dirty="0"/>
              <a:t>Choice 1: Click on the primary country – do nothing.</a:t>
            </a:r>
          </a:p>
          <a:p>
            <a:r>
              <a:rPr lang="en-US" sz="1600" dirty="0"/>
              <a:t>Choice 2: Click on the secondary country – toggle as primary country.</a:t>
            </a:r>
          </a:p>
          <a:p>
            <a:r>
              <a:rPr lang="en-US" sz="1600" dirty="0"/>
              <a:t>Choice 3: Click any other country will transition the secondary country to the primary country and the new country as the secondary.</a:t>
            </a:r>
          </a:p>
        </p:txBody>
      </p:sp>
      <p:cxnSp>
        <p:nvCxnSpPr>
          <p:cNvPr id="9" name="Straight Connector 8">
            <a:extLst>
              <a:ext uri="{FF2B5EF4-FFF2-40B4-BE49-F238E27FC236}">
                <a16:creationId xmlns:a16="http://schemas.microsoft.com/office/drawing/2014/main" id="{FEBFC28B-39E3-401A-9FB1-A0F159CF4121}"/>
              </a:ext>
            </a:extLst>
          </p:cNvPr>
          <p:cNvCxnSpPr>
            <a:cxnSpLocks/>
          </p:cNvCxnSpPr>
          <p:nvPr/>
        </p:nvCxnSpPr>
        <p:spPr>
          <a:xfrm>
            <a:off x="1431128" y="2281518"/>
            <a:ext cx="4238628" cy="23830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907D16-547B-43B2-98D5-2F0E9349483F}"/>
              </a:ext>
            </a:extLst>
          </p:cNvPr>
          <p:cNvCxnSpPr>
            <a:cxnSpLocks/>
          </p:cNvCxnSpPr>
          <p:nvPr/>
        </p:nvCxnSpPr>
        <p:spPr>
          <a:xfrm flipH="1">
            <a:off x="897733" y="2288543"/>
            <a:ext cx="561973" cy="355534"/>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346D84-1163-4748-A408-34461F7E6F17}"/>
              </a:ext>
            </a:extLst>
          </p:cNvPr>
          <p:cNvCxnSpPr>
            <a:cxnSpLocks/>
          </p:cNvCxnSpPr>
          <p:nvPr/>
        </p:nvCxnSpPr>
        <p:spPr>
          <a:xfrm>
            <a:off x="1431131" y="2281518"/>
            <a:ext cx="742950" cy="1392751"/>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FFD644-DB55-4910-A033-F29AC367E674}"/>
              </a:ext>
            </a:extLst>
          </p:cNvPr>
          <p:cNvCxnSpPr>
            <a:cxnSpLocks/>
          </p:cNvCxnSpPr>
          <p:nvPr/>
        </p:nvCxnSpPr>
        <p:spPr>
          <a:xfrm flipV="1">
            <a:off x="1431131" y="1950244"/>
            <a:ext cx="1652588" cy="331274"/>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26CBE32-5216-45B6-859E-5299DCDAEFB3}"/>
              </a:ext>
            </a:extLst>
          </p:cNvPr>
          <p:cNvCxnSpPr>
            <a:cxnSpLocks/>
          </p:cNvCxnSpPr>
          <p:nvPr/>
        </p:nvCxnSpPr>
        <p:spPr>
          <a:xfrm flipV="1">
            <a:off x="1431131" y="2022282"/>
            <a:ext cx="1933575" cy="26756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FEC3DB-6702-4E9E-8908-DEA97FC95ACF}"/>
              </a:ext>
            </a:extLst>
          </p:cNvPr>
          <p:cNvCxnSpPr>
            <a:cxnSpLocks/>
          </p:cNvCxnSpPr>
          <p:nvPr/>
        </p:nvCxnSpPr>
        <p:spPr>
          <a:xfrm>
            <a:off x="1431132" y="2289842"/>
            <a:ext cx="2233612" cy="995236"/>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6E56431-6E8E-4678-B59A-A3BDEF5C2E80}"/>
              </a:ext>
            </a:extLst>
          </p:cNvPr>
          <p:cNvCxnSpPr>
            <a:cxnSpLocks/>
          </p:cNvCxnSpPr>
          <p:nvPr/>
        </p:nvCxnSpPr>
        <p:spPr>
          <a:xfrm>
            <a:off x="1431130" y="2288543"/>
            <a:ext cx="4929189" cy="171195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0417DE-3EB3-4FFD-8298-45D1CBD748C8}"/>
              </a:ext>
            </a:extLst>
          </p:cNvPr>
          <p:cNvCxnSpPr>
            <a:cxnSpLocks/>
          </p:cNvCxnSpPr>
          <p:nvPr/>
        </p:nvCxnSpPr>
        <p:spPr>
          <a:xfrm flipV="1">
            <a:off x="1431129" y="2260587"/>
            <a:ext cx="4595815" cy="2093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5474CC-601B-47BF-A224-6EB85E2C9D34}"/>
              </a:ext>
            </a:extLst>
          </p:cNvPr>
          <p:cNvCxnSpPr>
            <a:cxnSpLocks/>
          </p:cNvCxnSpPr>
          <p:nvPr/>
        </p:nvCxnSpPr>
        <p:spPr>
          <a:xfrm>
            <a:off x="1459706" y="2306670"/>
            <a:ext cx="2178846" cy="169383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C0EC881-E099-4A36-B501-0727462E7F76}"/>
              </a:ext>
            </a:extLst>
          </p:cNvPr>
          <p:cNvSpPr/>
          <p:nvPr/>
        </p:nvSpPr>
        <p:spPr>
          <a:xfrm>
            <a:off x="1400965" y="2250242"/>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FDE037E-61DE-416D-83AC-AF207A6EB0DD}"/>
              </a:ext>
            </a:extLst>
          </p:cNvPr>
          <p:cNvSpPr/>
          <p:nvPr/>
        </p:nvSpPr>
        <p:spPr>
          <a:xfrm>
            <a:off x="1135061" y="1778404"/>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6A7A186-83CF-463E-A871-CBB55F09A3EF}"/>
              </a:ext>
            </a:extLst>
          </p:cNvPr>
          <p:cNvSpPr/>
          <p:nvPr/>
        </p:nvSpPr>
        <p:spPr>
          <a:xfrm>
            <a:off x="3040061" y="1898028"/>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99A5DAB-FF1D-4E40-81E2-17E2159A5898}"/>
              </a:ext>
            </a:extLst>
          </p:cNvPr>
          <p:cNvSpPr/>
          <p:nvPr/>
        </p:nvSpPr>
        <p:spPr>
          <a:xfrm>
            <a:off x="3321049" y="1966248"/>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033075C-3D57-4429-BC98-A852042F6F73}"/>
              </a:ext>
            </a:extLst>
          </p:cNvPr>
          <p:cNvSpPr/>
          <p:nvPr/>
        </p:nvSpPr>
        <p:spPr>
          <a:xfrm>
            <a:off x="5626099" y="2471808"/>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B6562204-5B09-4C25-95A1-A3A02F9FA801}"/>
              </a:ext>
            </a:extLst>
          </p:cNvPr>
          <p:cNvSpPr/>
          <p:nvPr/>
        </p:nvSpPr>
        <p:spPr>
          <a:xfrm>
            <a:off x="5983287" y="2212572"/>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46F513FE-4B5A-44A2-9AD0-1F4D7E891FD9}"/>
              </a:ext>
            </a:extLst>
          </p:cNvPr>
          <p:cNvSpPr/>
          <p:nvPr/>
        </p:nvSpPr>
        <p:spPr>
          <a:xfrm>
            <a:off x="6301578" y="3952485"/>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3E94DC2-4743-41DC-88F1-ED8EC3915A6E}"/>
              </a:ext>
            </a:extLst>
          </p:cNvPr>
          <p:cNvSpPr/>
          <p:nvPr/>
        </p:nvSpPr>
        <p:spPr>
          <a:xfrm>
            <a:off x="3594894" y="3928478"/>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7C5B220-0E5F-4EE1-ABFD-B93B0FB4F49E}"/>
              </a:ext>
            </a:extLst>
          </p:cNvPr>
          <p:cNvSpPr/>
          <p:nvPr/>
        </p:nvSpPr>
        <p:spPr>
          <a:xfrm>
            <a:off x="3607991" y="3224251"/>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BBD45B2D-7951-4D03-BA46-56ACC8233901}"/>
              </a:ext>
            </a:extLst>
          </p:cNvPr>
          <p:cNvSpPr/>
          <p:nvPr/>
        </p:nvSpPr>
        <p:spPr>
          <a:xfrm>
            <a:off x="2130423" y="3604189"/>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8946A25A-684A-492C-9094-5C2B05A10C6B}"/>
              </a:ext>
            </a:extLst>
          </p:cNvPr>
          <p:cNvSpPr/>
          <p:nvPr/>
        </p:nvSpPr>
        <p:spPr>
          <a:xfrm>
            <a:off x="869159" y="2596062"/>
            <a:ext cx="87315" cy="96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0A2A1AA-3E73-4685-9271-07829A0E833C}"/>
              </a:ext>
            </a:extLst>
          </p:cNvPr>
          <p:cNvSpPr/>
          <p:nvPr/>
        </p:nvSpPr>
        <p:spPr>
          <a:xfrm>
            <a:off x="188118" y="3674269"/>
            <a:ext cx="600075" cy="14049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Import</a:t>
            </a:r>
          </a:p>
        </p:txBody>
      </p:sp>
      <p:sp>
        <p:nvSpPr>
          <p:cNvPr id="66" name="Rectangle 65">
            <a:extLst>
              <a:ext uri="{FF2B5EF4-FFF2-40B4-BE49-F238E27FC236}">
                <a16:creationId xmlns:a16="http://schemas.microsoft.com/office/drawing/2014/main" id="{166527B1-EF0A-461F-994C-228FB9E24A6B}"/>
              </a:ext>
            </a:extLst>
          </p:cNvPr>
          <p:cNvSpPr/>
          <p:nvPr/>
        </p:nvSpPr>
        <p:spPr>
          <a:xfrm>
            <a:off x="188119" y="3819330"/>
            <a:ext cx="600074" cy="14049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Export</a:t>
            </a:r>
          </a:p>
        </p:txBody>
      </p:sp>
      <p:sp>
        <p:nvSpPr>
          <p:cNvPr id="67" name="Rectangle 66">
            <a:extLst>
              <a:ext uri="{FF2B5EF4-FFF2-40B4-BE49-F238E27FC236}">
                <a16:creationId xmlns:a16="http://schemas.microsoft.com/office/drawing/2014/main" id="{8EA56E47-B130-4F94-BCBB-CEA772119652}"/>
              </a:ext>
            </a:extLst>
          </p:cNvPr>
          <p:cNvSpPr/>
          <p:nvPr/>
        </p:nvSpPr>
        <p:spPr>
          <a:xfrm>
            <a:off x="188118" y="3952086"/>
            <a:ext cx="600073" cy="14049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Both</a:t>
            </a:r>
          </a:p>
        </p:txBody>
      </p:sp>
      <p:sp>
        <p:nvSpPr>
          <p:cNvPr id="68" name="Rectangle 67">
            <a:extLst>
              <a:ext uri="{FF2B5EF4-FFF2-40B4-BE49-F238E27FC236}">
                <a16:creationId xmlns:a16="http://schemas.microsoft.com/office/drawing/2014/main" id="{03A146F9-E7D2-42D1-9083-4FACDD850B6D}"/>
              </a:ext>
            </a:extLst>
          </p:cNvPr>
          <p:cNvSpPr/>
          <p:nvPr/>
        </p:nvSpPr>
        <p:spPr>
          <a:xfrm>
            <a:off x="188118" y="3529208"/>
            <a:ext cx="600076" cy="14049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bg1"/>
                </a:solidFill>
              </a:rPr>
              <a:t>Selection</a:t>
            </a:r>
          </a:p>
        </p:txBody>
      </p:sp>
    </p:spTree>
    <p:extLst>
      <p:ext uri="{BB962C8B-B14F-4D97-AF65-F5344CB8AC3E}">
        <p14:creationId xmlns:p14="http://schemas.microsoft.com/office/powerpoint/2010/main" val="18716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Straight Connector 145">
            <a:extLst>
              <a:ext uri="{FF2B5EF4-FFF2-40B4-BE49-F238E27FC236}">
                <a16:creationId xmlns:a16="http://schemas.microsoft.com/office/drawing/2014/main" id="{2A66AF0A-8D61-4BE3-A5BF-EADEED176B50}"/>
              </a:ext>
            </a:extLst>
          </p:cNvPr>
          <p:cNvCxnSpPr>
            <a:cxnSpLocks/>
            <a:stCxn id="131" idx="0"/>
            <a:endCxn id="120" idx="4"/>
          </p:cNvCxnSpPr>
          <p:nvPr/>
        </p:nvCxnSpPr>
        <p:spPr>
          <a:xfrm>
            <a:off x="4783292" y="2821984"/>
            <a:ext cx="2068"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965B5F-E540-4AF1-8B0E-8902240777A5}"/>
              </a:ext>
            </a:extLst>
          </p:cNvPr>
          <p:cNvCxnSpPr>
            <a:cxnSpLocks/>
            <a:stCxn id="110" idx="0"/>
            <a:endCxn id="112" idx="0"/>
          </p:cNvCxnSpPr>
          <p:nvPr/>
        </p:nvCxnSpPr>
        <p:spPr>
          <a:xfrm flipH="1">
            <a:off x="1154429" y="2208755"/>
            <a:ext cx="11588" cy="1403349"/>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fontScale="90000"/>
          </a:bodyPr>
          <a:lstStyle/>
          <a:p>
            <a:pPr algn="ctr"/>
            <a:r>
              <a:rPr lang="en-US" b="1" dirty="0"/>
              <a:t>Visualization Name: Trade Balance (Single)</a:t>
            </a:r>
            <a:br>
              <a:rPr lang="en-US" b="1" dirty="0"/>
            </a:br>
            <a:r>
              <a:rPr lang="en-US" b="1" dirty="0"/>
              <a:t>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5148303"/>
            <a:ext cx="6858000" cy="2800767"/>
          </a:xfrm>
          <a:prstGeom prst="rect">
            <a:avLst/>
          </a:prstGeom>
          <a:noFill/>
        </p:spPr>
        <p:txBody>
          <a:bodyPr wrap="square" rtlCol="0">
            <a:spAutoFit/>
          </a:bodyPr>
          <a:lstStyle/>
          <a:p>
            <a:r>
              <a:rPr lang="en-US" sz="1600" dirty="0"/>
              <a:t>Default View: United States (primary) – 2000-2010 (10 years selected).</a:t>
            </a:r>
          </a:p>
          <a:p>
            <a:endParaRPr lang="en-US" sz="1600" dirty="0"/>
          </a:p>
          <a:p>
            <a:r>
              <a:rPr lang="en-US" sz="1600" dirty="0"/>
              <a:t>Representation: Shows the total volume of imports and exports over time. X-axis is time. Y-axis is volume in US dollars. One line represents total imports, the other total exports. The line between shows the difference. </a:t>
            </a:r>
          </a:p>
          <a:p>
            <a:endParaRPr lang="en-US" sz="1600" dirty="0"/>
          </a:p>
          <a:p>
            <a:r>
              <a:rPr lang="en-US" sz="1600" dirty="0"/>
              <a:t>Interaction: Highlighting over any point or the line between imports and exports  will show a tool tip with detailed data. Changing the year selector will resize the x-axis, adjust the scales appropriately, and update the graph. </a:t>
            </a:r>
          </a:p>
          <a:p>
            <a:endParaRPr lang="en-US" sz="1600" dirty="0"/>
          </a:p>
          <a:p>
            <a:r>
              <a:rPr lang="en-US" sz="1600" dirty="0"/>
              <a:t>Constraints: May impose a 5 year minimum on the year range. </a:t>
            </a:r>
          </a:p>
        </p:txBody>
      </p:sp>
      <p:cxnSp>
        <p:nvCxnSpPr>
          <p:cNvPr id="70" name="Straight Connector 69">
            <a:extLst>
              <a:ext uri="{FF2B5EF4-FFF2-40B4-BE49-F238E27FC236}">
                <a16:creationId xmlns:a16="http://schemas.microsoft.com/office/drawing/2014/main" id="{DDB98F77-2A01-457D-AF08-3F03FC834DE5}"/>
              </a:ext>
            </a:extLst>
          </p:cNvPr>
          <p:cNvCxnSpPr>
            <a:cxnSpLocks/>
          </p:cNvCxnSpPr>
          <p:nvPr/>
        </p:nvCxnSpPr>
        <p:spPr>
          <a:xfrm>
            <a:off x="819150" y="1272540"/>
            <a:ext cx="0" cy="32461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C94F76-B4D9-4710-AE18-FEA9C3FC4536}"/>
              </a:ext>
            </a:extLst>
          </p:cNvPr>
          <p:cNvCxnSpPr>
            <a:cxnSpLocks/>
          </p:cNvCxnSpPr>
          <p:nvPr/>
        </p:nvCxnSpPr>
        <p:spPr>
          <a:xfrm>
            <a:off x="819150" y="4518660"/>
            <a:ext cx="5463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B85C26-C76E-499D-AAC5-768BCD951D92}"/>
              </a:ext>
            </a:extLst>
          </p:cNvPr>
          <p:cNvSpPr txBox="1"/>
          <p:nvPr/>
        </p:nvSpPr>
        <p:spPr>
          <a:xfrm>
            <a:off x="0" y="4686300"/>
            <a:ext cx="6857989" cy="369332"/>
          </a:xfrm>
          <a:prstGeom prst="rect">
            <a:avLst/>
          </a:prstGeom>
          <a:noFill/>
        </p:spPr>
        <p:txBody>
          <a:bodyPr wrap="square" rtlCol="0">
            <a:spAutoFit/>
          </a:bodyPr>
          <a:lstStyle/>
          <a:p>
            <a:pPr algn="ctr"/>
            <a:r>
              <a:rPr lang="en-US" dirty="0"/>
              <a:t>Years</a:t>
            </a:r>
          </a:p>
        </p:txBody>
      </p:sp>
      <p:sp>
        <p:nvSpPr>
          <p:cNvPr id="79" name="TextBox 78">
            <a:extLst>
              <a:ext uri="{FF2B5EF4-FFF2-40B4-BE49-F238E27FC236}">
                <a16:creationId xmlns:a16="http://schemas.microsoft.com/office/drawing/2014/main" id="{14BD24E0-52A3-4649-AD1D-540FDEBAAB84}"/>
              </a:ext>
            </a:extLst>
          </p:cNvPr>
          <p:cNvSpPr txBox="1"/>
          <p:nvPr/>
        </p:nvSpPr>
        <p:spPr>
          <a:xfrm>
            <a:off x="0" y="857799"/>
            <a:ext cx="902748" cy="369332"/>
          </a:xfrm>
          <a:prstGeom prst="rect">
            <a:avLst/>
          </a:prstGeom>
          <a:noFill/>
        </p:spPr>
        <p:txBody>
          <a:bodyPr wrap="none" rtlCol="0">
            <a:spAutoFit/>
          </a:bodyPr>
          <a:lstStyle/>
          <a:p>
            <a:r>
              <a:rPr lang="en-US" dirty="0"/>
              <a:t>Volume</a:t>
            </a:r>
          </a:p>
        </p:txBody>
      </p:sp>
      <p:cxnSp>
        <p:nvCxnSpPr>
          <p:cNvPr id="81" name="Straight Connector 80">
            <a:extLst>
              <a:ext uri="{FF2B5EF4-FFF2-40B4-BE49-F238E27FC236}">
                <a16:creationId xmlns:a16="http://schemas.microsoft.com/office/drawing/2014/main" id="{2C5BA8BC-152D-4D78-B258-1083DCBE1DA4}"/>
              </a:ext>
            </a:extLst>
          </p:cNvPr>
          <p:cNvCxnSpPr>
            <a:cxnSpLocks/>
          </p:cNvCxnSpPr>
          <p:nvPr/>
        </p:nvCxnSpPr>
        <p:spPr>
          <a:xfrm>
            <a:off x="1146810" y="451866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5569207-F7B9-4C23-9040-6CBF836529F1}"/>
              </a:ext>
            </a:extLst>
          </p:cNvPr>
          <p:cNvCxnSpPr>
            <a:cxnSpLocks/>
          </p:cNvCxnSpPr>
          <p:nvPr/>
        </p:nvCxnSpPr>
        <p:spPr>
          <a:xfrm>
            <a:off x="160401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19222F-3016-431B-97C8-6950A11EDB83}"/>
              </a:ext>
            </a:extLst>
          </p:cNvPr>
          <p:cNvCxnSpPr>
            <a:cxnSpLocks/>
          </p:cNvCxnSpPr>
          <p:nvPr/>
        </p:nvCxnSpPr>
        <p:spPr>
          <a:xfrm>
            <a:off x="203835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64BBF62-9AF5-484C-996E-C38E367B3643}"/>
              </a:ext>
            </a:extLst>
          </p:cNvPr>
          <p:cNvCxnSpPr>
            <a:cxnSpLocks/>
          </p:cNvCxnSpPr>
          <p:nvPr/>
        </p:nvCxnSpPr>
        <p:spPr>
          <a:xfrm>
            <a:off x="251079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7A92DCE-F5A6-485A-B6D0-0A6905570B5C}"/>
              </a:ext>
            </a:extLst>
          </p:cNvPr>
          <p:cNvCxnSpPr>
            <a:cxnSpLocks/>
          </p:cNvCxnSpPr>
          <p:nvPr/>
        </p:nvCxnSpPr>
        <p:spPr>
          <a:xfrm>
            <a:off x="2922270" y="453187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4FEDCEB-CCDB-42D5-BF4A-9E0532814458}"/>
              </a:ext>
            </a:extLst>
          </p:cNvPr>
          <p:cNvCxnSpPr>
            <a:cxnSpLocks/>
          </p:cNvCxnSpPr>
          <p:nvPr/>
        </p:nvCxnSpPr>
        <p:spPr>
          <a:xfrm>
            <a:off x="3413760" y="4529852"/>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AE2E76-DB53-4B4D-85DF-2743A49EABD4}"/>
              </a:ext>
            </a:extLst>
          </p:cNvPr>
          <p:cNvCxnSpPr>
            <a:cxnSpLocks/>
          </p:cNvCxnSpPr>
          <p:nvPr/>
        </p:nvCxnSpPr>
        <p:spPr>
          <a:xfrm>
            <a:off x="384048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EF2B2D-FB19-4E1B-AF92-4E4C028E5299}"/>
              </a:ext>
            </a:extLst>
          </p:cNvPr>
          <p:cNvCxnSpPr>
            <a:cxnSpLocks/>
          </p:cNvCxnSpPr>
          <p:nvPr/>
        </p:nvCxnSpPr>
        <p:spPr>
          <a:xfrm>
            <a:off x="433578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225C9-6B0D-4102-917E-47D283184033}"/>
              </a:ext>
            </a:extLst>
          </p:cNvPr>
          <p:cNvCxnSpPr>
            <a:cxnSpLocks/>
          </p:cNvCxnSpPr>
          <p:nvPr/>
        </p:nvCxnSpPr>
        <p:spPr>
          <a:xfrm>
            <a:off x="478536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05200DB-908F-44F6-A64E-095BAE733182}"/>
              </a:ext>
            </a:extLst>
          </p:cNvPr>
          <p:cNvCxnSpPr>
            <a:cxnSpLocks/>
          </p:cNvCxnSpPr>
          <p:nvPr/>
        </p:nvCxnSpPr>
        <p:spPr>
          <a:xfrm>
            <a:off x="525018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14AC047-E99C-4013-8E36-662470AC292B}"/>
              </a:ext>
            </a:extLst>
          </p:cNvPr>
          <p:cNvCxnSpPr>
            <a:cxnSpLocks/>
          </p:cNvCxnSpPr>
          <p:nvPr/>
        </p:nvCxnSpPr>
        <p:spPr>
          <a:xfrm>
            <a:off x="573024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A3C69D-47DA-4275-BCDF-D3BE283BB484}"/>
              </a:ext>
            </a:extLst>
          </p:cNvPr>
          <p:cNvCxnSpPr>
            <a:cxnSpLocks/>
          </p:cNvCxnSpPr>
          <p:nvPr/>
        </p:nvCxnSpPr>
        <p:spPr>
          <a:xfrm>
            <a:off x="617982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521D5F-90A6-400C-8800-01B5550AA72A}"/>
              </a:ext>
            </a:extLst>
          </p:cNvPr>
          <p:cNvCxnSpPr>
            <a:cxnSpLocks/>
          </p:cNvCxnSpPr>
          <p:nvPr/>
        </p:nvCxnSpPr>
        <p:spPr>
          <a:xfrm flipH="1">
            <a:off x="689610" y="409194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D99683-84FF-4817-9F32-87A8CB320176}"/>
              </a:ext>
            </a:extLst>
          </p:cNvPr>
          <p:cNvCxnSpPr>
            <a:cxnSpLocks/>
          </p:cNvCxnSpPr>
          <p:nvPr/>
        </p:nvCxnSpPr>
        <p:spPr>
          <a:xfrm flipH="1">
            <a:off x="689610" y="36499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5068A9-4BCE-40FC-9DDD-F4D539D1DF0B}"/>
              </a:ext>
            </a:extLst>
          </p:cNvPr>
          <p:cNvCxnSpPr>
            <a:cxnSpLocks/>
          </p:cNvCxnSpPr>
          <p:nvPr/>
        </p:nvCxnSpPr>
        <p:spPr>
          <a:xfrm flipH="1">
            <a:off x="689610" y="276606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ED74674-1D50-4060-A3E9-BBC1C5B84B1C}"/>
              </a:ext>
            </a:extLst>
          </p:cNvPr>
          <p:cNvCxnSpPr>
            <a:cxnSpLocks/>
          </p:cNvCxnSpPr>
          <p:nvPr/>
        </p:nvCxnSpPr>
        <p:spPr>
          <a:xfrm flipH="1">
            <a:off x="689610" y="185166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5476BF-BE0B-4191-A9F6-02BDFF134435}"/>
              </a:ext>
            </a:extLst>
          </p:cNvPr>
          <p:cNvCxnSpPr>
            <a:cxnSpLocks/>
          </p:cNvCxnSpPr>
          <p:nvPr/>
        </p:nvCxnSpPr>
        <p:spPr>
          <a:xfrm flipH="1">
            <a:off x="689610" y="316992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6E7BB3-5CA2-4DC3-937F-04C08462CBD1}"/>
              </a:ext>
            </a:extLst>
          </p:cNvPr>
          <p:cNvCxnSpPr>
            <a:cxnSpLocks/>
          </p:cNvCxnSpPr>
          <p:nvPr/>
        </p:nvCxnSpPr>
        <p:spPr>
          <a:xfrm flipH="1">
            <a:off x="689610" y="22783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reeform: Shape 107">
            <a:extLst>
              <a:ext uri="{FF2B5EF4-FFF2-40B4-BE49-F238E27FC236}">
                <a16:creationId xmlns:a16="http://schemas.microsoft.com/office/drawing/2014/main" id="{E609B8D0-43B4-4263-BA32-2E8219D98334}"/>
              </a:ext>
            </a:extLst>
          </p:cNvPr>
          <p:cNvSpPr/>
          <p:nvPr/>
        </p:nvSpPr>
        <p:spPr>
          <a:xfrm>
            <a:off x="1184910" y="2232660"/>
            <a:ext cx="4998720" cy="998220"/>
          </a:xfrm>
          <a:custGeom>
            <a:avLst/>
            <a:gdLst>
              <a:gd name="connsiteX0" fmla="*/ 0 w 4998720"/>
              <a:gd name="connsiteY0" fmla="*/ 0 h 998220"/>
              <a:gd name="connsiteX1" fmla="*/ 419100 w 4998720"/>
              <a:gd name="connsiteY1" fmla="*/ 205740 h 998220"/>
              <a:gd name="connsiteX2" fmla="*/ 868680 w 4998720"/>
              <a:gd name="connsiteY2" fmla="*/ 228600 h 998220"/>
              <a:gd name="connsiteX3" fmla="*/ 1333500 w 4998720"/>
              <a:gd name="connsiteY3" fmla="*/ 68580 h 998220"/>
              <a:gd name="connsiteX4" fmla="*/ 1722120 w 4998720"/>
              <a:gd name="connsiteY4" fmla="*/ 693420 h 998220"/>
              <a:gd name="connsiteX5" fmla="*/ 2240280 w 4998720"/>
              <a:gd name="connsiteY5" fmla="*/ 708660 h 998220"/>
              <a:gd name="connsiteX6" fmla="*/ 2750820 w 4998720"/>
              <a:gd name="connsiteY6" fmla="*/ 525780 h 998220"/>
              <a:gd name="connsiteX7" fmla="*/ 3162300 w 4998720"/>
              <a:gd name="connsiteY7" fmla="*/ 502920 h 998220"/>
              <a:gd name="connsiteX8" fmla="*/ 3619500 w 4998720"/>
              <a:gd name="connsiteY8" fmla="*/ 640080 h 998220"/>
              <a:gd name="connsiteX9" fmla="*/ 4084320 w 4998720"/>
              <a:gd name="connsiteY9" fmla="*/ 998220 h 998220"/>
              <a:gd name="connsiteX10" fmla="*/ 4541520 w 4998720"/>
              <a:gd name="connsiteY10" fmla="*/ 777240 h 998220"/>
              <a:gd name="connsiteX11" fmla="*/ 4998720 w 4998720"/>
              <a:gd name="connsiteY11" fmla="*/ 205740 h 99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98720" h="998220">
                <a:moveTo>
                  <a:pt x="0" y="0"/>
                </a:moveTo>
                <a:lnTo>
                  <a:pt x="419100" y="205740"/>
                </a:lnTo>
                <a:lnTo>
                  <a:pt x="868680" y="228600"/>
                </a:lnTo>
                <a:lnTo>
                  <a:pt x="1333500" y="68580"/>
                </a:lnTo>
                <a:lnTo>
                  <a:pt x="1722120" y="693420"/>
                </a:lnTo>
                <a:lnTo>
                  <a:pt x="2240280" y="708660"/>
                </a:lnTo>
                <a:lnTo>
                  <a:pt x="2750820" y="525780"/>
                </a:lnTo>
                <a:lnTo>
                  <a:pt x="3162300" y="502920"/>
                </a:lnTo>
                <a:lnTo>
                  <a:pt x="3619500" y="640080"/>
                </a:lnTo>
                <a:lnTo>
                  <a:pt x="4084320" y="998220"/>
                </a:lnTo>
                <a:lnTo>
                  <a:pt x="4541520" y="777240"/>
                </a:lnTo>
                <a:lnTo>
                  <a:pt x="4998720" y="205740"/>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BC31D16A-072B-473C-8CE3-682E0FC21B60}"/>
              </a:ext>
            </a:extLst>
          </p:cNvPr>
          <p:cNvSpPr/>
          <p:nvPr/>
        </p:nvSpPr>
        <p:spPr>
          <a:xfrm>
            <a:off x="1154430" y="2545080"/>
            <a:ext cx="5021580" cy="1196340"/>
          </a:xfrm>
          <a:custGeom>
            <a:avLst/>
            <a:gdLst>
              <a:gd name="connsiteX0" fmla="*/ 0 w 5021580"/>
              <a:gd name="connsiteY0" fmla="*/ 1120140 h 1196340"/>
              <a:gd name="connsiteX1" fmla="*/ 441960 w 5021580"/>
              <a:gd name="connsiteY1" fmla="*/ 883920 h 1196340"/>
              <a:gd name="connsiteX2" fmla="*/ 906780 w 5021580"/>
              <a:gd name="connsiteY2" fmla="*/ 1173480 h 1196340"/>
              <a:gd name="connsiteX3" fmla="*/ 1379220 w 5021580"/>
              <a:gd name="connsiteY3" fmla="*/ 1196340 h 1196340"/>
              <a:gd name="connsiteX4" fmla="*/ 1821180 w 5021580"/>
              <a:gd name="connsiteY4" fmla="*/ 1127760 h 1196340"/>
              <a:gd name="connsiteX5" fmla="*/ 2293620 w 5021580"/>
              <a:gd name="connsiteY5" fmla="*/ 845820 h 1196340"/>
              <a:gd name="connsiteX6" fmla="*/ 2773680 w 5021580"/>
              <a:gd name="connsiteY6" fmla="*/ 960120 h 1196340"/>
              <a:gd name="connsiteX7" fmla="*/ 3192780 w 5021580"/>
              <a:gd name="connsiteY7" fmla="*/ 609600 h 1196340"/>
              <a:gd name="connsiteX8" fmla="*/ 3634740 w 5021580"/>
              <a:gd name="connsiteY8" fmla="*/ 541020 h 1196340"/>
              <a:gd name="connsiteX9" fmla="*/ 4114800 w 5021580"/>
              <a:gd name="connsiteY9" fmla="*/ 0 h 1196340"/>
              <a:gd name="connsiteX10" fmla="*/ 4564380 w 5021580"/>
              <a:gd name="connsiteY10" fmla="*/ 0 h 1196340"/>
              <a:gd name="connsiteX11" fmla="*/ 5021580 w 5021580"/>
              <a:gd name="connsiteY11" fmla="*/ 48006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1580" h="1196340">
                <a:moveTo>
                  <a:pt x="0" y="1120140"/>
                </a:moveTo>
                <a:lnTo>
                  <a:pt x="441960" y="883920"/>
                </a:lnTo>
                <a:lnTo>
                  <a:pt x="906780" y="1173480"/>
                </a:lnTo>
                <a:lnTo>
                  <a:pt x="1379220" y="1196340"/>
                </a:lnTo>
                <a:lnTo>
                  <a:pt x="1821180" y="1127760"/>
                </a:lnTo>
                <a:lnTo>
                  <a:pt x="2293620" y="845820"/>
                </a:lnTo>
                <a:lnTo>
                  <a:pt x="2773680" y="960120"/>
                </a:lnTo>
                <a:lnTo>
                  <a:pt x="3192780" y="609600"/>
                </a:lnTo>
                <a:lnTo>
                  <a:pt x="3634740" y="541020"/>
                </a:lnTo>
                <a:lnTo>
                  <a:pt x="4114800" y="0"/>
                </a:lnTo>
                <a:lnTo>
                  <a:pt x="4564380" y="0"/>
                </a:lnTo>
                <a:lnTo>
                  <a:pt x="5021580" y="480060"/>
                </a:lnTo>
              </a:path>
            </a:pathLst>
          </a:cu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8D3D39C-254E-4700-8E93-55134E4116AA}"/>
              </a:ext>
            </a:extLst>
          </p:cNvPr>
          <p:cNvSpPr/>
          <p:nvPr/>
        </p:nvSpPr>
        <p:spPr>
          <a:xfrm>
            <a:off x="1126330" y="2208755"/>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9831B99-8D35-411A-95B2-9E4387FDFE76}"/>
              </a:ext>
            </a:extLst>
          </p:cNvPr>
          <p:cNvSpPr/>
          <p:nvPr/>
        </p:nvSpPr>
        <p:spPr>
          <a:xfrm>
            <a:off x="1114742" y="361210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752F68B-F44A-4169-BFB1-6C409741390E}"/>
              </a:ext>
            </a:extLst>
          </p:cNvPr>
          <p:cNvSpPr/>
          <p:nvPr/>
        </p:nvSpPr>
        <p:spPr>
          <a:xfrm>
            <a:off x="1564323" y="338732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D4DB9A0-3E72-4143-8A10-38F001557F00}"/>
              </a:ext>
            </a:extLst>
          </p:cNvPr>
          <p:cNvSpPr/>
          <p:nvPr/>
        </p:nvSpPr>
        <p:spPr>
          <a:xfrm>
            <a:off x="2038350" y="366954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862DF83-D93D-4871-97D6-0EE0780D349C}"/>
              </a:ext>
            </a:extLst>
          </p:cNvPr>
          <p:cNvSpPr/>
          <p:nvPr/>
        </p:nvSpPr>
        <p:spPr>
          <a:xfrm>
            <a:off x="3389307" y="3363596"/>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652DA7A-1152-4CA5-855B-0F8D365B05EC}"/>
              </a:ext>
            </a:extLst>
          </p:cNvPr>
          <p:cNvSpPr/>
          <p:nvPr/>
        </p:nvSpPr>
        <p:spPr>
          <a:xfrm>
            <a:off x="2897506" y="3636627"/>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27A09DB-29C4-4DC7-A3A8-D6364D455ABB}"/>
              </a:ext>
            </a:extLst>
          </p:cNvPr>
          <p:cNvSpPr/>
          <p:nvPr/>
        </p:nvSpPr>
        <p:spPr>
          <a:xfrm>
            <a:off x="2471103" y="3696456"/>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F80E0942-7C58-4F8F-BA0D-682D77FEDDD6}"/>
              </a:ext>
            </a:extLst>
          </p:cNvPr>
          <p:cNvSpPr/>
          <p:nvPr/>
        </p:nvSpPr>
        <p:spPr>
          <a:xfrm>
            <a:off x="5673248" y="2511855"/>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216FB99-5F92-435F-B64D-87D33B6EAAE6}"/>
              </a:ext>
            </a:extLst>
          </p:cNvPr>
          <p:cNvSpPr/>
          <p:nvPr/>
        </p:nvSpPr>
        <p:spPr>
          <a:xfrm>
            <a:off x="5242241" y="2510155"/>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8E710B5-D060-4B9E-A890-6A61298CDB4F}"/>
              </a:ext>
            </a:extLst>
          </p:cNvPr>
          <p:cNvSpPr/>
          <p:nvPr/>
        </p:nvSpPr>
        <p:spPr>
          <a:xfrm>
            <a:off x="4745673" y="305203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1D00F4C-A42E-4FF7-BA99-CD6AA10DAF86}"/>
              </a:ext>
            </a:extLst>
          </p:cNvPr>
          <p:cNvSpPr/>
          <p:nvPr/>
        </p:nvSpPr>
        <p:spPr>
          <a:xfrm>
            <a:off x="4294030" y="313080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89E5251-7393-4769-A4B7-403CF9D4962E}"/>
              </a:ext>
            </a:extLst>
          </p:cNvPr>
          <p:cNvSpPr/>
          <p:nvPr/>
        </p:nvSpPr>
        <p:spPr>
          <a:xfrm>
            <a:off x="3875722" y="3473450"/>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6CEC0555-7CEF-4B60-804C-190AC654486F}"/>
              </a:ext>
            </a:extLst>
          </p:cNvPr>
          <p:cNvSpPr/>
          <p:nvPr/>
        </p:nvSpPr>
        <p:spPr>
          <a:xfrm>
            <a:off x="6116797" y="298218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3607D5B3-6F1A-4180-9B91-7DA10063B3A6}"/>
              </a:ext>
            </a:extLst>
          </p:cNvPr>
          <p:cNvSpPr/>
          <p:nvPr/>
        </p:nvSpPr>
        <p:spPr>
          <a:xfrm>
            <a:off x="2891311" y="289160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AF56CDE-E7A4-4DF1-AF4F-20A1E43AC71A}"/>
              </a:ext>
            </a:extLst>
          </p:cNvPr>
          <p:cNvSpPr/>
          <p:nvPr/>
        </p:nvSpPr>
        <p:spPr>
          <a:xfrm>
            <a:off x="1564322" y="2388632"/>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72838948-4C1C-4C73-B845-03CF334ECA25}"/>
              </a:ext>
            </a:extLst>
          </p:cNvPr>
          <p:cNvSpPr/>
          <p:nvPr/>
        </p:nvSpPr>
        <p:spPr>
          <a:xfrm>
            <a:off x="2038349" y="242284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46F5BF33-248F-4874-B9B1-D14D6C089439}"/>
              </a:ext>
            </a:extLst>
          </p:cNvPr>
          <p:cNvSpPr/>
          <p:nvPr/>
        </p:nvSpPr>
        <p:spPr>
          <a:xfrm>
            <a:off x="2471103" y="2277367"/>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029A4903-381E-4994-A473-2D49B8770B47}"/>
              </a:ext>
            </a:extLst>
          </p:cNvPr>
          <p:cNvSpPr/>
          <p:nvPr/>
        </p:nvSpPr>
        <p:spPr>
          <a:xfrm>
            <a:off x="6116797" y="242284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1CC4F4A-B0DB-4FBF-83AD-ED4A43ED3C87}"/>
              </a:ext>
            </a:extLst>
          </p:cNvPr>
          <p:cNvSpPr/>
          <p:nvPr/>
        </p:nvSpPr>
        <p:spPr>
          <a:xfrm>
            <a:off x="5678644" y="2989422"/>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E48A7D1-4E93-42DF-ABDF-B7D97ACB1945}"/>
              </a:ext>
            </a:extLst>
          </p:cNvPr>
          <p:cNvSpPr/>
          <p:nvPr/>
        </p:nvSpPr>
        <p:spPr>
          <a:xfrm>
            <a:off x="5242241" y="317347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22D3D25E-7B1C-49A6-A36A-AE31C1208416}"/>
              </a:ext>
            </a:extLst>
          </p:cNvPr>
          <p:cNvSpPr/>
          <p:nvPr/>
        </p:nvSpPr>
        <p:spPr>
          <a:xfrm>
            <a:off x="4743605" y="282198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49A449-AD43-4689-992A-FA02E649889F}"/>
              </a:ext>
            </a:extLst>
          </p:cNvPr>
          <p:cNvSpPr/>
          <p:nvPr/>
        </p:nvSpPr>
        <p:spPr>
          <a:xfrm>
            <a:off x="4290374" y="2714420"/>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B8D4C24-0E31-4837-AE02-372591DE5614}"/>
              </a:ext>
            </a:extLst>
          </p:cNvPr>
          <p:cNvSpPr/>
          <p:nvPr/>
        </p:nvSpPr>
        <p:spPr>
          <a:xfrm>
            <a:off x="3875722" y="2731770"/>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C1CBB5D-7BE6-4746-B089-84EB62694352}"/>
              </a:ext>
            </a:extLst>
          </p:cNvPr>
          <p:cNvSpPr/>
          <p:nvPr/>
        </p:nvSpPr>
        <p:spPr>
          <a:xfrm>
            <a:off x="3389307" y="289160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E679F6CE-783A-46DA-B308-7C287D2D184F}"/>
              </a:ext>
            </a:extLst>
          </p:cNvPr>
          <p:cNvCxnSpPr>
            <a:cxnSpLocks/>
            <a:stCxn id="125" idx="4"/>
          </p:cNvCxnSpPr>
          <p:nvPr/>
        </p:nvCxnSpPr>
        <p:spPr>
          <a:xfrm>
            <a:off x="1604009" y="2458482"/>
            <a:ext cx="1906" cy="931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339944B-B987-450C-A208-329C7351E04B}"/>
              </a:ext>
            </a:extLst>
          </p:cNvPr>
          <p:cNvCxnSpPr>
            <a:cxnSpLocks/>
            <a:stCxn id="127" idx="4"/>
            <a:endCxn id="117" idx="0"/>
          </p:cNvCxnSpPr>
          <p:nvPr/>
        </p:nvCxnSpPr>
        <p:spPr>
          <a:xfrm>
            <a:off x="2510790" y="2347217"/>
            <a:ext cx="0" cy="1349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2E05A02-8074-41C9-B288-55E00B3DE8AD}"/>
              </a:ext>
            </a:extLst>
          </p:cNvPr>
          <p:cNvCxnSpPr>
            <a:cxnSpLocks/>
            <a:stCxn id="124" idx="4"/>
            <a:endCxn id="116" idx="0"/>
          </p:cNvCxnSpPr>
          <p:nvPr/>
        </p:nvCxnSpPr>
        <p:spPr>
          <a:xfrm>
            <a:off x="2930998" y="2961454"/>
            <a:ext cx="6195" cy="6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0F4AA38-B646-4F57-A0F6-5CC169E3133D}"/>
              </a:ext>
            </a:extLst>
          </p:cNvPr>
          <p:cNvCxnSpPr>
            <a:cxnSpLocks/>
            <a:stCxn id="126" idx="4"/>
            <a:endCxn id="114" idx="0"/>
          </p:cNvCxnSpPr>
          <p:nvPr/>
        </p:nvCxnSpPr>
        <p:spPr>
          <a:xfrm>
            <a:off x="2078036" y="2492693"/>
            <a:ext cx="1" cy="117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F5C7374-9B96-4932-8F3E-20450C64DD24}"/>
              </a:ext>
            </a:extLst>
          </p:cNvPr>
          <p:cNvCxnSpPr>
            <a:cxnSpLocks/>
            <a:endCxn id="130" idx="0"/>
          </p:cNvCxnSpPr>
          <p:nvPr/>
        </p:nvCxnSpPr>
        <p:spPr>
          <a:xfrm>
            <a:off x="5280178" y="2539524"/>
            <a:ext cx="1750" cy="633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245FE0E-8BDF-401C-8174-EE81E90211F6}"/>
              </a:ext>
            </a:extLst>
          </p:cNvPr>
          <p:cNvCxnSpPr>
            <a:cxnSpLocks/>
            <a:endCxn id="129" idx="0"/>
          </p:cNvCxnSpPr>
          <p:nvPr/>
        </p:nvCxnSpPr>
        <p:spPr>
          <a:xfrm>
            <a:off x="5714359" y="2566346"/>
            <a:ext cx="3972" cy="423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3C9780-B9E4-47E5-9A1C-BA4D81DDA69C}"/>
              </a:ext>
            </a:extLst>
          </p:cNvPr>
          <p:cNvCxnSpPr>
            <a:cxnSpLocks/>
            <a:endCxn id="123" idx="0"/>
          </p:cNvCxnSpPr>
          <p:nvPr/>
        </p:nvCxnSpPr>
        <p:spPr>
          <a:xfrm>
            <a:off x="6152666" y="2467550"/>
            <a:ext cx="3818" cy="514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F0ECB7F-9893-400C-84C7-34F7BBCCD6E3}"/>
              </a:ext>
            </a:extLst>
          </p:cNvPr>
          <p:cNvCxnSpPr>
            <a:cxnSpLocks/>
            <a:stCxn id="134" idx="4"/>
            <a:endCxn id="115" idx="0"/>
          </p:cNvCxnSpPr>
          <p:nvPr/>
        </p:nvCxnSpPr>
        <p:spPr>
          <a:xfrm>
            <a:off x="3428994" y="2961454"/>
            <a:ext cx="0" cy="40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D486C04-877B-4EE4-8ED0-8CF662A6D778}"/>
              </a:ext>
            </a:extLst>
          </p:cNvPr>
          <p:cNvCxnSpPr>
            <a:cxnSpLocks/>
            <a:endCxn id="122" idx="0"/>
          </p:cNvCxnSpPr>
          <p:nvPr/>
        </p:nvCxnSpPr>
        <p:spPr>
          <a:xfrm>
            <a:off x="3915408" y="2801620"/>
            <a:ext cx="1" cy="671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F89D864-B7A7-4672-A777-F16CDFAAA37B}"/>
              </a:ext>
            </a:extLst>
          </p:cNvPr>
          <p:cNvCxnSpPr>
            <a:cxnSpLocks/>
            <a:endCxn id="121" idx="0"/>
          </p:cNvCxnSpPr>
          <p:nvPr/>
        </p:nvCxnSpPr>
        <p:spPr>
          <a:xfrm>
            <a:off x="4330060" y="2784270"/>
            <a:ext cx="3657" cy="3465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63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fontScale="90000"/>
          </a:bodyPr>
          <a:lstStyle/>
          <a:p>
            <a:pPr algn="ctr"/>
            <a:r>
              <a:rPr lang="en-US" b="1" dirty="0"/>
              <a:t>Visualization Name: Top Traders (Single)</a:t>
            </a:r>
            <a:br>
              <a:rPr lang="en-US" b="1" dirty="0"/>
            </a:br>
            <a:r>
              <a:rPr lang="en-US" b="1" dirty="0"/>
              <a:t>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4773653"/>
            <a:ext cx="6858000" cy="4401205"/>
          </a:xfrm>
          <a:prstGeom prst="rect">
            <a:avLst/>
          </a:prstGeom>
          <a:noFill/>
        </p:spPr>
        <p:txBody>
          <a:bodyPr wrap="square" rtlCol="0">
            <a:spAutoFit/>
          </a:bodyPr>
          <a:lstStyle/>
          <a:p>
            <a:r>
              <a:rPr lang="en-US" sz="1600" dirty="0"/>
              <a:t>Default View: United States (primary) – 2000-2010 (10 years selected).</a:t>
            </a:r>
          </a:p>
          <a:p>
            <a:endParaRPr lang="en-US" sz="1600" dirty="0"/>
          </a:p>
          <a:p>
            <a:r>
              <a:rPr lang="en-US" sz="1600" dirty="0"/>
              <a:t>Representation: Shows top import and export countries in descending order by percentage of total imports and exports. This view shows the major trade partners of the primary country. The default will be to show all the countries. When all countries are represented the bar charts will be very thin and not able to contain data (we will provide a tool tip). When the bars are large enough we will encode data within them.</a:t>
            </a:r>
          </a:p>
          <a:p>
            <a:endParaRPr lang="en-US" sz="1600" dirty="0"/>
          </a:p>
          <a:p>
            <a:r>
              <a:rPr lang="en-US" sz="1600" dirty="0"/>
              <a:t>Interaction: Changing the volume slider will narrow the focus to trade partners within the specified volume (if you want to find trade partners that trade between x million and y million you can customize. Additionally, clicking on a bar chart will change the primary/secondary countries the same as a map selection.</a:t>
            </a:r>
          </a:p>
          <a:p>
            <a:endParaRPr lang="en-US" sz="1600" dirty="0"/>
          </a:p>
          <a:p>
            <a:r>
              <a:rPr lang="en-US" sz="1600" dirty="0"/>
              <a:t>Constraints: None.</a:t>
            </a:r>
          </a:p>
          <a:p>
            <a:endParaRPr lang="en-US" sz="1600" dirty="0"/>
          </a:p>
          <a:p>
            <a:endParaRPr lang="en-US" sz="1600" dirty="0"/>
          </a:p>
        </p:txBody>
      </p:sp>
      <p:sp>
        <p:nvSpPr>
          <p:cNvPr id="79" name="TextBox 78">
            <a:extLst>
              <a:ext uri="{FF2B5EF4-FFF2-40B4-BE49-F238E27FC236}">
                <a16:creationId xmlns:a16="http://schemas.microsoft.com/office/drawing/2014/main" id="{14BD24E0-52A3-4649-AD1D-540FDEBAAB84}"/>
              </a:ext>
            </a:extLst>
          </p:cNvPr>
          <p:cNvSpPr txBox="1"/>
          <p:nvPr/>
        </p:nvSpPr>
        <p:spPr>
          <a:xfrm>
            <a:off x="1982031" y="874161"/>
            <a:ext cx="2341475" cy="369332"/>
          </a:xfrm>
          <a:prstGeom prst="rect">
            <a:avLst/>
          </a:prstGeom>
          <a:noFill/>
        </p:spPr>
        <p:txBody>
          <a:bodyPr wrap="none" rtlCol="0">
            <a:spAutoFit/>
          </a:bodyPr>
          <a:lstStyle/>
          <a:p>
            <a:r>
              <a:rPr lang="en-US" dirty="0"/>
              <a:t>Year Range: 2000-2010</a:t>
            </a:r>
          </a:p>
        </p:txBody>
      </p:sp>
      <p:cxnSp>
        <p:nvCxnSpPr>
          <p:cNvPr id="3" name="Straight Connector 2">
            <a:extLst>
              <a:ext uri="{FF2B5EF4-FFF2-40B4-BE49-F238E27FC236}">
                <a16:creationId xmlns:a16="http://schemas.microsoft.com/office/drawing/2014/main" id="{F3C5E0C3-1813-4E32-91C9-5EFD8D14B9C1}"/>
              </a:ext>
            </a:extLst>
          </p:cNvPr>
          <p:cNvCxnSpPr>
            <a:cxnSpLocks/>
          </p:cNvCxnSpPr>
          <p:nvPr/>
        </p:nvCxnSpPr>
        <p:spPr>
          <a:xfrm>
            <a:off x="406400" y="1812925"/>
            <a:ext cx="223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AE8C19E-D86F-4422-BD6E-8C56D9F2AA0C}"/>
              </a:ext>
            </a:extLst>
          </p:cNvPr>
          <p:cNvSpPr txBox="1"/>
          <p:nvPr/>
        </p:nvSpPr>
        <p:spPr>
          <a:xfrm>
            <a:off x="406401" y="1173127"/>
            <a:ext cx="2266950" cy="369332"/>
          </a:xfrm>
          <a:prstGeom prst="rect">
            <a:avLst/>
          </a:prstGeom>
          <a:noFill/>
        </p:spPr>
        <p:txBody>
          <a:bodyPr wrap="square" rtlCol="0">
            <a:spAutoFit/>
          </a:bodyPr>
          <a:lstStyle/>
          <a:p>
            <a:pPr algn="ctr"/>
            <a:r>
              <a:rPr lang="en-US" dirty="0"/>
              <a:t>% of total imports</a:t>
            </a:r>
          </a:p>
        </p:txBody>
      </p:sp>
      <p:sp>
        <p:nvSpPr>
          <p:cNvPr id="68" name="TextBox 67">
            <a:extLst>
              <a:ext uri="{FF2B5EF4-FFF2-40B4-BE49-F238E27FC236}">
                <a16:creationId xmlns:a16="http://schemas.microsoft.com/office/drawing/2014/main" id="{CA4CC1C9-B8D0-4B36-B3FB-43CB33F7E37C}"/>
              </a:ext>
            </a:extLst>
          </p:cNvPr>
          <p:cNvSpPr txBox="1"/>
          <p:nvPr/>
        </p:nvSpPr>
        <p:spPr>
          <a:xfrm>
            <a:off x="3067051" y="1173466"/>
            <a:ext cx="2127236" cy="369332"/>
          </a:xfrm>
          <a:prstGeom prst="rect">
            <a:avLst/>
          </a:prstGeom>
          <a:noFill/>
        </p:spPr>
        <p:txBody>
          <a:bodyPr wrap="square" rtlCol="0">
            <a:spAutoFit/>
          </a:bodyPr>
          <a:lstStyle/>
          <a:p>
            <a:pPr algn="ctr"/>
            <a:r>
              <a:rPr lang="en-US" dirty="0"/>
              <a:t>% of total exports</a:t>
            </a:r>
          </a:p>
        </p:txBody>
      </p:sp>
      <p:cxnSp>
        <p:nvCxnSpPr>
          <p:cNvPr id="69" name="Straight Connector 68">
            <a:extLst>
              <a:ext uri="{FF2B5EF4-FFF2-40B4-BE49-F238E27FC236}">
                <a16:creationId xmlns:a16="http://schemas.microsoft.com/office/drawing/2014/main" id="{B8664426-67CA-44BA-8633-9DB14C9EFF23}"/>
              </a:ext>
            </a:extLst>
          </p:cNvPr>
          <p:cNvCxnSpPr>
            <a:cxnSpLocks/>
          </p:cNvCxnSpPr>
          <p:nvPr/>
        </p:nvCxnSpPr>
        <p:spPr>
          <a:xfrm>
            <a:off x="406400" y="1806575"/>
            <a:ext cx="0" cy="2765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2ECDBD-59E4-4EC5-8F8E-102F68D4E913}"/>
              </a:ext>
            </a:extLst>
          </p:cNvPr>
          <p:cNvCxnSpPr/>
          <p:nvPr/>
        </p:nvCxnSpPr>
        <p:spPr>
          <a:xfrm flipV="1">
            <a:off x="635000" y="172402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AF5D81-8799-4BD6-BDB9-522CB5397466}"/>
              </a:ext>
            </a:extLst>
          </p:cNvPr>
          <p:cNvCxnSpPr/>
          <p:nvPr/>
        </p:nvCxnSpPr>
        <p:spPr>
          <a:xfrm flipV="1">
            <a:off x="939800" y="1720850"/>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BDDEF5-25BF-4951-9CF8-CC2909696FE8}"/>
              </a:ext>
            </a:extLst>
          </p:cNvPr>
          <p:cNvCxnSpPr/>
          <p:nvPr/>
        </p:nvCxnSpPr>
        <p:spPr>
          <a:xfrm flipV="1">
            <a:off x="1244600" y="173037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14598D6-B48E-42D5-9CF1-5C4EBB6B7EAF}"/>
              </a:ext>
            </a:extLst>
          </p:cNvPr>
          <p:cNvCxnSpPr/>
          <p:nvPr/>
        </p:nvCxnSpPr>
        <p:spPr>
          <a:xfrm flipV="1">
            <a:off x="1549400" y="173037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51977F6-A634-42AA-AF85-6688A0C35A60}"/>
              </a:ext>
            </a:extLst>
          </p:cNvPr>
          <p:cNvCxnSpPr/>
          <p:nvPr/>
        </p:nvCxnSpPr>
        <p:spPr>
          <a:xfrm flipV="1">
            <a:off x="1854200" y="1727200"/>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903D3DB-C778-46E7-A0CC-73D4300C45B2}"/>
              </a:ext>
            </a:extLst>
          </p:cNvPr>
          <p:cNvCxnSpPr/>
          <p:nvPr/>
        </p:nvCxnSpPr>
        <p:spPr>
          <a:xfrm flipV="1">
            <a:off x="2159000" y="173037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0BF619-C3C7-4320-B118-8EBDE17E2F82}"/>
              </a:ext>
            </a:extLst>
          </p:cNvPr>
          <p:cNvCxnSpPr/>
          <p:nvPr/>
        </p:nvCxnSpPr>
        <p:spPr>
          <a:xfrm flipV="1">
            <a:off x="2463800" y="172402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4902C1E-4D6F-467F-A68A-99089A833682}"/>
              </a:ext>
            </a:extLst>
          </p:cNvPr>
          <p:cNvSpPr/>
          <p:nvPr/>
        </p:nvSpPr>
        <p:spPr>
          <a:xfrm>
            <a:off x="419099" y="1889125"/>
            <a:ext cx="2057397" cy="9901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China:  35% 1.5 Billion</a:t>
            </a:r>
          </a:p>
        </p:txBody>
      </p:sp>
      <p:sp>
        <p:nvSpPr>
          <p:cNvPr id="137" name="Rectangle 136">
            <a:extLst>
              <a:ext uri="{FF2B5EF4-FFF2-40B4-BE49-F238E27FC236}">
                <a16:creationId xmlns:a16="http://schemas.microsoft.com/office/drawing/2014/main" id="{D7CBA6B8-1243-4C37-8FF9-90D49EAB3F60}"/>
              </a:ext>
            </a:extLst>
          </p:cNvPr>
          <p:cNvSpPr/>
          <p:nvPr/>
        </p:nvSpPr>
        <p:spPr>
          <a:xfrm>
            <a:off x="419098" y="2027527"/>
            <a:ext cx="2003413"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3C841BF-5E35-42BA-91E4-3B2E76F4CD4A}"/>
              </a:ext>
            </a:extLst>
          </p:cNvPr>
          <p:cNvSpPr/>
          <p:nvPr/>
        </p:nvSpPr>
        <p:spPr>
          <a:xfrm>
            <a:off x="419098" y="2170009"/>
            <a:ext cx="1917687"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9BB0FA5-F758-430C-8EB5-2A0AB46C0EF1}"/>
              </a:ext>
            </a:extLst>
          </p:cNvPr>
          <p:cNvSpPr/>
          <p:nvPr/>
        </p:nvSpPr>
        <p:spPr>
          <a:xfrm>
            <a:off x="419098" y="2312491"/>
            <a:ext cx="1828800"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8BF31F87-55FE-48B4-BFA3-E5822374E1DA}"/>
              </a:ext>
            </a:extLst>
          </p:cNvPr>
          <p:cNvSpPr/>
          <p:nvPr/>
        </p:nvSpPr>
        <p:spPr>
          <a:xfrm>
            <a:off x="419098" y="2454973"/>
            <a:ext cx="1727185"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875978D-1C13-4CC6-A791-89D27F475910}"/>
              </a:ext>
            </a:extLst>
          </p:cNvPr>
          <p:cNvSpPr/>
          <p:nvPr/>
        </p:nvSpPr>
        <p:spPr>
          <a:xfrm>
            <a:off x="419098" y="2597455"/>
            <a:ext cx="1575629"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C73998E7-9A87-494B-9ED8-4BDB982EBC95}"/>
              </a:ext>
            </a:extLst>
          </p:cNvPr>
          <p:cNvSpPr/>
          <p:nvPr/>
        </p:nvSpPr>
        <p:spPr>
          <a:xfrm>
            <a:off x="419098" y="2739937"/>
            <a:ext cx="1416038"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8698F023-4C65-4BAD-9E1A-5214B385012E}"/>
              </a:ext>
            </a:extLst>
          </p:cNvPr>
          <p:cNvSpPr/>
          <p:nvPr/>
        </p:nvSpPr>
        <p:spPr>
          <a:xfrm>
            <a:off x="419098" y="2882419"/>
            <a:ext cx="1289042"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20996A2-53D0-49C3-8213-BC9F4D8EA59E}"/>
              </a:ext>
            </a:extLst>
          </p:cNvPr>
          <p:cNvSpPr/>
          <p:nvPr/>
        </p:nvSpPr>
        <p:spPr>
          <a:xfrm>
            <a:off x="419098" y="3594829"/>
            <a:ext cx="917574"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2835613F-71EC-4FEE-ACBA-495A7C697563}"/>
              </a:ext>
            </a:extLst>
          </p:cNvPr>
          <p:cNvSpPr/>
          <p:nvPr/>
        </p:nvSpPr>
        <p:spPr>
          <a:xfrm>
            <a:off x="419098" y="3737311"/>
            <a:ext cx="838192"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6D1AD1E-A459-4416-BD38-50E488E15517}"/>
              </a:ext>
            </a:extLst>
          </p:cNvPr>
          <p:cNvSpPr/>
          <p:nvPr/>
        </p:nvSpPr>
        <p:spPr>
          <a:xfrm>
            <a:off x="419098" y="3879793"/>
            <a:ext cx="838197"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BF7AC6CB-6CAD-41A4-9EBF-75BCC5FDF954}"/>
              </a:ext>
            </a:extLst>
          </p:cNvPr>
          <p:cNvSpPr/>
          <p:nvPr/>
        </p:nvSpPr>
        <p:spPr>
          <a:xfrm>
            <a:off x="419098" y="4164757"/>
            <a:ext cx="577845"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1B951DD-7A9E-4143-A3D9-8AAAB0FB5C2B}"/>
              </a:ext>
            </a:extLst>
          </p:cNvPr>
          <p:cNvSpPr/>
          <p:nvPr/>
        </p:nvSpPr>
        <p:spPr>
          <a:xfrm>
            <a:off x="419098" y="4307232"/>
            <a:ext cx="473059"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5B6F8A7-27DF-46C0-B618-5B03EE396052}"/>
              </a:ext>
            </a:extLst>
          </p:cNvPr>
          <p:cNvSpPr/>
          <p:nvPr/>
        </p:nvSpPr>
        <p:spPr>
          <a:xfrm>
            <a:off x="419098" y="4022275"/>
            <a:ext cx="755647"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4045221-03F8-461B-8579-AA48B3D13E5D}"/>
              </a:ext>
            </a:extLst>
          </p:cNvPr>
          <p:cNvSpPr/>
          <p:nvPr/>
        </p:nvSpPr>
        <p:spPr>
          <a:xfrm>
            <a:off x="419098" y="3024901"/>
            <a:ext cx="1196978"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6B93E00-7118-4DD1-8A0D-1E87E4025193}"/>
              </a:ext>
            </a:extLst>
          </p:cNvPr>
          <p:cNvSpPr/>
          <p:nvPr/>
        </p:nvSpPr>
        <p:spPr>
          <a:xfrm>
            <a:off x="419098" y="3167383"/>
            <a:ext cx="1123953"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D59280AC-64BB-4A3B-A7EB-20D6F3F4EF3D}"/>
              </a:ext>
            </a:extLst>
          </p:cNvPr>
          <p:cNvSpPr/>
          <p:nvPr/>
        </p:nvSpPr>
        <p:spPr>
          <a:xfrm>
            <a:off x="419098" y="3309865"/>
            <a:ext cx="1073164"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6397F071-4C2C-4C65-BB1B-AD98474BCC05}"/>
              </a:ext>
            </a:extLst>
          </p:cNvPr>
          <p:cNvSpPr/>
          <p:nvPr/>
        </p:nvSpPr>
        <p:spPr>
          <a:xfrm>
            <a:off x="419098" y="3452347"/>
            <a:ext cx="993779" cy="10972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B5818DF3-1665-45F0-8BA4-19D9C20A9EBB}"/>
              </a:ext>
            </a:extLst>
          </p:cNvPr>
          <p:cNvCxnSpPr>
            <a:cxnSpLocks/>
          </p:cNvCxnSpPr>
          <p:nvPr/>
        </p:nvCxnSpPr>
        <p:spPr>
          <a:xfrm>
            <a:off x="2952750" y="1819275"/>
            <a:ext cx="2235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F6B3A40-CDF3-41AE-8F2D-F2FDBEA01065}"/>
              </a:ext>
            </a:extLst>
          </p:cNvPr>
          <p:cNvCxnSpPr>
            <a:cxnSpLocks/>
          </p:cNvCxnSpPr>
          <p:nvPr/>
        </p:nvCxnSpPr>
        <p:spPr>
          <a:xfrm>
            <a:off x="2952750" y="1812925"/>
            <a:ext cx="0" cy="2765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3DA5296-DCF4-41A8-873F-7B98E94EBFB4}"/>
              </a:ext>
            </a:extLst>
          </p:cNvPr>
          <p:cNvCxnSpPr/>
          <p:nvPr/>
        </p:nvCxnSpPr>
        <p:spPr>
          <a:xfrm flipV="1">
            <a:off x="3181350" y="173037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1AFE0F9-E3F3-49BF-85F9-C7591842FFBD}"/>
              </a:ext>
            </a:extLst>
          </p:cNvPr>
          <p:cNvCxnSpPr/>
          <p:nvPr/>
        </p:nvCxnSpPr>
        <p:spPr>
          <a:xfrm flipV="1">
            <a:off x="3486150" y="1727200"/>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F76A8BF-BD9A-4936-BA83-9B759090CB34}"/>
              </a:ext>
            </a:extLst>
          </p:cNvPr>
          <p:cNvCxnSpPr/>
          <p:nvPr/>
        </p:nvCxnSpPr>
        <p:spPr>
          <a:xfrm flipV="1">
            <a:off x="3790950" y="173672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7509EC00-7CB6-4A63-820E-FD7365FF39A1}"/>
              </a:ext>
            </a:extLst>
          </p:cNvPr>
          <p:cNvCxnSpPr/>
          <p:nvPr/>
        </p:nvCxnSpPr>
        <p:spPr>
          <a:xfrm flipV="1">
            <a:off x="4095750" y="173672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3A993AC9-D79E-4353-8800-175735AE4EFC}"/>
              </a:ext>
            </a:extLst>
          </p:cNvPr>
          <p:cNvCxnSpPr/>
          <p:nvPr/>
        </p:nvCxnSpPr>
        <p:spPr>
          <a:xfrm flipV="1">
            <a:off x="4400550" y="1733550"/>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73F942C-7F1A-48FC-8BB8-EE957F2F7FBF}"/>
              </a:ext>
            </a:extLst>
          </p:cNvPr>
          <p:cNvCxnSpPr/>
          <p:nvPr/>
        </p:nvCxnSpPr>
        <p:spPr>
          <a:xfrm flipV="1">
            <a:off x="4705350" y="173672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6D3AFBB-B723-49B9-9F32-802AEA75B3A4}"/>
              </a:ext>
            </a:extLst>
          </p:cNvPr>
          <p:cNvCxnSpPr/>
          <p:nvPr/>
        </p:nvCxnSpPr>
        <p:spPr>
          <a:xfrm flipV="1">
            <a:off x="5010150" y="1730375"/>
            <a:ext cx="0" cy="825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17C23013-E21B-4B66-B8FB-ECBA95BBB61F}"/>
              </a:ext>
            </a:extLst>
          </p:cNvPr>
          <p:cNvSpPr/>
          <p:nvPr/>
        </p:nvSpPr>
        <p:spPr>
          <a:xfrm>
            <a:off x="2965449" y="1895475"/>
            <a:ext cx="2057397" cy="99016"/>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China:  35% 1.5 Billion</a:t>
            </a:r>
          </a:p>
        </p:txBody>
      </p:sp>
      <p:sp>
        <p:nvSpPr>
          <p:cNvPr id="175" name="Rectangle 174">
            <a:extLst>
              <a:ext uri="{FF2B5EF4-FFF2-40B4-BE49-F238E27FC236}">
                <a16:creationId xmlns:a16="http://schemas.microsoft.com/office/drawing/2014/main" id="{ED5F1E24-4A74-4B84-BFE0-77472B4E6682}"/>
              </a:ext>
            </a:extLst>
          </p:cNvPr>
          <p:cNvSpPr/>
          <p:nvPr/>
        </p:nvSpPr>
        <p:spPr>
          <a:xfrm>
            <a:off x="2965448" y="2033877"/>
            <a:ext cx="2003413"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089C2398-F6C6-4B9F-871E-7D28529DD2E6}"/>
              </a:ext>
            </a:extLst>
          </p:cNvPr>
          <p:cNvSpPr/>
          <p:nvPr/>
        </p:nvSpPr>
        <p:spPr>
          <a:xfrm>
            <a:off x="2965448" y="2176359"/>
            <a:ext cx="1917687"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3E5139D-78D5-488C-A94B-DB7D6C2DA07C}"/>
              </a:ext>
            </a:extLst>
          </p:cNvPr>
          <p:cNvSpPr/>
          <p:nvPr/>
        </p:nvSpPr>
        <p:spPr>
          <a:xfrm>
            <a:off x="2965448" y="2318841"/>
            <a:ext cx="1828800"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20322934-0A78-4010-9EAF-513BB713A54B}"/>
              </a:ext>
            </a:extLst>
          </p:cNvPr>
          <p:cNvSpPr/>
          <p:nvPr/>
        </p:nvSpPr>
        <p:spPr>
          <a:xfrm>
            <a:off x="2965448" y="2461323"/>
            <a:ext cx="1727185"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520004EA-30D1-4FBE-BAF2-BA5209AB5FFF}"/>
              </a:ext>
            </a:extLst>
          </p:cNvPr>
          <p:cNvSpPr/>
          <p:nvPr/>
        </p:nvSpPr>
        <p:spPr>
          <a:xfrm>
            <a:off x="2965448" y="2603805"/>
            <a:ext cx="1575629"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57914943-CAB5-4B1C-8DCB-80EE5D3E4C4B}"/>
              </a:ext>
            </a:extLst>
          </p:cNvPr>
          <p:cNvSpPr/>
          <p:nvPr/>
        </p:nvSpPr>
        <p:spPr>
          <a:xfrm>
            <a:off x="2965448" y="2746287"/>
            <a:ext cx="1416038"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3BFDACAD-F1F5-4A99-871F-01501BD0947F}"/>
              </a:ext>
            </a:extLst>
          </p:cNvPr>
          <p:cNvSpPr/>
          <p:nvPr/>
        </p:nvSpPr>
        <p:spPr>
          <a:xfrm>
            <a:off x="2965448" y="2888769"/>
            <a:ext cx="1289042"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3C4C9ECB-CC01-4645-937F-62628521B22E}"/>
              </a:ext>
            </a:extLst>
          </p:cNvPr>
          <p:cNvSpPr/>
          <p:nvPr/>
        </p:nvSpPr>
        <p:spPr>
          <a:xfrm>
            <a:off x="2965448" y="3601179"/>
            <a:ext cx="917574"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338D6276-E082-4706-9224-6B75372988B2}"/>
              </a:ext>
            </a:extLst>
          </p:cNvPr>
          <p:cNvSpPr/>
          <p:nvPr/>
        </p:nvSpPr>
        <p:spPr>
          <a:xfrm>
            <a:off x="2965448" y="3743661"/>
            <a:ext cx="838192"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C7AB7EA6-7E97-4F6C-BB6E-D8C3341315F1}"/>
              </a:ext>
            </a:extLst>
          </p:cNvPr>
          <p:cNvSpPr/>
          <p:nvPr/>
        </p:nvSpPr>
        <p:spPr>
          <a:xfrm>
            <a:off x="2965448" y="3886143"/>
            <a:ext cx="838197"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F900D485-38BB-4D64-975E-BEFF11FB3C5D}"/>
              </a:ext>
            </a:extLst>
          </p:cNvPr>
          <p:cNvSpPr/>
          <p:nvPr/>
        </p:nvSpPr>
        <p:spPr>
          <a:xfrm>
            <a:off x="2965448" y="4171107"/>
            <a:ext cx="577845"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302FA00-0745-42F0-9EC1-01D68581F618}"/>
              </a:ext>
            </a:extLst>
          </p:cNvPr>
          <p:cNvSpPr/>
          <p:nvPr/>
        </p:nvSpPr>
        <p:spPr>
          <a:xfrm>
            <a:off x="2965448" y="4313582"/>
            <a:ext cx="473059"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F8F9FBFC-24BD-4DED-8B6D-C61D8074C78B}"/>
              </a:ext>
            </a:extLst>
          </p:cNvPr>
          <p:cNvSpPr/>
          <p:nvPr/>
        </p:nvSpPr>
        <p:spPr>
          <a:xfrm>
            <a:off x="2965448" y="4028625"/>
            <a:ext cx="755647"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FFB24A50-9F63-461B-9AB2-09C34F2A9A85}"/>
              </a:ext>
            </a:extLst>
          </p:cNvPr>
          <p:cNvSpPr/>
          <p:nvPr/>
        </p:nvSpPr>
        <p:spPr>
          <a:xfrm>
            <a:off x="2965448" y="3031251"/>
            <a:ext cx="1196978"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DC0EFD3-99E3-45E0-B16B-A6E55C9445F0}"/>
              </a:ext>
            </a:extLst>
          </p:cNvPr>
          <p:cNvSpPr/>
          <p:nvPr/>
        </p:nvSpPr>
        <p:spPr>
          <a:xfrm>
            <a:off x="2965448" y="3173733"/>
            <a:ext cx="1123953"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4A6E2770-5D7C-46D9-B162-255B34AFE93F}"/>
              </a:ext>
            </a:extLst>
          </p:cNvPr>
          <p:cNvSpPr/>
          <p:nvPr/>
        </p:nvSpPr>
        <p:spPr>
          <a:xfrm>
            <a:off x="2965448" y="3316215"/>
            <a:ext cx="1073164"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431D7F52-3281-4001-8722-7986DEE1C5BB}"/>
              </a:ext>
            </a:extLst>
          </p:cNvPr>
          <p:cNvSpPr/>
          <p:nvPr/>
        </p:nvSpPr>
        <p:spPr>
          <a:xfrm>
            <a:off x="2965448" y="3458697"/>
            <a:ext cx="993779" cy="109728"/>
          </a:xfrm>
          <a:prstGeom prst="rect">
            <a:avLst/>
          </a:prstGeom>
          <a:solidFill>
            <a:srgbClr val="CC00CC">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EFB4F40-1CD0-48F2-A4EA-158531B1AFBB}"/>
              </a:ext>
            </a:extLst>
          </p:cNvPr>
          <p:cNvCxnSpPr/>
          <p:nvPr/>
        </p:nvCxnSpPr>
        <p:spPr>
          <a:xfrm>
            <a:off x="6156325" y="1816100"/>
            <a:ext cx="0" cy="2762250"/>
          </a:xfrm>
          <a:prstGeom prst="line">
            <a:avLst/>
          </a:prstGeom>
        </p:spPr>
        <p:style>
          <a:lnRef idx="3">
            <a:schemeClr val="dk1"/>
          </a:lnRef>
          <a:fillRef idx="0">
            <a:schemeClr val="dk1"/>
          </a:fillRef>
          <a:effectRef idx="2">
            <a:schemeClr val="dk1"/>
          </a:effectRef>
          <a:fontRef idx="minor">
            <a:schemeClr val="tx1"/>
          </a:fontRef>
        </p:style>
      </p:cxnSp>
      <p:sp>
        <p:nvSpPr>
          <p:cNvPr id="17" name="Oval 16">
            <a:extLst>
              <a:ext uri="{FF2B5EF4-FFF2-40B4-BE49-F238E27FC236}">
                <a16:creationId xmlns:a16="http://schemas.microsoft.com/office/drawing/2014/main" id="{3A1401CE-12E4-44D1-A581-FBD901C3F96D}"/>
              </a:ext>
            </a:extLst>
          </p:cNvPr>
          <p:cNvSpPr/>
          <p:nvPr/>
        </p:nvSpPr>
        <p:spPr>
          <a:xfrm>
            <a:off x="6083296" y="2202201"/>
            <a:ext cx="146058" cy="15507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23821C58-83D4-4107-96C1-3C82BC952924}"/>
              </a:ext>
            </a:extLst>
          </p:cNvPr>
          <p:cNvSpPr/>
          <p:nvPr/>
        </p:nvSpPr>
        <p:spPr>
          <a:xfrm>
            <a:off x="6083296" y="3481106"/>
            <a:ext cx="146058" cy="155072"/>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a:extLst>
              <a:ext uri="{FF2B5EF4-FFF2-40B4-BE49-F238E27FC236}">
                <a16:creationId xmlns:a16="http://schemas.microsoft.com/office/drawing/2014/main" id="{3AE1963B-B9EE-4990-972D-8AB289E8837A}"/>
              </a:ext>
            </a:extLst>
          </p:cNvPr>
          <p:cNvSpPr txBox="1"/>
          <p:nvPr/>
        </p:nvSpPr>
        <p:spPr>
          <a:xfrm>
            <a:off x="5499100" y="1574920"/>
            <a:ext cx="1358893" cy="253916"/>
          </a:xfrm>
          <a:prstGeom prst="rect">
            <a:avLst/>
          </a:prstGeom>
          <a:noFill/>
        </p:spPr>
        <p:txBody>
          <a:bodyPr wrap="square" rtlCol="0">
            <a:spAutoFit/>
          </a:bodyPr>
          <a:lstStyle/>
          <a:p>
            <a:pPr algn="ctr"/>
            <a:r>
              <a:rPr lang="en-US" sz="1050" dirty="0"/>
              <a:t>Volume ($$ Millions)</a:t>
            </a:r>
          </a:p>
        </p:txBody>
      </p:sp>
      <p:cxnSp>
        <p:nvCxnSpPr>
          <p:cNvPr id="194" name="Straight Connector 193">
            <a:extLst>
              <a:ext uri="{FF2B5EF4-FFF2-40B4-BE49-F238E27FC236}">
                <a16:creationId xmlns:a16="http://schemas.microsoft.com/office/drawing/2014/main" id="{5E12E71F-FA78-4937-A393-E570C46F7759}"/>
              </a:ext>
            </a:extLst>
          </p:cNvPr>
          <p:cNvCxnSpPr>
            <a:cxnSpLocks/>
          </p:cNvCxnSpPr>
          <p:nvPr/>
        </p:nvCxnSpPr>
        <p:spPr>
          <a:xfrm flipV="1">
            <a:off x="6105525" y="4572000"/>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1064F99-7EB0-4E68-9C3A-296A7512AAC6}"/>
              </a:ext>
            </a:extLst>
          </p:cNvPr>
          <p:cNvCxnSpPr>
            <a:cxnSpLocks/>
          </p:cNvCxnSpPr>
          <p:nvPr/>
        </p:nvCxnSpPr>
        <p:spPr>
          <a:xfrm flipV="1">
            <a:off x="6105525" y="4139879"/>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A4E37DB-8D66-4D5B-BE40-CCE9E29ED49B}"/>
              </a:ext>
            </a:extLst>
          </p:cNvPr>
          <p:cNvCxnSpPr>
            <a:cxnSpLocks/>
          </p:cNvCxnSpPr>
          <p:nvPr/>
        </p:nvCxnSpPr>
        <p:spPr>
          <a:xfrm flipV="1">
            <a:off x="6111871" y="3314627"/>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C0A53BA-975B-4DF6-9169-F98864498DA5}"/>
              </a:ext>
            </a:extLst>
          </p:cNvPr>
          <p:cNvCxnSpPr>
            <a:cxnSpLocks/>
          </p:cNvCxnSpPr>
          <p:nvPr/>
        </p:nvCxnSpPr>
        <p:spPr>
          <a:xfrm flipV="1">
            <a:off x="6108696" y="2947368"/>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837AC4F-A42D-435A-8C17-78C13D24CD6B}"/>
              </a:ext>
            </a:extLst>
          </p:cNvPr>
          <p:cNvCxnSpPr>
            <a:cxnSpLocks/>
          </p:cNvCxnSpPr>
          <p:nvPr/>
        </p:nvCxnSpPr>
        <p:spPr>
          <a:xfrm flipV="1">
            <a:off x="6105521" y="2545710"/>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AD3F1B3-70D2-4693-973F-DC27617E9AA0}"/>
              </a:ext>
            </a:extLst>
          </p:cNvPr>
          <p:cNvCxnSpPr>
            <a:cxnSpLocks/>
          </p:cNvCxnSpPr>
          <p:nvPr/>
        </p:nvCxnSpPr>
        <p:spPr>
          <a:xfrm flipV="1">
            <a:off x="6105521" y="3771032"/>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2CDD77E-DB0E-4B95-8636-D84AAD92D42D}"/>
              </a:ext>
            </a:extLst>
          </p:cNvPr>
          <p:cNvCxnSpPr>
            <a:cxnSpLocks/>
          </p:cNvCxnSpPr>
          <p:nvPr/>
        </p:nvCxnSpPr>
        <p:spPr>
          <a:xfrm flipV="1">
            <a:off x="6105521" y="2006115"/>
            <a:ext cx="101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755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Straight Connector 145">
            <a:extLst>
              <a:ext uri="{FF2B5EF4-FFF2-40B4-BE49-F238E27FC236}">
                <a16:creationId xmlns:a16="http://schemas.microsoft.com/office/drawing/2014/main" id="{2A66AF0A-8D61-4BE3-A5BF-EADEED176B50}"/>
              </a:ext>
            </a:extLst>
          </p:cNvPr>
          <p:cNvCxnSpPr>
            <a:cxnSpLocks/>
            <a:stCxn id="131" idx="0"/>
            <a:endCxn id="120" idx="4"/>
          </p:cNvCxnSpPr>
          <p:nvPr/>
        </p:nvCxnSpPr>
        <p:spPr>
          <a:xfrm>
            <a:off x="4783292" y="2821984"/>
            <a:ext cx="2068" cy="29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D965B5F-E540-4AF1-8B0E-8902240777A5}"/>
              </a:ext>
            </a:extLst>
          </p:cNvPr>
          <p:cNvCxnSpPr>
            <a:cxnSpLocks/>
            <a:stCxn id="110" idx="0"/>
            <a:endCxn id="112" idx="0"/>
          </p:cNvCxnSpPr>
          <p:nvPr/>
        </p:nvCxnSpPr>
        <p:spPr>
          <a:xfrm flipH="1">
            <a:off x="1154429" y="2208755"/>
            <a:ext cx="11588" cy="1403349"/>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fontScale="90000"/>
          </a:bodyPr>
          <a:lstStyle/>
          <a:p>
            <a:pPr algn="ctr"/>
            <a:r>
              <a:rPr lang="en-US" b="1" dirty="0"/>
              <a:t>Visualization Name: Trade Balance (Double)</a:t>
            </a:r>
            <a:br>
              <a:rPr lang="en-US" b="1" dirty="0"/>
            </a:br>
            <a:r>
              <a:rPr lang="en-US" b="1" dirty="0"/>
              <a:t>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5148303"/>
            <a:ext cx="6858000" cy="4647426"/>
          </a:xfrm>
          <a:prstGeom prst="rect">
            <a:avLst/>
          </a:prstGeom>
          <a:noFill/>
        </p:spPr>
        <p:txBody>
          <a:bodyPr wrap="square" rtlCol="0">
            <a:spAutoFit/>
          </a:bodyPr>
          <a:lstStyle/>
          <a:p>
            <a:r>
              <a:rPr lang="en-US" sz="1600" dirty="0"/>
              <a:t>Default View: United States (primary) and China (secondary) between  2000-2010 (10 years selected).</a:t>
            </a:r>
          </a:p>
          <a:p>
            <a:endParaRPr lang="en-US" sz="1600" dirty="0"/>
          </a:p>
          <a:p>
            <a:r>
              <a:rPr lang="en-US" sz="1600" dirty="0"/>
              <a:t>Representation: Shows the volume of imports and exports over time between two countries and the deficit/delta. X-axis is time. Y-axis is volume in US dollars. One line represents imports TO primary country from secondary country, the other line represents exports FROM the primary country to the secondary country. The line between shows the difference. The top view shows the GDP for both countries. This view provides a complementary view to the trade view to see how GDP correlates with trends.</a:t>
            </a:r>
          </a:p>
          <a:p>
            <a:endParaRPr lang="en-US" sz="1600" dirty="0"/>
          </a:p>
          <a:p>
            <a:r>
              <a:rPr lang="en-US" sz="1600" dirty="0"/>
              <a:t>Interaction: Highlighting over any point or the line between imports and exports  will show a tool tip with detailed data. Changing the year selector will resize the x-axis, adjust the scales appropriately, and update the graph. </a:t>
            </a:r>
          </a:p>
          <a:p>
            <a:endParaRPr lang="en-US" sz="1600" dirty="0"/>
          </a:p>
          <a:p>
            <a:r>
              <a:rPr lang="en-US" sz="1600" dirty="0"/>
              <a:t>Constraints: May impose a 5 year minimum on the year range. </a:t>
            </a:r>
          </a:p>
          <a:p>
            <a:endParaRPr lang="en-US" sz="1600" dirty="0"/>
          </a:p>
          <a:p>
            <a:endParaRPr lang="en-US" sz="1600" dirty="0"/>
          </a:p>
        </p:txBody>
      </p:sp>
      <p:cxnSp>
        <p:nvCxnSpPr>
          <p:cNvPr id="70" name="Straight Connector 69">
            <a:extLst>
              <a:ext uri="{FF2B5EF4-FFF2-40B4-BE49-F238E27FC236}">
                <a16:creationId xmlns:a16="http://schemas.microsoft.com/office/drawing/2014/main" id="{DDB98F77-2A01-457D-AF08-3F03FC834DE5}"/>
              </a:ext>
            </a:extLst>
          </p:cNvPr>
          <p:cNvCxnSpPr>
            <a:cxnSpLocks/>
          </p:cNvCxnSpPr>
          <p:nvPr/>
        </p:nvCxnSpPr>
        <p:spPr>
          <a:xfrm>
            <a:off x="819150" y="854075"/>
            <a:ext cx="0" cy="3664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C94F76-B4D9-4710-AE18-FEA9C3FC4536}"/>
              </a:ext>
            </a:extLst>
          </p:cNvPr>
          <p:cNvCxnSpPr>
            <a:cxnSpLocks/>
          </p:cNvCxnSpPr>
          <p:nvPr/>
        </p:nvCxnSpPr>
        <p:spPr>
          <a:xfrm>
            <a:off x="819150" y="4518660"/>
            <a:ext cx="54635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B85C26-C76E-499D-AAC5-768BCD951D92}"/>
              </a:ext>
            </a:extLst>
          </p:cNvPr>
          <p:cNvSpPr txBox="1"/>
          <p:nvPr/>
        </p:nvSpPr>
        <p:spPr>
          <a:xfrm>
            <a:off x="0" y="4686300"/>
            <a:ext cx="6857989" cy="369332"/>
          </a:xfrm>
          <a:prstGeom prst="rect">
            <a:avLst/>
          </a:prstGeom>
          <a:noFill/>
        </p:spPr>
        <p:txBody>
          <a:bodyPr wrap="square" rtlCol="0">
            <a:spAutoFit/>
          </a:bodyPr>
          <a:lstStyle/>
          <a:p>
            <a:pPr algn="ctr"/>
            <a:r>
              <a:rPr lang="en-US" dirty="0"/>
              <a:t>Years</a:t>
            </a:r>
          </a:p>
        </p:txBody>
      </p:sp>
      <p:sp>
        <p:nvSpPr>
          <p:cNvPr id="79" name="TextBox 78">
            <a:extLst>
              <a:ext uri="{FF2B5EF4-FFF2-40B4-BE49-F238E27FC236}">
                <a16:creationId xmlns:a16="http://schemas.microsoft.com/office/drawing/2014/main" id="{14BD24E0-52A3-4649-AD1D-540FDEBAAB84}"/>
              </a:ext>
            </a:extLst>
          </p:cNvPr>
          <p:cNvSpPr txBox="1"/>
          <p:nvPr/>
        </p:nvSpPr>
        <p:spPr>
          <a:xfrm rot="16200000">
            <a:off x="-76324" y="2663000"/>
            <a:ext cx="902748" cy="369332"/>
          </a:xfrm>
          <a:prstGeom prst="rect">
            <a:avLst/>
          </a:prstGeom>
          <a:noFill/>
        </p:spPr>
        <p:txBody>
          <a:bodyPr wrap="none" rtlCol="0">
            <a:spAutoFit/>
          </a:bodyPr>
          <a:lstStyle/>
          <a:p>
            <a:r>
              <a:rPr lang="en-US" dirty="0"/>
              <a:t>Volume</a:t>
            </a:r>
          </a:p>
        </p:txBody>
      </p:sp>
      <p:cxnSp>
        <p:nvCxnSpPr>
          <p:cNvPr id="81" name="Straight Connector 80">
            <a:extLst>
              <a:ext uri="{FF2B5EF4-FFF2-40B4-BE49-F238E27FC236}">
                <a16:creationId xmlns:a16="http://schemas.microsoft.com/office/drawing/2014/main" id="{2C5BA8BC-152D-4D78-B258-1083DCBE1DA4}"/>
              </a:ext>
            </a:extLst>
          </p:cNvPr>
          <p:cNvCxnSpPr>
            <a:cxnSpLocks/>
          </p:cNvCxnSpPr>
          <p:nvPr/>
        </p:nvCxnSpPr>
        <p:spPr>
          <a:xfrm>
            <a:off x="1146810" y="451866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5569207-F7B9-4C23-9040-6CBF836529F1}"/>
              </a:ext>
            </a:extLst>
          </p:cNvPr>
          <p:cNvCxnSpPr>
            <a:cxnSpLocks/>
          </p:cNvCxnSpPr>
          <p:nvPr/>
        </p:nvCxnSpPr>
        <p:spPr>
          <a:xfrm>
            <a:off x="160401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219222F-3016-431B-97C8-6950A11EDB83}"/>
              </a:ext>
            </a:extLst>
          </p:cNvPr>
          <p:cNvCxnSpPr>
            <a:cxnSpLocks/>
          </p:cNvCxnSpPr>
          <p:nvPr/>
        </p:nvCxnSpPr>
        <p:spPr>
          <a:xfrm>
            <a:off x="203835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64BBF62-9AF5-484C-996E-C38E367B3643}"/>
              </a:ext>
            </a:extLst>
          </p:cNvPr>
          <p:cNvCxnSpPr>
            <a:cxnSpLocks/>
          </p:cNvCxnSpPr>
          <p:nvPr/>
        </p:nvCxnSpPr>
        <p:spPr>
          <a:xfrm>
            <a:off x="251079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7A92DCE-F5A6-485A-B6D0-0A6905570B5C}"/>
              </a:ext>
            </a:extLst>
          </p:cNvPr>
          <p:cNvCxnSpPr>
            <a:cxnSpLocks/>
          </p:cNvCxnSpPr>
          <p:nvPr/>
        </p:nvCxnSpPr>
        <p:spPr>
          <a:xfrm>
            <a:off x="2922270" y="453187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4FEDCEB-CCDB-42D5-BF4A-9E0532814458}"/>
              </a:ext>
            </a:extLst>
          </p:cNvPr>
          <p:cNvCxnSpPr>
            <a:cxnSpLocks/>
          </p:cNvCxnSpPr>
          <p:nvPr/>
        </p:nvCxnSpPr>
        <p:spPr>
          <a:xfrm>
            <a:off x="3413760" y="4529852"/>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AE2E76-DB53-4B4D-85DF-2743A49EABD4}"/>
              </a:ext>
            </a:extLst>
          </p:cNvPr>
          <p:cNvCxnSpPr>
            <a:cxnSpLocks/>
          </p:cNvCxnSpPr>
          <p:nvPr/>
        </p:nvCxnSpPr>
        <p:spPr>
          <a:xfrm>
            <a:off x="384048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EF2B2D-FB19-4E1B-AF92-4E4C028E5299}"/>
              </a:ext>
            </a:extLst>
          </p:cNvPr>
          <p:cNvCxnSpPr>
            <a:cxnSpLocks/>
          </p:cNvCxnSpPr>
          <p:nvPr/>
        </p:nvCxnSpPr>
        <p:spPr>
          <a:xfrm>
            <a:off x="433578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03225C9-6B0D-4102-917E-47D283184033}"/>
              </a:ext>
            </a:extLst>
          </p:cNvPr>
          <p:cNvCxnSpPr>
            <a:cxnSpLocks/>
          </p:cNvCxnSpPr>
          <p:nvPr/>
        </p:nvCxnSpPr>
        <p:spPr>
          <a:xfrm>
            <a:off x="478536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05200DB-908F-44F6-A64E-095BAE733182}"/>
              </a:ext>
            </a:extLst>
          </p:cNvPr>
          <p:cNvCxnSpPr>
            <a:cxnSpLocks/>
          </p:cNvCxnSpPr>
          <p:nvPr/>
        </p:nvCxnSpPr>
        <p:spPr>
          <a:xfrm>
            <a:off x="525018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14AC047-E99C-4013-8E36-662470AC292B}"/>
              </a:ext>
            </a:extLst>
          </p:cNvPr>
          <p:cNvCxnSpPr>
            <a:cxnSpLocks/>
          </p:cNvCxnSpPr>
          <p:nvPr/>
        </p:nvCxnSpPr>
        <p:spPr>
          <a:xfrm>
            <a:off x="5730240" y="451104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A3C69D-47DA-4275-BCDF-D3BE283BB484}"/>
              </a:ext>
            </a:extLst>
          </p:cNvPr>
          <p:cNvCxnSpPr>
            <a:cxnSpLocks/>
          </p:cNvCxnSpPr>
          <p:nvPr/>
        </p:nvCxnSpPr>
        <p:spPr>
          <a:xfrm>
            <a:off x="6179820" y="452806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4521D5F-90A6-400C-8800-01B5550AA72A}"/>
              </a:ext>
            </a:extLst>
          </p:cNvPr>
          <p:cNvCxnSpPr>
            <a:cxnSpLocks/>
          </p:cNvCxnSpPr>
          <p:nvPr/>
        </p:nvCxnSpPr>
        <p:spPr>
          <a:xfrm flipH="1">
            <a:off x="689610" y="409194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D99683-84FF-4817-9F32-87A8CB320176}"/>
              </a:ext>
            </a:extLst>
          </p:cNvPr>
          <p:cNvCxnSpPr>
            <a:cxnSpLocks/>
          </p:cNvCxnSpPr>
          <p:nvPr/>
        </p:nvCxnSpPr>
        <p:spPr>
          <a:xfrm flipH="1">
            <a:off x="689610" y="36499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5068A9-4BCE-40FC-9DDD-F4D539D1DF0B}"/>
              </a:ext>
            </a:extLst>
          </p:cNvPr>
          <p:cNvCxnSpPr>
            <a:cxnSpLocks/>
          </p:cNvCxnSpPr>
          <p:nvPr/>
        </p:nvCxnSpPr>
        <p:spPr>
          <a:xfrm flipH="1">
            <a:off x="689610" y="276606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ED74674-1D50-4060-A3E9-BBC1C5B84B1C}"/>
              </a:ext>
            </a:extLst>
          </p:cNvPr>
          <p:cNvCxnSpPr>
            <a:cxnSpLocks/>
          </p:cNvCxnSpPr>
          <p:nvPr/>
        </p:nvCxnSpPr>
        <p:spPr>
          <a:xfrm flipH="1">
            <a:off x="689610" y="1851660"/>
            <a:ext cx="56381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5476BF-BE0B-4191-A9F6-02BDFF134435}"/>
              </a:ext>
            </a:extLst>
          </p:cNvPr>
          <p:cNvCxnSpPr>
            <a:cxnSpLocks/>
          </p:cNvCxnSpPr>
          <p:nvPr/>
        </p:nvCxnSpPr>
        <p:spPr>
          <a:xfrm flipH="1">
            <a:off x="689610" y="316992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6E7BB3-5CA2-4DC3-937F-04C08462CBD1}"/>
              </a:ext>
            </a:extLst>
          </p:cNvPr>
          <p:cNvCxnSpPr>
            <a:cxnSpLocks/>
          </p:cNvCxnSpPr>
          <p:nvPr/>
        </p:nvCxnSpPr>
        <p:spPr>
          <a:xfrm flipH="1">
            <a:off x="689610" y="22783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reeform: Shape 107">
            <a:extLst>
              <a:ext uri="{FF2B5EF4-FFF2-40B4-BE49-F238E27FC236}">
                <a16:creationId xmlns:a16="http://schemas.microsoft.com/office/drawing/2014/main" id="{E609B8D0-43B4-4263-BA32-2E8219D98334}"/>
              </a:ext>
            </a:extLst>
          </p:cNvPr>
          <p:cNvSpPr/>
          <p:nvPr/>
        </p:nvSpPr>
        <p:spPr>
          <a:xfrm>
            <a:off x="1184910" y="2232660"/>
            <a:ext cx="4998720" cy="998220"/>
          </a:xfrm>
          <a:custGeom>
            <a:avLst/>
            <a:gdLst>
              <a:gd name="connsiteX0" fmla="*/ 0 w 4998720"/>
              <a:gd name="connsiteY0" fmla="*/ 0 h 998220"/>
              <a:gd name="connsiteX1" fmla="*/ 419100 w 4998720"/>
              <a:gd name="connsiteY1" fmla="*/ 205740 h 998220"/>
              <a:gd name="connsiteX2" fmla="*/ 868680 w 4998720"/>
              <a:gd name="connsiteY2" fmla="*/ 228600 h 998220"/>
              <a:gd name="connsiteX3" fmla="*/ 1333500 w 4998720"/>
              <a:gd name="connsiteY3" fmla="*/ 68580 h 998220"/>
              <a:gd name="connsiteX4" fmla="*/ 1722120 w 4998720"/>
              <a:gd name="connsiteY4" fmla="*/ 693420 h 998220"/>
              <a:gd name="connsiteX5" fmla="*/ 2240280 w 4998720"/>
              <a:gd name="connsiteY5" fmla="*/ 708660 h 998220"/>
              <a:gd name="connsiteX6" fmla="*/ 2750820 w 4998720"/>
              <a:gd name="connsiteY6" fmla="*/ 525780 h 998220"/>
              <a:gd name="connsiteX7" fmla="*/ 3162300 w 4998720"/>
              <a:gd name="connsiteY7" fmla="*/ 502920 h 998220"/>
              <a:gd name="connsiteX8" fmla="*/ 3619500 w 4998720"/>
              <a:gd name="connsiteY8" fmla="*/ 640080 h 998220"/>
              <a:gd name="connsiteX9" fmla="*/ 4084320 w 4998720"/>
              <a:gd name="connsiteY9" fmla="*/ 998220 h 998220"/>
              <a:gd name="connsiteX10" fmla="*/ 4541520 w 4998720"/>
              <a:gd name="connsiteY10" fmla="*/ 777240 h 998220"/>
              <a:gd name="connsiteX11" fmla="*/ 4998720 w 4998720"/>
              <a:gd name="connsiteY11" fmla="*/ 205740 h 99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98720" h="998220">
                <a:moveTo>
                  <a:pt x="0" y="0"/>
                </a:moveTo>
                <a:lnTo>
                  <a:pt x="419100" y="205740"/>
                </a:lnTo>
                <a:lnTo>
                  <a:pt x="868680" y="228600"/>
                </a:lnTo>
                <a:lnTo>
                  <a:pt x="1333500" y="68580"/>
                </a:lnTo>
                <a:lnTo>
                  <a:pt x="1722120" y="693420"/>
                </a:lnTo>
                <a:lnTo>
                  <a:pt x="2240280" y="708660"/>
                </a:lnTo>
                <a:lnTo>
                  <a:pt x="2750820" y="525780"/>
                </a:lnTo>
                <a:lnTo>
                  <a:pt x="3162300" y="502920"/>
                </a:lnTo>
                <a:lnTo>
                  <a:pt x="3619500" y="640080"/>
                </a:lnTo>
                <a:lnTo>
                  <a:pt x="4084320" y="998220"/>
                </a:lnTo>
                <a:lnTo>
                  <a:pt x="4541520" y="777240"/>
                </a:lnTo>
                <a:lnTo>
                  <a:pt x="4998720" y="205740"/>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Shape 108">
            <a:extLst>
              <a:ext uri="{FF2B5EF4-FFF2-40B4-BE49-F238E27FC236}">
                <a16:creationId xmlns:a16="http://schemas.microsoft.com/office/drawing/2014/main" id="{BC31D16A-072B-473C-8CE3-682E0FC21B60}"/>
              </a:ext>
            </a:extLst>
          </p:cNvPr>
          <p:cNvSpPr/>
          <p:nvPr/>
        </p:nvSpPr>
        <p:spPr>
          <a:xfrm>
            <a:off x="1154430" y="2545080"/>
            <a:ext cx="5021580" cy="1196340"/>
          </a:xfrm>
          <a:custGeom>
            <a:avLst/>
            <a:gdLst>
              <a:gd name="connsiteX0" fmla="*/ 0 w 5021580"/>
              <a:gd name="connsiteY0" fmla="*/ 1120140 h 1196340"/>
              <a:gd name="connsiteX1" fmla="*/ 441960 w 5021580"/>
              <a:gd name="connsiteY1" fmla="*/ 883920 h 1196340"/>
              <a:gd name="connsiteX2" fmla="*/ 906780 w 5021580"/>
              <a:gd name="connsiteY2" fmla="*/ 1173480 h 1196340"/>
              <a:gd name="connsiteX3" fmla="*/ 1379220 w 5021580"/>
              <a:gd name="connsiteY3" fmla="*/ 1196340 h 1196340"/>
              <a:gd name="connsiteX4" fmla="*/ 1821180 w 5021580"/>
              <a:gd name="connsiteY4" fmla="*/ 1127760 h 1196340"/>
              <a:gd name="connsiteX5" fmla="*/ 2293620 w 5021580"/>
              <a:gd name="connsiteY5" fmla="*/ 845820 h 1196340"/>
              <a:gd name="connsiteX6" fmla="*/ 2773680 w 5021580"/>
              <a:gd name="connsiteY6" fmla="*/ 960120 h 1196340"/>
              <a:gd name="connsiteX7" fmla="*/ 3192780 w 5021580"/>
              <a:gd name="connsiteY7" fmla="*/ 609600 h 1196340"/>
              <a:gd name="connsiteX8" fmla="*/ 3634740 w 5021580"/>
              <a:gd name="connsiteY8" fmla="*/ 541020 h 1196340"/>
              <a:gd name="connsiteX9" fmla="*/ 4114800 w 5021580"/>
              <a:gd name="connsiteY9" fmla="*/ 0 h 1196340"/>
              <a:gd name="connsiteX10" fmla="*/ 4564380 w 5021580"/>
              <a:gd name="connsiteY10" fmla="*/ 0 h 1196340"/>
              <a:gd name="connsiteX11" fmla="*/ 5021580 w 5021580"/>
              <a:gd name="connsiteY11" fmla="*/ 480060 h 119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1580" h="1196340">
                <a:moveTo>
                  <a:pt x="0" y="1120140"/>
                </a:moveTo>
                <a:lnTo>
                  <a:pt x="441960" y="883920"/>
                </a:lnTo>
                <a:lnTo>
                  <a:pt x="906780" y="1173480"/>
                </a:lnTo>
                <a:lnTo>
                  <a:pt x="1379220" y="1196340"/>
                </a:lnTo>
                <a:lnTo>
                  <a:pt x="1821180" y="1127760"/>
                </a:lnTo>
                <a:lnTo>
                  <a:pt x="2293620" y="845820"/>
                </a:lnTo>
                <a:lnTo>
                  <a:pt x="2773680" y="960120"/>
                </a:lnTo>
                <a:lnTo>
                  <a:pt x="3192780" y="609600"/>
                </a:lnTo>
                <a:lnTo>
                  <a:pt x="3634740" y="541020"/>
                </a:lnTo>
                <a:lnTo>
                  <a:pt x="4114800" y="0"/>
                </a:lnTo>
                <a:lnTo>
                  <a:pt x="4564380" y="0"/>
                </a:lnTo>
                <a:lnTo>
                  <a:pt x="5021580" y="480060"/>
                </a:lnTo>
              </a:path>
            </a:pathLst>
          </a:cu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8D3D39C-254E-4700-8E93-55134E4116AA}"/>
              </a:ext>
            </a:extLst>
          </p:cNvPr>
          <p:cNvSpPr/>
          <p:nvPr/>
        </p:nvSpPr>
        <p:spPr>
          <a:xfrm>
            <a:off x="1126330" y="2208755"/>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9831B99-8D35-411A-95B2-9E4387FDFE76}"/>
              </a:ext>
            </a:extLst>
          </p:cNvPr>
          <p:cNvSpPr/>
          <p:nvPr/>
        </p:nvSpPr>
        <p:spPr>
          <a:xfrm>
            <a:off x="1114742" y="361210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752F68B-F44A-4169-BFB1-6C409741390E}"/>
              </a:ext>
            </a:extLst>
          </p:cNvPr>
          <p:cNvSpPr/>
          <p:nvPr/>
        </p:nvSpPr>
        <p:spPr>
          <a:xfrm>
            <a:off x="1564323" y="338732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D4DB9A0-3E72-4143-8A10-38F001557F00}"/>
              </a:ext>
            </a:extLst>
          </p:cNvPr>
          <p:cNvSpPr/>
          <p:nvPr/>
        </p:nvSpPr>
        <p:spPr>
          <a:xfrm>
            <a:off x="2038350" y="366954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2862DF83-D93D-4871-97D6-0EE0780D349C}"/>
              </a:ext>
            </a:extLst>
          </p:cNvPr>
          <p:cNvSpPr/>
          <p:nvPr/>
        </p:nvSpPr>
        <p:spPr>
          <a:xfrm>
            <a:off x="3389307" y="3363596"/>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2652DA7A-1152-4CA5-855B-0F8D365B05EC}"/>
              </a:ext>
            </a:extLst>
          </p:cNvPr>
          <p:cNvSpPr/>
          <p:nvPr/>
        </p:nvSpPr>
        <p:spPr>
          <a:xfrm>
            <a:off x="2897506" y="3636627"/>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27A09DB-29C4-4DC7-A3A8-D6364D455ABB}"/>
              </a:ext>
            </a:extLst>
          </p:cNvPr>
          <p:cNvSpPr/>
          <p:nvPr/>
        </p:nvSpPr>
        <p:spPr>
          <a:xfrm>
            <a:off x="2471103" y="3696456"/>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F80E0942-7C58-4F8F-BA0D-682D77FEDDD6}"/>
              </a:ext>
            </a:extLst>
          </p:cNvPr>
          <p:cNvSpPr/>
          <p:nvPr/>
        </p:nvSpPr>
        <p:spPr>
          <a:xfrm>
            <a:off x="5673248" y="2511855"/>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216FB99-5F92-435F-B64D-87D33B6EAAE6}"/>
              </a:ext>
            </a:extLst>
          </p:cNvPr>
          <p:cNvSpPr/>
          <p:nvPr/>
        </p:nvSpPr>
        <p:spPr>
          <a:xfrm>
            <a:off x="5242241" y="2510155"/>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8E710B5-D060-4B9E-A890-6A61298CDB4F}"/>
              </a:ext>
            </a:extLst>
          </p:cNvPr>
          <p:cNvSpPr/>
          <p:nvPr/>
        </p:nvSpPr>
        <p:spPr>
          <a:xfrm>
            <a:off x="4745673" y="305203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1D00F4C-A42E-4FF7-BA99-CD6AA10DAF86}"/>
              </a:ext>
            </a:extLst>
          </p:cNvPr>
          <p:cNvSpPr/>
          <p:nvPr/>
        </p:nvSpPr>
        <p:spPr>
          <a:xfrm>
            <a:off x="4294030" y="3130808"/>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89E5251-7393-4769-A4B7-403CF9D4962E}"/>
              </a:ext>
            </a:extLst>
          </p:cNvPr>
          <p:cNvSpPr/>
          <p:nvPr/>
        </p:nvSpPr>
        <p:spPr>
          <a:xfrm>
            <a:off x="3875722" y="3473450"/>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6CEC0555-7CEF-4B60-804C-190AC654486F}"/>
              </a:ext>
            </a:extLst>
          </p:cNvPr>
          <p:cNvSpPr/>
          <p:nvPr/>
        </p:nvSpPr>
        <p:spPr>
          <a:xfrm>
            <a:off x="6116797" y="2982184"/>
            <a:ext cx="79373" cy="69850"/>
          </a:xfrm>
          <a:prstGeom prst="ellipse">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3607D5B3-6F1A-4180-9B91-7DA10063B3A6}"/>
              </a:ext>
            </a:extLst>
          </p:cNvPr>
          <p:cNvSpPr/>
          <p:nvPr/>
        </p:nvSpPr>
        <p:spPr>
          <a:xfrm>
            <a:off x="2891311" y="289160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CAF56CDE-E7A4-4DF1-AF4F-20A1E43AC71A}"/>
              </a:ext>
            </a:extLst>
          </p:cNvPr>
          <p:cNvSpPr/>
          <p:nvPr/>
        </p:nvSpPr>
        <p:spPr>
          <a:xfrm>
            <a:off x="1564322" y="2388632"/>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72838948-4C1C-4C73-B845-03CF334ECA25}"/>
              </a:ext>
            </a:extLst>
          </p:cNvPr>
          <p:cNvSpPr/>
          <p:nvPr/>
        </p:nvSpPr>
        <p:spPr>
          <a:xfrm>
            <a:off x="2038349" y="242284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46F5BF33-248F-4874-B9B1-D14D6C089439}"/>
              </a:ext>
            </a:extLst>
          </p:cNvPr>
          <p:cNvSpPr/>
          <p:nvPr/>
        </p:nvSpPr>
        <p:spPr>
          <a:xfrm>
            <a:off x="2471103" y="2277367"/>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029A4903-381E-4994-A473-2D49B8770B47}"/>
              </a:ext>
            </a:extLst>
          </p:cNvPr>
          <p:cNvSpPr/>
          <p:nvPr/>
        </p:nvSpPr>
        <p:spPr>
          <a:xfrm>
            <a:off x="6116797" y="242284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31CC4F4A-B0DB-4FBF-83AD-ED4A43ED3C87}"/>
              </a:ext>
            </a:extLst>
          </p:cNvPr>
          <p:cNvSpPr/>
          <p:nvPr/>
        </p:nvSpPr>
        <p:spPr>
          <a:xfrm>
            <a:off x="5678644" y="2989422"/>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5E48A7D1-4E93-42DF-ABDF-B7D97ACB1945}"/>
              </a:ext>
            </a:extLst>
          </p:cNvPr>
          <p:cNvSpPr/>
          <p:nvPr/>
        </p:nvSpPr>
        <p:spPr>
          <a:xfrm>
            <a:off x="5242241" y="3173473"/>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22D3D25E-7B1C-49A6-A36A-AE31C1208416}"/>
              </a:ext>
            </a:extLst>
          </p:cNvPr>
          <p:cNvSpPr/>
          <p:nvPr/>
        </p:nvSpPr>
        <p:spPr>
          <a:xfrm>
            <a:off x="4743605" y="282198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49A449-AD43-4689-992A-FA02E649889F}"/>
              </a:ext>
            </a:extLst>
          </p:cNvPr>
          <p:cNvSpPr/>
          <p:nvPr/>
        </p:nvSpPr>
        <p:spPr>
          <a:xfrm>
            <a:off x="4290374" y="2714420"/>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AB8D4C24-0E31-4837-AE02-372591DE5614}"/>
              </a:ext>
            </a:extLst>
          </p:cNvPr>
          <p:cNvSpPr/>
          <p:nvPr/>
        </p:nvSpPr>
        <p:spPr>
          <a:xfrm>
            <a:off x="3875722" y="2731770"/>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9C1CBB5D-7BE6-4746-B089-84EB62694352}"/>
              </a:ext>
            </a:extLst>
          </p:cNvPr>
          <p:cNvSpPr/>
          <p:nvPr/>
        </p:nvSpPr>
        <p:spPr>
          <a:xfrm>
            <a:off x="3389307" y="2891604"/>
            <a:ext cx="79373" cy="69850"/>
          </a:xfrm>
          <a:prstGeom prst="ellipse">
            <a:avLst/>
          </a:prstGeom>
          <a:solidFill>
            <a:schemeClr val="tx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E679F6CE-783A-46DA-B308-7C287D2D184F}"/>
              </a:ext>
            </a:extLst>
          </p:cNvPr>
          <p:cNvCxnSpPr>
            <a:cxnSpLocks/>
            <a:stCxn id="125" idx="4"/>
          </p:cNvCxnSpPr>
          <p:nvPr/>
        </p:nvCxnSpPr>
        <p:spPr>
          <a:xfrm>
            <a:off x="1604009" y="2458482"/>
            <a:ext cx="1906" cy="931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339944B-B987-450C-A208-329C7351E04B}"/>
              </a:ext>
            </a:extLst>
          </p:cNvPr>
          <p:cNvCxnSpPr>
            <a:cxnSpLocks/>
            <a:stCxn id="127" idx="4"/>
            <a:endCxn id="117" idx="0"/>
          </p:cNvCxnSpPr>
          <p:nvPr/>
        </p:nvCxnSpPr>
        <p:spPr>
          <a:xfrm>
            <a:off x="2510790" y="2347217"/>
            <a:ext cx="0" cy="1349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2E05A02-8074-41C9-B288-55E00B3DE8AD}"/>
              </a:ext>
            </a:extLst>
          </p:cNvPr>
          <p:cNvCxnSpPr>
            <a:cxnSpLocks/>
            <a:stCxn id="124" idx="4"/>
            <a:endCxn id="116" idx="0"/>
          </p:cNvCxnSpPr>
          <p:nvPr/>
        </p:nvCxnSpPr>
        <p:spPr>
          <a:xfrm>
            <a:off x="2930998" y="2961454"/>
            <a:ext cx="6195" cy="6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0F4AA38-B646-4F57-A0F6-5CC169E3133D}"/>
              </a:ext>
            </a:extLst>
          </p:cNvPr>
          <p:cNvCxnSpPr>
            <a:cxnSpLocks/>
            <a:stCxn id="126" idx="4"/>
            <a:endCxn id="114" idx="0"/>
          </p:cNvCxnSpPr>
          <p:nvPr/>
        </p:nvCxnSpPr>
        <p:spPr>
          <a:xfrm>
            <a:off x="2078036" y="2492693"/>
            <a:ext cx="1" cy="117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7F5C7374-9B96-4932-8F3E-20450C64DD24}"/>
              </a:ext>
            </a:extLst>
          </p:cNvPr>
          <p:cNvCxnSpPr>
            <a:cxnSpLocks/>
            <a:endCxn id="130" idx="0"/>
          </p:cNvCxnSpPr>
          <p:nvPr/>
        </p:nvCxnSpPr>
        <p:spPr>
          <a:xfrm>
            <a:off x="5280178" y="2539524"/>
            <a:ext cx="1750" cy="633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245FE0E-8BDF-401C-8174-EE81E90211F6}"/>
              </a:ext>
            </a:extLst>
          </p:cNvPr>
          <p:cNvCxnSpPr>
            <a:cxnSpLocks/>
            <a:endCxn id="129" idx="0"/>
          </p:cNvCxnSpPr>
          <p:nvPr/>
        </p:nvCxnSpPr>
        <p:spPr>
          <a:xfrm>
            <a:off x="5714359" y="2566346"/>
            <a:ext cx="3972" cy="423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A3C9780-B9E4-47E5-9A1C-BA4D81DDA69C}"/>
              </a:ext>
            </a:extLst>
          </p:cNvPr>
          <p:cNvCxnSpPr>
            <a:cxnSpLocks/>
            <a:endCxn id="123" idx="0"/>
          </p:cNvCxnSpPr>
          <p:nvPr/>
        </p:nvCxnSpPr>
        <p:spPr>
          <a:xfrm>
            <a:off x="6152666" y="2467550"/>
            <a:ext cx="3818" cy="514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4F0ECB7F-9893-400C-84C7-34F7BBCCD6E3}"/>
              </a:ext>
            </a:extLst>
          </p:cNvPr>
          <p:cNvCxnSpPr>
            <a:cxnSpLocks/>
            <a:stCxn id="134" idx="4"/>
            <a:endCxn id="115" idx="0"/>
          </p:cNvCxnSpPr>
          <p:nvPr/>
        </p:nvCxnSpPr>
        <p:spPr>
          <a:xfrm>
            <a:off x="3428994" y="2961454"/>
            <a:ext cx="0" cy="402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2D486C04-877B-4EE4-8ED0-8CF662A6D778}"/>
              </a:ext>
            </a:extLst>
          </p:cNvPr>
          <p:cNvCxnSpPr>
            <a:cxnSpLocks/>
            <a:endCxn id="122" idx="0"/>
          </p:cNvCxnSpPr>
          <p:nvPr/>
        </p:nvCxnSpPr>
        <p:spPr>
          <a:xfrm>
            <a:off x="3915408" y="2801620"/>
            <a:ext cx="1" cy="671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9F89D864-B7A7-4672-A777-F16CDFAAA37B}"/>
              </a:ext>
            </a:extLst>
          </p:cNvPr>
          <p:cNvCxnSpPr>
            <a:cxnSpLocks/>
            <a:endCxn id="121" idx="0"/>
          </p:cNvCxnSpPr>
          <p:nvPr/>
        </p:nvCxnSpPr>
        <p:spPr>
          <a:xfrm>
            <a:off x="4330060" y="2784270"/>
            <a:ext cx="3657" cy="346538"/>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53EF0DD-3C8F-48F3-A2BA-C4AA87C9C7EE}"/>
              </a:ext>
            </a:extLst>
          </p:cNvPr>
          <p:cNvSpPr txBox="1"/>
          <p:nvPr/>
        </p:nvSpPr>
        <p:spPr>
          <a:xfrm rot="16200000">
            <a:off x="104538" y="1124833"/>
            <a:ext cx="591829" cy="369332"/>
          </a:xfrm>
          <a:prstGeom prst="rect">
            <a:avLst/>
          </a:prstGeom>
          <a:noFill/>
        </p:spPr>
        <p:txBody>
          <a:bodyPr wrap="none" rtlCol="0">
            <a:spAutoFit/>
          </a:bodyPr>
          <a:lstStyle/>
          <a:p>
            <a:r>
              <a:rPr lang="en-US" dirty="0"/>
              <a:t>GDP</a:t>
            </a:r>
          </a:p>
        </p:txBody>
      </p:sp>
      <p:sp>
        <p:nvSpPr>
          <p:cNvPr id="8" name="Freeform: Shape 7">
            <a:extLst>
              <a:ext uri="{FF2B5EF4-FFF2-40B4-BE49-F238E27FC236}">
                <a16:creationId xmlns:a16="http://schemas.microsoft.com/office/drawing/2014/main" id="{D000DE3E-E88E-4FD3-B616-D468524C4DF3}"/>
              </a:ext>
            </a:extLst>
          </p:cNvPr>
          <p:cNvSpPr/>
          <p:nvPr/>
        </p:nvSpPr>
        <p:spPr>
          <a:xfrm>
            <a:off x="1133475" y="1171575"/>
            <a:ext cx="5029200" cy="469900"/>
          </a:xfrm>
          <a:custGeom>
            <a:avLst/>
            <a:gdLst>
              <a:gd name="connsiteX0" fmla="*/ 0 w 5029200"/>
              <a:gd name="connsiteY0" fmla="*/ 368300 h 469900"/>
              <a:gd name="connsiteX1" fmla="*/ 476250 w 5029200"/>
              <a:gd name="connsiteY1" fmla="*/ 279400 h 469900"/>
              <a:gd name="connsiteX2" fmla="*/ 965200 w 5029200"/>
              <a:gd name="connsiteY2" fmla="*/ 400050 h 469900"/>
              <a:gd name="connsiteX3" fmla="*/ 1397000 w 5029200"/>
              <a:gd name="connsiteY3" fmla="*/ 469900 h 469900"/>
              <a:gd name="connsiteX4" fmla="*/ 1885950 w 5029200"/>
              <a:gd name="connsiteY4" fmla="*/ 368300 h 469900"/>
              <a:gd name="connsiteX5" fmla="*/ 2305050 w 5029200"/>
              <a:gd name="connsiteY5" fmla="*/ 177800 h 469900"/>
              <a:gd name="connsiteX6" fmla="*/ 2825750 w 5029200"/>
              <a:gd name="connsiteY6" fmla="*/ 450850 h 469900"/>
              <a:gd name="connsiteX7" fmla="*/ 3213100 w 5029200"/>
              <a:gd name="connsiteY7" fmla="*/ 234950 h 469900"/>
              <a:gd name="connsiteX8" fmla="*/ 3752850 w 5029200"/>
              <a:gd name="connsiteY8" fmla="*/ 431800 h 469900"/>
              <a:gd name="connsiteX9" fmla="*/ 4121150 w 5029200"/>
              <a:gd name="connsiteY9" fmla="*/ 412750 h 469900"/>
              <a:gd name="connsiteX10" fmla="*/ 4673600 w 5029200"/>
              <a:gd name="connsiteY10" fmla="*/ 241300 h 469900"/>
              <a:gd name="connsiteX11" fmla="*/ 5029200 w 5029200"/>
              <a:gd name="connsiteY11" fmla="*/ 0 h 46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9200" h="469900">
                <a:moveTo>
                  <a:pt x="0" y="368300"/>
                </a:moveTo>
                <a:lnTo>
                  <a:pt x="476250" y="279400"/>
                </a:lnTo>
                <a:lnTo>
                  <a:pt x="965200" y="400050"/>
                </a:lnTo>
                <a:lnTo>
                  <a:pt x="1397000" y="469900"/>
                </a:lnTo>
                <a:lnTo>
                  <a:pt x="1885950" y="368300"/>
                </a:lnTo>
                <a:lnTo>
                  <a:pt x="2305050" y="177800"/>
                </a:lnTo>
                <a:lnTo>
                  <a:pt x="2825750" y="450850"/>
                </a:lnTo>
                <a:lnTo>
                  <a:pt x="3213100" y="234950"/>
                </a:lnTo>
                <a:lnTo>
                  <a:pt x="3752850" y="431800"/>
                </a:lnTo>
                <a:lnTo>
                  <a:pt x="4121150" y="412750"/>
                </a:lnTo>
                <a:lnTo>
                  <a:pt x="4673600" y="241300"/>
                </a:lnTo>
                <a:lnTo>
                  <a:pt x="5029200" y="0"/>
                </a:lnTo>
              </a:path>
            </a:pathLst>
          </a:custGeom>
          <a:noFill/>
          <a:ln w="19050">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93BA62AA-69A2-4D93-92EC-5A7A0C8E2D74}"/>
              </a:ext>
            </a:extLst>
          </p:cNvPr>
          <p:cNvSpPr/>
          <p:nvPr/>
        </p:nvSpPr>
        <p:spPr>
          <a:xfrm>
            <a:off x="1139825" y="892175"/>
            <a:ext cx="5029200" cy="273050"/>
          </a:xfrm>
          <a:custGeom>
            <a:avLst/>
            <a:gdLst>
              <a:gd name="connsiteX0" fmla="*/ 0 w 5029200"/>
              <a:gd name="connsiteY0" fmla="*/ 273050 h 273050"/>
              <a:gd name="connsiteX1" fmla="*/ 469900 w 5029200"/>
              <a:gd name="connsiteY1" fmla="*/ 266700 h 273050"/>
              <a:gd name="connsiteX2" fmla="*/ 1009650 w 5029200"/>
              <a:gd name="connsiteY2" fmla="*/ 165100 h 273050"/>
              <a:gd name="connsiteX3" fmla="*/ 1377950 w 5029200"/>
              <a:gd name="connsiteY3" fmla="*/ 177800 h 273050"/>
              <a:gd name="connsiteX4" fmla="*/ 1866900 w 5029200"/>
              <a:gd name="connsiteY4" fmla="*/ 184150 h 273050"/>
              <a:gd name="connsiteX5" fmla="*/ 2292350 w 5029200"/>
              <a:gd name="connsiteY5" fmla="*/ 38100 h 273050"/>
              <a:gd name="connsiteX6" fmla="*/ 2787650 w 5029200"/>
              <a:gd name="connsiteY6" fmla="*/ 196850 h 273050"/>
              <a:gd name="connsiteX7" fmla="*/ 3200400 w 5029200"/>
              <a:gd name="connsiteY7" fmla="*/ 260350 h 273050"/>
              <a:gd name="connsiteX8" fmla="*/ 3746500 w 5029200"/>
              <a:gd name="connsiteY8" fmla="*/ 44450 h 273050"/>
              <a:gd name="connsiteX9" fmla="*/ 4121150 w 5029200"/>
              <a:gd name="connsiteY9" fmla="*/ 31750 h 273050"/>
              <a:gd name="connsiteX10" fmla="*/ 4648200 w 5029200"/>
              <a:gd name="connsiteY10" fmla="*/ 0 h 273050"/>
              <a:gd name="connsiteX11" fmla="*/ 5029200 w 5029200"/>
              <a:gd name="connsiteY11" fmla="*/ 107950 h 27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9200" h="273050">
                <a:moveTo>
                  <a:pt x="0" y="273050"/>
                </a:moveTo>
                <a:lnTo>
                  <a:pt x="469900" y="266700"/>
                </a:lnTo>
                <a:lnTo>
                  <a:pt x="1009650" y="165100"/>
                </a:lnTo>
                <a:lnTo>
                  <a:pt x="1377950" y="177800"/>
                </a:lnTo>
                <a:lnTo>
                  <a:pt x="1866900" y="184150"/>
                </a:lnTo>
                <a:lnTo>
                  <a:pt x="2292350" y="38100"/>
                </a:lnTo>
                <a:lnTo>
                  <a:pt x="2787650" y="196850"/>
                </a:lnTo>
                <a:lnTo>
                  <a:pt x="3200400" y="260350"/>
                </a:lnTo>
                <a:lnTo>
                  <a:pt x="3746500" y="44450"/>
                </a:lnTo>
                <a:lnTo>
                  <a:pt x="4121150" y="31750"/>
                </a:lnTo>
                <a:lnTo>
                  <a:pt x="4648200" y="0"/>
                </a:lnTo>
                <a:lnTo>
                  <a:pt x="5029200" y="107950"/>
                </a:lnTo>
              </a:path>
            </a:pathLst>
          </a:cu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881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fontScale="90000"/>
          </a:bodyPr>
          <a:lstStyle/>
          <a:p>
            <a:pPr algn="ctr"/>
            <a:r>
              <a:rPr lang="en-US" b="1" dirty="0"/>
              <a:t>Visualization Name: Global Balance (Double)</a:t>
            </a:r>
            <a:br>
              <a:rPr lang="en-US" b="1" dirty="0"/>
            </a:br>
            <a:r>
              <a:rPr lang="en-US" b="1" dirty="0"/>
              <a:t>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4973678"/>
            <a:ext cx="6858000" cy="4247317"/>
          </a:xfrm>
          <a:prstGeom prst="rect">
            <a:avLst/>
          </a:prstGeom>
          <a:noFill/>
        </p:spPr>
        <p:txBody>
          <a:bodyPr wrap="square" rtlCol="0">
            <a:spAutoFit/>
          </a:bodyPr>
          <a:lstStyle/>
          <a:p>
            <a:r>
              <a:rPr lang="en-US" dirty="0"/>
              <a:t>Default View: United States (primary) and China (secondary) between  2000-2010 (10 years selected).</a:t>
            </a:r>
          </a:p>
          <a:p>
            <a:endParaRPr lang="en-US" dirty="0"/>
          </a:p>
          <a:p>
            <a:r>
              <a:rPr lang="en-US" dirty="0"/>
              <a:t>Representation: Compares the sum of global imports and exports between the primary and secondary country. Data is calculated as a sum(or average) over the range of years. This allows users to better understand how much trade is happening with the rest of the world. Y-axis is volume in US dollars. Plan for scale to be zero based.</a:t>
            </a:r>
          </a:p>
          <a:p>
            <a:endParaRPr lang="en-US" dirty="0"/>
          </a:p>
          <a:p>
            <a:r>
              <a:rPr lang="en-US" dirty="0"/>
              <a:t>Interaction: Updated based on selection of primary and secondary countries as well as changes to the year selector.  </a:t>
            </a:r>
          </a:p>
          <a:p>
            <a:endParaRPr lang="en-US" dirty="0"/>
          </a:p>
          <a:p>
            <a:r>
              <a:rPr lang="en-US" dirty="0"/>
              <a:t>Constraints: None. </a:t>
            </a:r>
          </a:p>
          <a:p>
            <a:endParaRPr lang="en-US" dirty="0"/>
          </a:p>
          <a:p>
            <a:endParaRPr lang="en-US" dirty="0"/>
          </a:p>
        </p:txBody>
      </p:sp>
      <p:cxnSp>
        <p:nvCxnSpPr>
          <p:cNvPr id="70" name="Straight Connector 69">
            <a:extLst>
              <a:ext uri="{FF2B5EF4-FFF2-40B4-BE49-F238E27FC236}">
                <a16:creationId xmlns:a16="http://schemas.microsoft.com/office/drawing/2014/main" id="{DDB98F77-2A01-457D-AF08-3F03FC834DE5}"/>
              </a:ext>
            </a:extLst>
          </p:cNvPr>
          <p:cNvCxnSpPr>
            <a:cxnSpLocks/>
          </p:cNvCxnSpPr>
          <p:nvPr/>
        </p:nvCxnSpPr>
        <p:spPr>
          <a:xfrm>
            <a:off x="1889125" y="854075"/>
            <a:ext cx="0" cy="3664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EC94F76-B4D9-4710-AE18-FEA9C3FC4536}"/>
              </a:ext>
            </a:extLst>
          </p:cNvPr>
          <p:cNvCxnSpPr>
            <a:cxnSpLocks/>
          </p:cNvCxnSpPr>
          <p:nvPr/>
        </p:nvCxnSpPr>
        <p:spPr>
          <a:xfrm flipV="1">
            <a:off x="1889125" y="4495801"/>
            <a:ext cx="2994025" cy="2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14BD24E0-52A3-4649-AD1D-540FDEBAAB84}"/>
              </a:ext>
            </a:extLst>
          </p:cNvPr>
          <p:cNvSpPr txBox="1"/>
          <p:nvPr/>
        </p:nvSpPr>
        <p:spPr>
          <a:xfrm rot="16200000">
            <a:off x="993651" y="2663000"/>
            <a:ext cx="902748" cy="369332"/>
          </a:xfrm>
          <a:prstGeom prst="rect">
            <a:avLst/>
          </a:prstGeom>
          <a:noFill/>
        </p:spPr>
        <p:txBody>
          <a:bodyPr wrap="none" rtlCol="0">
            <a:spAutoFit/>
          </a:bodyPr>
          <a:lstStyle/>
          <a:p>
            <a:r>
              <a:rPr lang="en-US" dirty="0"/>
              <a:t>Volume</a:t>
            </a:r>
          </a:p>
        </p:txBody>
      </p:sp>
      <p:cxnSp>
        <p:nvCxnSpPr>
          <p:cNvPr id="96" name="Straight Connector 95">
            <a:extLst>
              <a:ext uri="{FF2B5EF4-FFF2-40B4-BE49-F238E27FC236}">
                <a16:creationId xmlns:a16="http://schemas.microsoft.com/office/drawing/2014/main" id="{74521D5F-90A6-400C-8800-01B5550AA72A}"/>
              </a:ext>
            </a:extLst>
          </p:cNvPr>
          <p:cNvCxnSpPr>
            <a:cxnSpLocks/>
          </p:cNvCxnSpPr>
          <p:nvPr/>
        </p:nvCxnSpPr>
        <p:spPr>
          <a:xfrm flipH="1">
            <a:off x="1759585" y="409194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DD99683-84FF-4817-9F32-87A8CB320176}"/>
              </a:ext>
            </a:extLst>
          </p:cNvPr>
          <p:cNvCxnSpPr>
            <a:cxnSpLocks/>
          </p:cNvCxnSpPr>
          <p:nvPr/>
        </p:nvCxnSpPr>
        <p:spPr>
          <a:xfrm flipH="1">
            <a:off x="1759585" y="36499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5068A9-4BCE-40FC-9DDD-F4D539D1DF0B}"/>
              </a:ext>
            </a:extLst>
          </p:cNvPr>
          <p:cNvCxnSpPr>
            <a:cxnSpLocks/>
          </p:cNvCxnSpPr>
          <p:nvPr/>
        </p:nvCxnSpPr>
        <p:spPr>
          <a:xfrm flipH="1">
            <a:off x="1759585" y="276606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15476BF-BE0B-4191-A9F6-02BDFF134435}"/>
              </a:ext>
            </a:extLst>
          </p:cNvPr>
          <p:cNvCxnSpPr>
            <a:cxnSpLocks/>
          </p:cNvCxnSpPr>
          <p:nvPr/>
        </p:nvCxnSpPr>
        <p:spPr>
          <a:xfrm flipH="1">
            <a:off x="1759585" y="316992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6E7BB3-5CA2-4DC3-937F-04C08462CBD1}"/>
              </a:ext>
            </a:extLst>
          </p:cNvPr>
          <p:cNvCxnSpPr>
            <a:cxnSpLocks/>
          </p:cNvCxnSpPr>
          <p:nvPr/>
        </p:nvCxnSpPr>
        <p:spPr>
          <a:xfrm flipH="1">
            <a:off x="1759585" y="227838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A1CC65D-544D-48BF-A4F0-642188136F36}"/>
              </a:ext>
            </a:extLst>
          </p:cNvPr>
          <p:cNvSpPr txBox="1"/>
          <p:nvPr/>
        </p:nvSpPr>
        <p:spPr>
          <a:xfrm>
            <a:off x="2194110" y="4603750"/>
            <a:ext cx="917239" cy="369332"/>
          </a:xfrm>
          <a:prstGeom prst="rect">
            <a:avLst/>
          </a:prstGeom>
          <a:noFill/>
        </p:spPr>
        <p:txBody>
          <a:bodyPr wrap="none" rtlCol="0">
            <a:spAutoFit/>
          </a:bodyPr>
          <a:lstStyle/>
          <a:p>
            <a:r>
              <a:rPr lang="en-US" dirty="0"/>
              <a:t>Imports</a:t>
            </a:r>
          </a:p>
        </p:txBody>
      </p:sp>
      <p:sp>
        <p:nvSpPr>
          <p:cNvPr id="68" name="TextBox 67">
            <a:extLst>
              <a:ext uri="{FF2B5EF4-FFF2-40B4-BE49-F238E27FC236}">
                <a16:creationId xmlns:a16="http://schemas.microsoft.com/office/drawing/2014/main" id="{75DF4889-CBE0-4305-A4A8-A6C7D96596E4}"/>
              </a:ext>
            </a:extLst>
          </p:cNvPr>
          <p:cNvSpPr txBox="1"/>
          <p:nvPr/>
        </p:nvSpPr>
        <p:spPr>
          <a:xfrm>
            <a:off x="3715212" y="4606925"/>
            <a:ext cx="886781" cy="369332"/>
          </a:xfrm>
          <a:prstGeom prst="rect">
            <a:avLst/>
          </a:prstGeom>
          <a:noFill/>
        </p:spPr>
        <p:txBody>
          <a:bodyPr wrap="none" rtlCol="0">
            <a:spAutoFit/>
          </a:bodyPr>
          <a:lstStyle/>
          <a:p>
            <a:r>
              <a:rPr lang="en-US" dirty="0"/>
              <a:t>Exports</a:t>
            </a:r>
          </a:p>
        </p:txBody>
      </p:sp>
      <p:sp>
        <p:nvSpPr>
          <p:cNvPr id="2" name="Rectangle 1">
            <a:extLst>
              <a:ext uri="{FF2B5EF4-FFF2-40B4-BE49-F238E27FC236}">
                <a16:creationId xmlns:a16="http://schemas.microsoft.com/office/drawing/2014/main" id="{2F9E7CA1-C630-4EB9-8E58-12BFB6A976EA}"/>
              </a:ext>
            </a:extLst>
          </p:cNvPr>
          <p:cNvSpPr/>
          <p:nvPr/>
        </p:nvSpPr>
        <p:spPr>
          <a:xfrm>
            <a:off x="2204340" y="2610489"/>
            <a:ext cx="307948" cy="1908171"/>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39AE40F-18FF-402E-94D4-E67F93A1F964}"/>
              </a:ext>
            </a:extLst>
          </p:cNvPr>
          <p:cNvSpPr/>
          <p:nvPr/>
        </p:nvSpPr>
        <p:spPr>
          <a:xfrm>
            <a:off x="2617749" y="1329055"/>
            <a:ext cx="307948" cy="3178175"/>
          </a:xfrm>
          <a:prstGeom prst="rect">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B26B7CE-405D-4E26-A6C7-D04B69D9D5B6}"/>
              </a:ext>
            </a:extLst>
          </p:cNvPr>
          <p:cNvSpPr/>
          <p:nvPr/>
        </p:nvSpPr>
        <p:spPr>
          <a:xfrm>
            <a:off x="3853997" y="1658210"/>
            <a:ext cx="307948" cy="2837591"/>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9AC5663-3329-4994-BDC3-0AB09BC951DB}"/>
              </a:ext>
            </a:extLst>
          </p:cNvPr>
          <p:cNvSpPr/>
          <p:nvPr/>
        </p:nvSpPr>
        <p:spPr>
          <a:xfrm>
            <a:off x="4243349" y="1939925"/>
            <a:ext cx="307948" cy="2555876"/>
          </a:xfrm>
          <a:prstGeom prst="rect">
            <a:avLst/>
          </a:prstGeom>
          <a:solidFill>
            <a:srgbClr val="CC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8680717D-9DE9-4FA7-A333-26463EE1D2A4}"/>
              </a:ext>
            </a:extLst>
          </p:cNvPr>
          <p:cNvCxnSpPr>
            <a:cxnSpLocks/>
          </p:cNvCxnSpPr>
          <p:nvPr/>
        </p:nvCxnSpPr>
        <p:spPr>
          <a:xfrm flipH="1">
            <a:off x="1759585" y="184023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484B31-7ECF-4B0F-AFDB-F08D9B20DCF5}"/>
              </a:ext>
            </a:extLst>
          </p:cNvPr>
          <p:cNvCxnSpPr>
            <a:cxnSpLocks/>
          </p:cNvCxnSpPr>
          <p:nvPr/>
        </p:nvCxnSpPr>
        <p:spPr>
          <a:xfrm flipH="1">
            <a:off x="1759585" y="139573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25421D5-EC17-45A0-A929-E8B604209382}"/>
              </a:ext>
            </a:extLst>
          </p:cNvPr>
          <p:cNvCxnSpPr>
            <a:cxnSpLocks/>
          </p:cNvCxnSpPr>
          <p:nvPr/>
        </p:nvCxnSpPr>
        <p:spPr>
          <a:xfrm flipH="1">
            <a:off x="1759585" y="925830"/>
            <a:ext cx="1295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2BD7241-12FB-4EF3-9122-4A6E2747380A}"/>
              </a:ext>
            </a:extLst>
          </p:cNvPr>
          <p:cNvSpPr txBox="1"/>
          <p:nvPr/>
        </p:nvSpPr>
        <p:spPr>
          <a:xfrm>
            <a:off x="2576798" y="1176102"/>
            <a:ext cx="389850" cy="200055"/>
          </a:xfrm>
          <a:prstGeom prst="rect">
            <a:avLst/>
          </a:prstGeom>
          <a:noFill/>
        </p:spPr>
        <p:txBody>
          <a:bodyPr wrap="none" rtlCol="0">
            <a:spAutoFit/>
          </a:bodyPr>
          <a:lstStyle/>
          <a:p>
            <a:r>
              <a:rPr lang="en-US" sz="700" dirty="0"/>
              <a:t>1.78B</a:t>
            </a:r>
          </a:p>
        </p:txBody>
      </p:sp>
      <p:sp>
        <p:nvSpPr>
          <p:cNvPr id="80" name="TextBox 79">
            <a:extLst>
              <a:ext uri="{FF2B5EF4-FFF2-40B4-BE49-F238E27FC236}">
                <a16:creationId xmlns:a16="http://schemas.microsoft.com/office/drawing/2014/main" id="{76C9121F-CC11-45E7-B215-C850006347CE}"/>
              </a:ext>
            </a:extLst>
          </p:cNvPr>
          <p:cNvSpPr txBox="1"/>
          <p:nvPr/>
        </p:nvSpPr>
        <p:spPr>
          <a:xfrm>
            <a:off x="2167175" y="2427382"/>
            <a:ext cx="389850" cy="200055"/>
          </a:xfrm>
          <a:prstGeom prst="rect">
            <a:avLst/>
          </a:prstGeom>
          <a:noFill/>
        </p:spPr>
        <p:txBody>
          <a:bodyPr wrap="none" rtlCol="0">
            <a:spAutoFit/>
          </a:bodyPr>
          <a:lstStyle/>
          <a:p>
            <a:r>
              <a:rPr lang="en-US" sz="700" dirty="0"/>
              <a:t>1.21B</a:t>
            </a:r>
          </a:p>
        </p:txBody>
      </p:sp>
      <p:sp>
        <p:nvSpPr>
          <p:cNvPr id="82" name="TextBox 81">
            <a:extLst>
              <a:ext uri="{FF2B5EF4-FFF2-40B4-BE49-F238E27FC236}">
                <a16:creationId xmlns:a16="http://schemas.microsoft.com/office/drawing/2014/main" id="{B47DF426-B5A8-4B15-9BEE-AE147AF87786}"/>
              </a:ext>
            </a:extLst>
          </p:cNvPr>
          <p:cNvSpPr txBox="1"/>
          <p:nvPr/>
        </p:nvSpPr>
        <p:spPr>
          <a:xfrm>
            <a:off x="3813046" y="1493894"/>
            <a:ext cx="389850" cy="200055"/>
          </a:xfrm>
          <a:prstGeom prst="rect">
            <a:avLst/>
          </a:prstGeom>
          <a:noFill/>
        </p:spPr>
        <p:txBody>
          <a:bodyPr wrap="none" rtlCol="0">
            <a:spAutoFit/>
          </a:bodyPr>
          <a:lstStyle/>
          <a:p>
            <a:r>
              <a:rPr lang="en-US" sz="700" dirty="0"/>
              <a:t>1.43B</a:t>
            </a:r>
          </a:p>
        </p:txBody>
      </p:sp>
      <p:sp>
        <p:nvSpPr>
          <p:cNvPr id="88" name="TextBox 87">
            <a:extLst>
              <a:ext uri="{FF2B5EF4-FFF2-40B4-BE49-F238E27FC236}">
                <a16:creationId xmlns:a16="http://schemas.microsoft.com/office/drawing/2014/main" id="{B55C29D7-D858-460E-B2E0-19428D6ACC9E}"/>
              </a:ext>
            </a:extLst>
          </p:cNvPr>
          <p:cNvSpPr txBox="1"/>
          <p:nvPr/>
        </p:nvSpPr>
        <p:spPr>
          <a:xfrm>
            <a:off x="4202896" y="1768918"/>
            <a:ext cx="389850" cy="200055"/>
          </a:xfrm>
          <a:prstGeom prst="rect">
            <a:avLst/>
          </a:prstGeom>
          <a:noFill/>
        </p:spPr>
        <p:txBody>
          <a:bodyPr wrap="none" rtlCol="0">
            <a:spAutoFit/>
          </a:bodyPr>
          <a:lstStyle/>
          <a:p>
            <a:r>
              <a:rPr lang="en-US" sz="700" dirty="0"/>
              <a:t>1.37B</a:t>
            </a:r>
          </a:p>
        </p:txBody>
      </p:sp>
    </p:spTree>
    <p:extLst>
      <p:ext uri="{BB962C8B-B14F-4D97-AF65-F5344CB8AC3E}">
        <p14:creationId xmlns:p14="http://schemas.microsoft.com/office/powerpoint/2010/main" val="161353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31C1C9-24CB-405C-8B0D-4391347D4AF8}"/>
              </a:ext>
            </a:extLst>
          </p:cNvPr>
          <p:cNvSpPr>
            <a:spLocks noGrp="1"/>
          </p:cNvSpPr>
          <p:nvPr>
            <p:ph type="title"/>
          </p:nvPr>
        </p:nvSpPr>
        <p:spPr>
          <a:xfrm>
            <a:off x="0" y="222772"/>
            <a:ext cx="6858000" cy="589618"/>
          </a:xfrm>
        </p:spPr>
        <p:txBody>
          <a:bodyPr anchor="t" anchorCtr="0">
            <a:normAutofit/>
          </a:bodyPr>
          <a:lstStyle/>
          <a:p>
            <a:pPr algn="ctr"/>
            <a:r>
              <a:rPr lang="en-US" b="1" dirty="0"/>
              <a:t>Visualization Tool: Year Selector </a:t>
            </a:r>
          </a:p>
        </p:txBody>
      </p:sp>
      <p:sp>
        <p:nvSpPr>
          <p:cNvPr id="6" name="TextBox 5">
            <a:extLst>
              <a:ext uri="{FF2B5EF4-FFF2-40B4-BE49-F238E27FC236}">
                <a16:creationId xmlns:a16="http://schemas.microsoft.com/office/drawing/2014/main" id="{D1F05948-1005-4439-9BAF-67262A654B15}"/>
              </a:ext>
            </a:extLst>
          </p:cNvPr>
          <p:cNvSpPr txBox="1"/>
          <p:nvPr/>
        </p:nvSpPr>
        <p:spPr>
          <a:xfrm>
            <a:off x="0" y="1792955"/>
            <a:ext cx="6858000" cy="3139321"/>
          </a:xfrm>
          <a:prstGeom prst="rect">
            <a:avLst/>
          </a:prstGeom>
          <a:noFill/>
        </p:spPr>
        <p:txBody>
          <a:bodyPr wrap="square" rtlCol="0">
            <a:spAutoFit/>
          </a:bodyPr>
          <a:lstStyle/>
          <a:p>
            <a:r>
              <a:rPr lang="en-US" dirty="0"/>
              <a:t>Default View: 2000-2010 (10 years selected).</a:t>
            </a:r>
          </a:p>
          <a:p>
            <a:endParaRPr lang="en-US" dirty="0"/>
          </a:p>
          <a:p>
            <a:r>
              <a:rPr lang="en-US" dirty="0"/>
              <a:t>Representation: Customizes the data to be relevant for the years selected.</a:t>
            </a:r>
          </a:p>
          <a:p>
            <a:endParaRPr lang="en-US" dirty="0"/>
          </a:p>
          <a:p>
            <a:r>
              <a:rPr lang="en-US" dirty="0"/>
              <a:t>Interaction: Will likely implement with a brush for ease of scaling and manipulating a specific year range.  </a:t>
            </a:r>
          </a:p>
          <a:p>
            <a:endParaRPr lang="en-US" dirty="0"/>
          </a:p>
          <a:p>
            <a:r>
              <a:rPr lang="en-US" dirty="0"/>
              <a:t>Constraints: 5 year minimum. </a:t>
            </a:r>
          </a:p>
          <a:p>
            <a:endParaRPr lang="en-US" dirty="0"/>
          </a:p>
          <a:p>
            <a:endParaRPr lang="en-US" dirty="0"/>
          </a:p>
        </p:txBody>
      </p:sp>
      <p:cxnSp>
        <p:nvCxnSpPr>
          <p:cNvPr id="27" name="Straight Connector 26">
            <a:extLst>
              <a:ext uri="{FF2B5EF4-FFF2-40B4-BE49-F238E27FC236}">
                <a16:creationId xmlns:a16="http://schemas.microsoft.com/office/drawing/2014/main" id="{651B4B3F-C376-4BF5-B317-120E7017DB1E}"/>
              </a:ext>
            </a:extLst>
          </p:cNvPr>
          <p:cNvCxnSpPr>
            <a:cxnSpLocks/>
          </p:cNvCxnSpPr>
          <p:nvPr/>
        </p:nvCxnSpPr>
        <p:spPr>
          <a:xfrm flipV="1">
            <a:off x="1190625" y="1215390"/>
            <a:ext cx="4590415" cy="76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784A92-5D0E-4EED-A6A0-A43B5C21BA4A}"/>
              </a:ext>
            </a:extLst>
          </p:cNvPr>
          <p:cNvCxnSpPr>
            <a:cxnSpLocks/>
          </p:cNvCxnSpPr>
          <p:nvPr/>
        </p:nvCxnSpPr>
        <p:spPr>
          <a:xfrm>
            <a:off x="1197610" y="122301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485793-A922-4AB5-8485-9221F635BAAC}"/>
              </a:ext>
            </a:extLst>
          </p:cNvPr>
          <p:cNvCxnSpPr>
            <a:cxnSpLocks/>
          </p:cNvCxnSpPr>
          <p:nvPr/>
        </p:nvCxnSpPr>
        <p:spPr>
          <a:xfrm>
            <a:off x="1654810" y="121539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8DF031-F983-4F96-95F0-7809EB3E33B2}"/>
              </a:ext>
            </a:extLst>
          </p:cNvPr>
          <p:cNvCxnSpPr>
            <a:cxnSpLocks/>
          </p:cNvCxnSpPr>
          <p:nvPr/>
        </p:nvCxnSpPr>
        <p:spPr>
          <a:xfrm>
            <a:off x="2089150" y="123241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133ED2-C530-4F6A-B4C9-7CF5184551F3}"/>
              </a:ext>
            </a:extLst>
          </p:cNvPr>
          <p:cNvCxnSpPr>
            <a:cxnSpLocks/>
          </p:cNvCxnSpPr>
          <p:nvPr/>
        </p:nvCxnSpPr>
        <p:spPr>
          <a:xfrm>
            <a:off x="2561590" y="123241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7DC2271-F354-4632-AA7E-E2C326E2978C}"/>
              </a:ext>
            </a:extLst>
          </p:cNvPr>
          <p:cNvCxnSpPr>
            <a:cxnSpLocks/>
          </p:cNvCxnSpPr>
          <p:nvPr/>
        </p:nvCxnSpPr>
        <p:spPr>
          <a:xfrm>
            <a:off x="2973070" y="123622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46087F-B9EB-4950-8F30-0FAD0092C777}"/>
              </a:ext>
            </a:extLst>
          </p:cNvPr>
          <p:cNvCxnSpPr>
            <a:cxnSpLocks/>
          </p:cNvCxnSpPr>
          <p:nvPr/>
        </p:nvCxnSpPr>
        <p:spPr>
          <a:xfrm>
            <a:off x="3464560" y="1234202"/>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314D0D2-FB7B-4A5E-BFB2-30F673BD039B}"/>
              </a:ext>
            </a:extLst>
          </p:cNvPr>
          <p:cNvCxnSpPr>
            <a:cxnSpLocks/>
          </p:cNvCxnSpPr>
          <p:nvPr/>
        </p:nvCxnSpPr>
        <p:spPr>
          <a:xfrm>
            <a:off x="3891280" y="121539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6181B19-8F2F-4D78-83C7-ED00FC67D17F}"/>
              </a:ext>
            </a:extLst>
          </p:cNvPr>
          <p:cNvCxnSpPr>
            <a:cxnSpLocks/>
          </p:cNvCxnSpPr>
          <p:nvPr/>
        </p:nvCxnSpPr>
        <p:spPr>
          <a:xfrm>
            <a:off x="4386580" y="123241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1D063E-4DD2-4279-AA1C-484CDAE17CF7}"/>
              </a:ext>
            </a:extLst>
          </p:cNvPr>
          <p:cNvCxnSpPr>
            <a:cxnSpLocks/>
          </p:cNvCxnSpPr>
          <p:nvPr/>
        </p:nvCxnSpPr>
        <p:spPr>
          <a:xfrm>
            <a:off x="4836160" y="123241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E06F629-C11C-4423-9BD6-B4A1452018B4}"/>
              </a:ext>
            </a:extLst>
          </p:cNvPr>
          <p:cNvCxnSpPr>
            <a:cxnSpLocks/>
          </p:cNvCxnSpPr>
          <p:nvPr/>
        </p:nvCxnSpPr>
        <p:spPr>
          <a:xfrm>
            <a:off x="5300980" y="1232416"/>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DB21761-9BA8-47F8-B263-F994CE6947AC}"/>
              </a:ext>
            </a:extLst>
          </p:cNvPr>
          <p:cNvCxnSpPr>
            <a:cxnSpLocks/>
          </p:cNvCxnSpPr>
          <p:nvPr/>
        </p:nvCxnSpPr>
        <p:spPr>
          <a:xfrm>
            <a:off x="5781040" y="1215390"/>
            <a:ext cx="0" cy="1752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91E4A-52D1-47C1-BD7B-3A445789C7C1}"/>
              </a:ext>
            </a:extLst>
          </p:cNvPr>
          <p:cNvSpPr txBox="1"/>
          <p:nvPr/>
        </p:nvSpPr>
        <p:spPr>
          <a:xfrm>
            <a:off x="1005842" y="1382335"/>
            <a:ext cx="368297" cy="200055"/>
          </a:xfrm>
          <a:prstGeom prst="rect">
            <a:avLst/>
          </a:prstGeom>
          <a:noFill/>
        </p:spPr>
        <p:txBody>
          <a:bodyPr wrap="square" rtlCol="0">
            <a:spAutoFit/>
          </a:bodyPr>
          <a:lstStyle/>
          <a:p>
            <a:r>
              <a:rPr lang="en-US" sz="700" b="1" dirty="0"/>
              <a:t>1920</a:t>
            </a:r>
          </a:p>
        </p:txBody>
      </p:sp>
      <p:sp>
        <p:nvSpPr>
          <p:cNvPr id="94" name="TextBox 93">
            <a:extLst>
              <a:ext uri="{FF2B5EF4-FFF2-40B4-BE49-F238E27FC236}">
                <a16:creationId xmlns:a16="http://schemas.microsoft.com/office/drawing/2014/main" id="{51C2BC7A-7EAB-446E-BAA2-32811D0B35F1}"/>
              </a:ext>
            </a:extLst>
          </p:cNvPr>
          <p:cNvSpPr txBox="1"/>
          <p:nvPr/>
        </p:nvSpPr>
        <p:spPr>
          <a:xfrm>
            <a:off x="1464312" y="1382335"/>
            <a:ext cx="368297" cy="200055"/>
          </a:xfrm>
          <a:prstGeom prst="rect">
            <a:avLst/>
          </a:prstGeom>
          <a:noFill/>
        </p:spPr>
        <p:txBody>
          <a:bodyPr wrap="square" rtlCol="0">
            <a:spAutoFit/>
          </a:bodyPr>
          <a:lstStyle/>
          <a:p>
            <a:r>
              <a:rPr lang="en-US" sz="700" b="1" dirty="0"/>
              <a:t>1930</a:t>
            </a:r>
          </a:p>
        </p:txBody>
      </p:sp>
      <p:sp>
        <p:nvSpPr>
          <p:cNvPr id="95" name="TextBox 94">
            <a:extLst>
              <a:ext uri="{FF2B5EF4-FFF2-40B4-BE49-F238E27FC236}">
                <a16:creationId xmlns:a16="http://schemas.microsoft.com/office/drawing/2014/main" id="{644A0378-188B-417A-B2D1-D656D4182BDB}"/>
              </a:ext>
            </a:extLst>
          </p:cNvPr>
          <p:cNvSpPr txBox="1"/>
          <p:nvPr/>
        </p:nvSpPr>
        <p:spPr>
          <a:xfrm>
            <a:off x="1922782" y="1382335"/>
            <a:ext cx="368297" cy="200055"/>
          </a:xfrm>
          <a:prstGeom prst="rect">
            <a:avLst/>
          </a:prstGeom>
          <a:noFill/>
        </p:spPr>
        <p:txBody>
          <a:bodyPr wrap="square" rtlCol="0">
            <a:spAutoFit/>
          </a:bodyPr>
          <a:lstStyle/>
          <a:p>
            <a:r>
              <a:rPr lang="en-US" sz="700" b="1" dirty="0"/>
              <a:t>1940</a:t>
            </a:r>
          </a:p>
        </p:txBody>
      </p:sp>
      <p:sp>
        <p:nvSpPr>
          <p:cNvPr id="97" name="TextBox 96">
            <a:extLst>
              <a:ext uri="{FF2B5EF4-FFF2-40B4-BE49-F238E27FC236}">
                <a16:creationId xmlns:a16="http://schemas.microsoft.com/office/drawing/2014/main" id="{993A8045-381A-4F20-8516-62E65AD13CFC}"/>
              </a:ext>
            </a:extLst>
          </p:cNvPr>
          <p:cNvSpPr txBox="1"/>
          <p:nvPr/>
        </p:nvSpPr>
        <p:spPr>
          <a:xfrm>
            <a:off x="2381252" y="1382335"/>
            <a:ext cx="368297" cy="200055"/>
          </a:xfrm>
          <a:prstGeom prst="rect">
            <a:avLst/>
          </a:prstGeom>
          <a:noFill/>
        </p:spPr>
        <p:txBody>
          <a:bodyPr wrap="square" rtlCol="0">
            <a:spAutoFit/>
          </a:bodyPr>
          <a:lstStyle/>
          <a:p>
            <a:r>
              <a:rPr lang="en-US" sz="700" b="1" dirty="0"/>
              <a:t>1950</a:t>
            </a:r>
          </a:p>
        </p:txBody>
      </p:sp>
      <p:sp>
        <p:nvSpPr>
          <p:cNvPr id="98" name="TextBox 97">
            <a:extLst>
              <a:ext uri="{FF2B5EF4-FFF2-40B4-BE49-F238E27FC236}">
                <a16:creationId xmlns:a16="http://schemas.microsoft.com/office/drawing/2014/main" id="{2E81A1E6-A204-4251-98B0-E1DAFC5195D4}"/>
              </a:ext>
            </a:extLst>
          </p:cNvPr>
          <p:cNvSpPr txBox="1"/>
          <p:nvPr/>
        </p:nvSpPr>
        <p:spPr>
          <a:xfrm>
            <a:off x="4673602" y="1382335"/>
            <a:ext cx="368297" cy="200055"/>
          </a:xfrm>
          <a:prstGeom prst="rect">
            <a:avLst/>
          </a:prstGeom>
          <a:noFill/>
        </p:spPr>
        <p:txBody>
          <a:bodyPr wrap="square" rtlCol="0">
            <a:spAutoFit/>
          </a:bodyPr>
          <a:lstStyle/>
          <a:p>
            <a:r>
              <a:rPr lang="en-US" sz="700" b="1" dirty="0"/>
              <a:t>2000</a:t>
            </a:r>
          </a:p>
        </p:txBody>
      </p:sp>
      <p:sp>
        <p:nvSpPr>
          <p:cNvPr id="99" name="TextBox 98">
            <a:extLst>
              <a:ext uri="{FF2B5EF4-FFF2-40B4-BE49-F238E27FC236}">
                <a16:creationId xmlns:a16="http://schemas.microsoft.com/office/drawing/2014/main" id="{35292382-5E08-4E9D-B5D3-78874AA89AA2}"/>
              </a:ext>
            </a:extLst>
          </p:cNvPr>
          <p:cNvSpPr txBox="1"/>
          <p:nvPr/>
        </p:nvSpPr>
        <p:spPr>
          <a:xfrm>
            <a:off x="4215132" y="1382335"/>
            <a:ext cx="368297" cy="200055"/>
          </a:xfrm>
          <a:prstGeom prst="rect">
            <a:avLst/>
          </a:prstGeom>
          <a:noFill/>
        </p:spPr>
        <p:txBody>
          <a:bodyPr wrap="square" rtlCol="0">
            <a:spAutoFit/>
          </a:bodyPr>
          <a:lstStyle/>
          <a:p>
            <a:r>
              <a:rPr lang="en-US" sz="700" b="1" dirty="0"/>
              <a:t>1990</a:t>
            </a:r>
          </a:p>
        </p:txBody>
      </p:sp>
      <p:sp>
        <p:nvSpPr>
          <p:cNvPr id="100" name="TextBox 99">
            <a:extLst>
              <a:ext uri="{FF2B5EF4-FFF2-40B4-BE49-F238E27FC236}">
                <a16:creationId xmlns:a16="http://schemas.microsoft.com/office/drawing/2014/main" id="{D8CFCD3D-A63C-4651-BBAE-A22702762D6A}"/>
              </a:ext>
            </a:extLst>
          </p:cNvPr>
          <p:cNvSpPr txBox="1"/>
          <p:nvPr/>
        </p:nvSpPr>
        <p:spPr>
          <a:xfrm>
            <a:off x="3756662" y="1382335"/>
            <a:ext cx="368297" cy="200055"/>
          </a:xfrm>
          <a:prstGeom prst="rect">
            <a:avLst/>
          </a:prstGeom>
          <a:noFill/>
        </p:spPr>
        <p:txBody>
          <a:bodyPr wrap="square" rtlCol="0">
            <a:spAutoFit/>
          </a:bodyPr>
          <a:lstStyle/>
          <a:p>
            <a:r>
              <a:rPr lang="en-US" sz="700" b="1" dirty="0"/>
              <a:t>1980</a:t>
            </a:r>
          </a:p>
        </p:txBody>
      </p:sp>
      <p:sp>
        <p:nvSpPr>
          <p:cNvPr id="103" name="TextBox 102">
            <a:extLst>
              <a:ext uri="{FF2B5EF4-FFF2-40B4-BE49-F238E27FC236}">
                <a16:creationId xmlns:a16="http://schemas.microsoft.com/office/drawing/2014/main" id="{3D65D10B-64A4-4062-99E1-641D5C00329A}"/>
              </a:ext>
            </a:extLst>
          </p:cNvPr>
          <p:cNvSpPr txBox="1"/>
          <p:nvPr/>
        </p:nvSpPr>
        <p:spPr>
          <a:xfrm>
            <a:off x="3298192" y="1382335"/>
            <a:ext cx="368297" cy="200055"/>
          </a:xfrm>
          <a:prstGeom prst="rect">
            <a:avLst/>
          </a:prstGeom>
          <a:noFill/>
        </p:spPr>
        <p:txBody>
          <a:bodyPr wrap="square" rtlCol="0">
            <a:spAutoFit/>
          </a:bodyPr>
          <a:lstStyle/>
          <a:p>
            <a:r>
              <a:rPr lang="en-US" sz="700" b="1" dirty="0"/>
              <a:t>1970</a:t>
            </a:r>
          </a:p>
        </p:txBody>
      </p:sp>
      <p:sp>
        <p:nvSpPr>
          <p:cNvPr id="104" name="TextBox 103">
            <a:extLst>
              <a:ext uri="{FF2B5EF4-FFF2-40B4-BE49-F238E27FC236}">
                <a16:creationId xmlns:a16="http://schemas.microsoft.com/office/drawing/2014/main" id="{5D60D4FD-AF69-47CF-8A60-E26866101237}"/>
              </a:ext>
            </a:extLst>
          </p:cNvPr>
          <p:cNvSpPr txBox="1"/>
          <p:nvPr/>
        </p:nvSpPr>
        <p:spPr>
          <a:xfrm>
            <a:off x="2839722" y="1382335"/>
            <a:ext cx="368297" cy="200055"/>
          </a:xfrm>
          <a:prstGeom prst="rect">
            <a:avLst/>
          </a:prstGeom>
          <a:noFill/>
        </p:spPr>
        <p:txBody>
          <a:bodyPr wrap="square" rtlCol="0">
            <a:spAutoFit/>
          </a:bodyPr>
          <a:lstStyle/>
          <a:p>
            <a:r>
              <a:rPr lang="en-US" sz="700" b="1" dirty="0"/>
              <a:t>1960</a:t>
            </a:r>
          </a:p>
        </p:txBody>
      </p:sp>
      <p:sp>
        <p:nvSpPr>
          <p:cNvPr id="105" name="TextBox 104">
            <a:extLst>
              <a:ext uri="{FF2B5EF4-FFF2-40B4-BE49-F238E27FC236}">
                <a16:creationId xmlns:a16="http://schemas.microsoft.com/office/drawing/2014/main" id="{7EFA2B17-015D-4D09-A5B1-70BF93495229}"/>
              </a:ext>
            </a:extLst>
          </p:cNvPr>
          <p:cNvSpPr txBox="1"/>
          <p:nvPr/>
        </p:nvSpPr>
        <p:spPr>
          <a:xfrm>
            <a:off x="5132072" y="1382335"/>
            <a:ext cx="368297" cy="200055"/>
          </a:xfrm>
          <a:prstGeom prst="rect">
            <a:avLst/>
          </a:prstGeom>
          <a:noFill/>
        </p:spPr>
        <p:txBody>
          <a:bodyPr wrap="square" rtlCol="0">
            <a:spAutoFit/>
          </a:bodyPr>
          <a:lstStyle/>
          <a:p>
            <a:r>
              <a:rPr lang="en-US" sz="700" b="1" dirty="0"/>
              <a:t>2010</a:t>
            </a:r>
          </a:p>
        </p:txBody>
      </p:sp>
      <p:sp>
        <p:nvSpPr>
          <p:cNvPr id="108" name="TextBox 107">
            <a:extLst>
              <a:ext uri="{FF2B5EF4-FFF2-40B4-BE49-F238E27FC236}">
                <a16:creationId xmlns:a16="http://schemas.microsoft.com/office/drawing/2014/main" id="{982BEF53-2162-4411-B041-ABA5F3755CBC}"/>
              </a:ext>
            </a:extLst>
          </p:cNvPr>
          <p:cNvSpPr txBox="1"/>
          <p:nvPr/>
        </p:nvSpPr>
        <p:spPr>
          <a:xfrm>
            <a:off x="5590542" y="1382335"/>
            <a:ext cx="368297" cy="200055"/>
          </a:xfrm>
          <a:prstGeom prst="rect">
            <a:avLst/>
          </a:prstGeom>
          <a:noFill/>
        </p:spPr>
        <p:txBody>
          <a:bodyPr wrap="square" rtlCol="0">
            <a:spAutoFit/>
          </a:bodyPr>
          <a:lstStyle/>
          <a:p>
            <a:r>
              <a:rPr lang="en-US" sz="700" b="1" dirty="0"/>
              <a:t>2020</a:t>
            </a:r>
          </a:p>
        </p:txBody>
      </p:sp>
      <p:sp>
        <p:nvSpPr>
          <p:cNvPr id="49" name="Rectangle 48">
            <a:extLst>
              <a:ext uri="{FF2B5EF4-FFF2-40B4-BE49-F238E27FC236}">
                <a16:creationId xmlns:a16="http://schemas.microsoft.com/office/drawing/2014/main" id="{E2D96D0C-9E90-484E-82E8-1D6DC3D38F80}"/>
              </a:ext>
            </a:extLst>
          </p:cNvPr>
          <p:cNvSpPr/>
          <p:nvPr/>
        </p:nvSpPr>
        <p:spPr>
          <a:xfrm>
            <a:off x="4836158" y="1127686"/>
            <a:ext cx="480061" cy="200055"/>
          </a:xfrm>
          <a:prstGeom prst="rect">
            <a:avLst/>
          </a:prstGeom>
          <a:solidFill>
            <a:schemeClr val="bg1">
              <a:lumMod val="65000"/>
              <a:alpha val="58824"/>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2084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TotalTime>
  <Words>826</Words>
  <Application>Microsoft Office PowerPoint</Application>
  <PresentationFormat>On-screen Show (4:3)</PresentationFormat>
  <Paragraphs>82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Visualization Name: World Map  </vt:lpstr>
      <vt:lpstr>Visualization Name: Trade Balance (Single)  </vt:lpstr>
      <vt:lpstr>Visualization Name: Top Traders (Single)  </vt:lpstr>
      <vt:lpstr>Visualization Name: Trade Balance (Double)  </vt:lpstr>
      <vt:lpstr>Visualization Name: Global Balance (Double)  </vt:lpstr>
      <vt:lpstr>Visualization Tool: Year Selector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Name: World Map  </dc:title>
  <dc:creator>Scott Gale</dc:creator>
  <cp:lastModifiedBy>Scott Gale</cp:lastModifiedBy>
  <cp:revision>16</cp:revision>
  <dcterms:created xsi:type="dcterms:W3CDTF">2018-10-23T22:36:41Z</dcterms:created>
  <dcterms:modified xsi:type="dcterms:W3CDTF">2018-10-24T17:47:26Z</dcterms:modified>
</cp:coreProperties>
</file>