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F44F-3E4A-4455-A7AC-31D0EE00A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49B8C-A5C0-450B-B393-3C90C905E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44EA-823E-4F60-BABB-636327FC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CDEC-DD90-4663-8A2F-EF45D478375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B45E-FE0B-4222-8B1F-FB0FA631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F0E6-602A-498A-8A1E-070455A5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B762-A6C4-4EC7-9EEA-95672AC1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8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3561-9E78-44D2-91B9-CED0E142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553D9-631B-4274-89AF-4CB0FB25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E427-F94F-4B41-9540-1C6669C6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CDEC-DD90-4663-8A2F-EF45D478375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C04C-EA98-4452-8768-2C51D38A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EDDDA-7DCE-4D19-B85C-D9FCC449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B762-A6C4-4EC7-9EEA-95672AC1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F7E5D-9134-4B46-8BF4-1A847B92D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8F087-57DB-470D-B2A6-70650670E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2C46-5514-49C3-BFBC-C68E4862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CDEC-DD90-4663-8A2F-EF45D478375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F761-4411-449D-B2B9-10778C6B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1BB37-67BC-4B22-9F0E-38253AE3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B762-A6C4-4EC7-9EEA-95672AC1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23A1-8199-42E8-896C-325C9C6D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101F-2895-4D0F-9807-3ECCEFA7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EFD73-B237-4F2B-9930-A7A37B56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CDEC-DD90-4663-8A2F-EF45D478375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6FC7-104C-4C80-8A16-FC75268E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20CF-A11D-47B0-9B89-E23EE878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B762-A6C4-4EC7-9EEA-95672AC1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144E-C941-4CE6-BE55-1EEF45A8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9171F-8B26-4D3F-B99A-220507AEE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E0CBE-637B-4A90-88FE-68A0B091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CDEC-DD90-4663-8A2F-EF45D478375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4020-CCD7-4C72-8566-3261445A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4DF0-DD88-4C99-9C26-808161E6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B762-A6C4-4EC7-9EEA-95672AC1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9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1E8B-FAB9-4A7D-90AF-3927DA2C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CF9B-6C85-4005-BBCA-4B47D4AC0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3EDEB-8A3B-4244-9FBA-1DBA1C28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1C969-3939-46D9-9076-CC9C85A9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CDEC-DD90-4663-8A2F-EF45D478375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341FA-48CA-4591-93B1-651968A2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21A10-F9AB-4C19-A22C-3D0CF21A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B762-A6C4-4EC7-9EEA-95672AC1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0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534F-75A7-4C08-A039-6AEF257A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1D705-5B68-40D0-8ACE-F5B4470BD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F70F4-0CD1-4CF5-9E35-E2CFA187A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80DB1-3421-4E69-A6B2-F5239BECE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BD50-CED3-4B56-83E7-2EC93786A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D09A-08A2-4B9B-8D87-C9510234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CDEC-DD90-4663-8A2F-EF45D478375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62758-6065-45B9-8F24-A66BA86C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FA88D-7D77-472B-838F-D18B1E7F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B762-A6C4-4EC7-9EEA-95672AC1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6B0-E76E-4BD3-9616-F3A0AF22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92ABC-B810-4E75-8CB5-B49D38DF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CDEC-DD90-4663-8A2F-EF45D478375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84D44-B4CB-458B-9906-6FBB57C9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09152-12B7-422A-AF68-DE886BC2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B762-A6C4-4EC7-9EEA-95672AC1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3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4B2B6-6DE9-4AC6-B004-7836FF24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CDEC-DD90-4663-8A2F-EF45D478375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7744A-07F2-4E50-82D3-C1614873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D0A86-16E2-415E-AC2A-FEE803DE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B762-A6C4-4EC7-9EEA-95672AC1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57DE-044A-4A6B-AF3A-BA29A340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5ACE-940F-4277-B971-3C215B31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E85F-9E13-4D7F-80C1-B449943DE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7F096-1C46-4A26-970F-D61DC778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CDEC-DD90-4663-8A2F-EF45D478375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6EE09-5C0D-43B8-A6B0-B7617058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9FF87-D04B-4228-BD55-51429E2E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B762-A6C4-4EC7-9EEA-95672AC1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0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E433-7498-4932-8FED-A3991AE7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FD0BE-5122-4599-94B5-724F62DAE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2C5C3-401E-4C9B-807B-0122F7665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171DC-E5CE-4EB4-82CD-C32D98B2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CDEC-DD90-4663-8A2F-EF45D478375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E3044-F8C1-4EAF-8F58-6B31E14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4453A-6505-43F4-A660-FB6ABA5E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B762-A6C4-4EC7-9EEA-95672AC1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90F00-D2CA-4A12-8881-03889286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253B-EACD-4290-A888-35242573C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EBD1-581C-46F8-894B-D2B79167E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7CDEC-DD90-4663-8A2F-EF45D478375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3AEFE-7FB7-4CBB-88A3-8D490D75F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270FA-EFA7-4611-A8F9-C642C2631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B762-A6C4-4EC7-9EEA-95672AC1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4F29-3B3F-4640-BCA6-46401F8C5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34" y="3559834"/>
            <a:ext cx="9144000" cy="1270959"/>
          </a:xfrm>
        </p:spPr>
        <p:txBody>
          <a:bodyPr>
            <a:noAutofit/>
          </a:bodyPr>
          <a:lstStyle/>
          <a:p>
            <a:r>
              <a:rPr lang="en-US" sz="5400" b="1" dirty="0"/>
              <a:t>Gale Automated Targets</a:t>
            </a:r>
            <a:br>
              <a:rPr lang="en-US" sz="5400" b="1" dirty="0"/>
            </a:br>
            <a:r>
              <a:rPr lang="en-US" sz="5400" b="1" dirty="0"/>
              <a:t>Embedded Systems</a:t>
            </a:r>
            <a:br>
              <a:rPr lang="en-US" sz="5400" b="1" dirty="0"/>
            </a:br>
            <a:r>
              <a:rPr lang="en-US" sz="5400" b="1" dirty="0"/>
              <a:t>CS 6780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Scott Gale, u1203422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25FBD-A2C6-4916-B010-989B9C365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197" y="485530"/>
            <a:ext cx="2421108" cy="5886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CCB35-DDB1-40BE-8967-86BFF8936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275327"/>
            <a:ext cx="41433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9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2D3-5EF6-4264-94AF-1B3ED3F0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7F2D-AD53-4F38-BEFF-1BD54FC6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Problem Statement and Objectives: </a:t>
            </a:r>
            <a:r>
              <a:rPr lang="en-US" dirty="0"/>
              <a:t>How do I engineer and build multiple interactive short range targets that are:</a:t>
            </a:r>
          </a:p>
          <a:p>
            <a:r>
              <a:rPr lang="en-US" dirty="0"/>
              <a:t>Highly portable</a:t>
            </a:r>
          </a:p>
          <a:p>
            <a:r>
              <a:rPr lang="en-US" dirty="0"/>
              <a:t>Operate autonomously</a:t>
            </a:r>
          </a:p>
          <a:p>
            <a:r>
              <a:rPr lang="en-US" dirty="0"/>
              <a:t>User programmable</a:t>
            </a:r>
          </a:p>
          <a:p>
            <a:r>
              <a:rPr lang="en-US" dirty="0"/>
              <a:t>Wirelessly controlled</a:t>
            </a:r>
          </a:p>
          <a:p>
            <a:r>
              <a:rPr lang="en-US" dirty="0"/>
              <a:t>Low cost (&lt;$100/ target)</a:t>
            </a:r>
          </a:p>
          <a:p>
            <a:r>
              <a:rPr lang="en-US" dirty="0"/>
              <a:t>Rugged (.45 ACP from 5 meters / .308 from 50 meters)?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Purpose:</a:t>
            </a:r>
            <a:r>
              <a:rPr lang="en-US" dirty="0"/>
              <a:t> Improve responsiveness, target acquisition, and accuracy for short range shooting scenarios (5-100 meters) – </a:t>
            </a:r>
            <a:r>
              <a:rPr lang="en-US" u="sng" dirty="0"/>
              <a:t>improve firearm competency.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F825AC-9EE3-47F7-B58E-57E0793AE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923" y="1205195"/>
            <a:ext cx="1308268" cy="3181064"/>
          </a:xfrm>
          <a:prstGeom prst="rect">
            <a:avLst/>
          </a:prstGeom>
        </p:spPr>
      </p:pic>
      <p:pic>
        <p:nvPicPr>
          <p:cNvPr id="68" name="Picture 67" descr="A circuit board&#10;&#10;Description automatically generated">
            <a:extLst>
              <a:ext uri="{FF2B5EF4-FFF2-40B4-BE49-F238E27FC236}">
                <a16:creationId xmlns:a16="http://schemas.microsoft.com/office/drawing/2014/main" id="{174A0D5E-2B19-43A5-961C-7EB56CE6CA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4" t="6403" r="8038" b="18126"/>
          <a:stretch/>
        </p:blipFill>
        <p:spPr>
          <a:xfrm rot="2708005">
            <a:off x="7175178" y="2329824"/>
            <a:ext cx="1241746" cy="1086709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807AF3-06EF-4E54-B0BB-6C07A3EA8FC2}"/>
              </a:ext>
            </a:extLst>
          </p:cNvPr>
          <p:cNvCxnSpPr>
            <a:cxnSpLocks/>
          </p:cNvCxnSpPr>
          <p:nvPr/>
        </p:nvCxnSpPr>
        <p:spPr>
          <a:xfrm flipV="1">
            <a:off x="8916294" y="3950500"/>
            <a:ext cx="1306054" cy="30634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830D4B-8411-4EEB-8BCB-3B180E8B22D0}"/>
              </a:ext>
            </a:extLst>
          </p:cNvPr>
          <p:cNvSpPr txBox="1"/>
          <p:nvPr/>
        </p:nvSpPr>
        <p:spPr>
          <a:xfrm>
            <a:off x="1750775" y="2068978"/>
            <a:ext cx="72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Wi-Fi</a:t>
            </a:r>
          </a:p>
          <a:p>
            <a:pPr algn="ctr"/>
            <a:r>
              <a:rPr lang="en-US" i="1" dirty="0"/>
              <a:t>HTTP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3AF7C-E73A-4B55-B16F-029D21C075CA}"/>
              </a:ext>
            </a:extLst>
          </p:cNvPr>
          <p:cNvSpPr txBox="1"/>
          <p:nvPr/>
        </p:nvSpPr>
        <p:spPr>
          <a:xfrm>
            <a:off x="527768" y="4386259"/>
            <a:ext cx="128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browser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950BC-C436-4E97-9E52-1BE39D06E6CD}"/>
              </a:ext>
            </a:extLst>
          </p:cNvPr>
          <p:cNvSpPr txBox="1"/>
          <p:nvPr/>
        </p:nvSpPr>
        <p:spPr>
          <a:xfrm>
            <a:off x="4091048" y="4205470"/>
            <a:ext cx="1639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ESP8266 </a:t>
            </a:r>
            <a:endParaRPr lang="en-US" sz="500" b="1" dirty="0"/>
          </a:p>
          <a:p>
            <a:pPr algn="ctr"/>
            <a:r>
              <a:rPr lang="en-US" b="1" i="1" dirty="0"/>
              <a:t>*Access point</a:t>
            </a:r>
            <a:endParaRPr lang="en-US" sz="500" b="1" dirty="0"/>
          </a:p>
          <a:p>
            <a:pPr algn="ctr"/>
            <a:r>
              <a:rPr lang="en-US" b="1" i="1" dirty="0"/>
              <a:t>*Web server</a:t>
            </a:r>
          </a:p>
        </p:txBody>
      </p:sp>
      <p:pic>
        <p:nvPicPr>
          <p:cNvPr id="21" name="Picture 20" descr="A circuit board&#10;&#10;Description automatically generated">
            <a:extLst>
              <a:ext uri="{FF2B5EF4-FFF2-40B4-BE49-F238E27FC236}">
                <a16:creationId xmlns:a16="http://schemas.microsoft.com/office/drawing/2014/main" id="{08F78B32-BB9C-4739-B107-CB99C25756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4" t="6403" r="8038" b="18126"/>
          <a:stretch/>
        </p:blipFill>
        <p:spPr>
          <a:xfrm rot="2708005">
            <a:off x="2736666" y="2434521"/>
            <a:ext cx="1241746" cy="108670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1BAA22-C0B7-41B5-81C1-3C1B085D67B6}"/>
              </a:ext>
            </a:extLst>
          </p:cNvPr>
          <p:cNvCxnSpPr>
            <a:cxnSpLocks/>
          </p:cNvCxnSpPr>
          <p:nvPr/>
        </p:nvCxnSpPr>
        <p:spPr>
          <a:xfrm flipV="1">
            <a:off x="3384475" y="3235257"/>
            <a:ext cx="0" cy="441679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375E5F-AF1F-4533-97F3-1171BE75FD71}"/>
              </a:ext>
            </a:extLst>
          </p:cNvPr>
          <p:cNvSpPr txBox="1"/>
          <p:nvPr/>
        </p:nvSpPr>
        <p:spPr>
          <a:xfrm>
            <a:off x="2810769" y="1750281"/>
            <a:ext cx="131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NRF24L01</a:t>
            </a:r>
          </a:p>
          <a:p>
            <a:r>
              <a:rPr lang="en-US" b="1" dirty="0"/>
              <a:t>Transceiver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D9A28-1C2F-4592-958F-3693F8F8A7E6}"/>
              </a:ext>
            </a:extLst>
          </p:cNvPr>
          <p:cNvSpPr txBox="1"/>
          <p:nvPr/>
        </p:nvSpPr>
        <p:spPr>
          <a:xfrm>
            <a:off x="3305741" y="3313291"/>
            <a:ext cx="62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</a:t>
            </a:r>
            <a:endParaRPr lang="en-US" i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CF91B41-A0BA-4153-9634-F094ED7E68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1871" r="23816" b="13775"/>
          <a:stretch/>
        </p:blipFill>
        <p:spPr>
          <a:xfrm>
            <a:off x="4266758" y="2694951"/>
            <a:ext cx="519357" cy="5658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EA66580-109F-4ECA-9CE4-FEE40783AB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1871" r="23816" b="13775"/>
          <a:stretch/>
        </p:blipFill>
        <p:spPr>
          <a:xfrm>
            <a:off x="6391181" y="2694951"/>
            <a:ext cx="519357" cy="56584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AB63932-E92A-497B-92D0-8E93392C8E67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786115" y="2977875"/>
            <a:ext cx="160506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32C348-E669-456F-9119-9E1D706E19CB}"/>
              </a:ext>
            </a:extLst>
          </p:cNvPr>
          <p:cNvCxnSpPr>
            <a:cxnSpLocks/>
          </p:cNvCxnSpPr>
          <p:nvPr/>
        </p:nvCxnSpPr>
        <p:spPr>
          <a:xfrm>
            <a:off x="7905305" y="3140015"/>
            <a:ext cx="1" cy="46314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F198C6-88E0-4DC5-95E0-093583918E59}"/>
              </a:ext>
            </a:extLst>
          </p:cNvPr>
          <p:cNvSpPr txBox="1"/>
          <p:nvPr/>
        </p:nvSpPr>
        <p:spPr>
          <a:xfrm>
            <a:off x="7348510" y="3223224"/>
            <a:ext cx="62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</a:t>
            </a:r>
            <a:endParaRPr lang="en-US" i="1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9E2980D-EE8C-43B7-93B7-70CBE44EEF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1871" r="23816" b="13775"/>
          <a:stretch/>
        </p:blipFill>
        <p:spPr>
          <a:xfrm>
            <a:off x="1851662" y="2952333"/>
            <a:ext cx="519357" cy="56584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1C5E45-2C4B-4CA5-BDC8-A99EBD5B3F6F}"/>
              </a:ext>
            </a:extLst>
          </p:cNvPr>
          <p:cNvCxnSpPr>
            <a:cxnSpLocks/>
          </p:cNvCxnSpPr>
          <p:nvPr/>
        </p:nvCxnSpPr>
        <p:spPr>
          <a:xfrm flipV="1">
            <a:off x="1490047" y="2889474"/>
            <a:ext cx="1193222" cy="8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D33EEB7-2736-401C-9913-5231EC680801}"/>
              </a:ext>
            </a:extLst>
          </p:cNvPr>
          <p:cNvSpPr txBox="1"/>
          <p:nvPr/>
        </p:nvSpPr>
        <p:spPr>
          <a:xfrm>
            <a:off x="5216346" y="2580346"/>
            <a:ext cx="72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203A31-1BC2-44B1-8DA9-56A679B850E7}"/>
              </a:ext>
            </a:extLst>
          </p:cNvPr>
          <p:cNvSpPr txBox="1"/>
          <p:nvPr/>
        </p:nvSpPr>
        <p:spPr>
          <a:xfrm>
            <a:off x="7248114" y="1762365"/>
            <a:ext cx="131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NRF24L01</a:t>
            </a:r>
          </a:p>
          <a:p>
            <a:r>
              <a:rPr lang="en-US" b="1" dirty="0"/>
              <a:t>Transceiver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ECFAC6-F7D8-4FCB-8462-85F9EEFC6413}"/>
              </a:ext>
            </a:extLst>
          </p:cNvPr>
          <p:cNvSpPr txBox="1"/>
          <p:nvPr/>
        </p:nvSpPr>
        <p:spPr>
          <a:xfrm>
            <a:off x="8777039" y="3562434"/>
            <a:ext cx="131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Controlling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EDE909-693A-498E-9D4B-A7C3B0BDE2BA}"/>
              </a:ext>
            </a:extLst>
          </p:cNvPr>
          <p:cNvSpPr txBox="1"/>
          <p:nvPr/>
        </p:nvSpPr>
        <p:spPr>
          <a:xfrm>
            <a:off x="10158846" y="4484995"/>
            <a:ext cx="137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Mechanical Target</a:t>
            </a:r>
          </a:p>
        </p:txBody>
      </p:sp>
      <p:pic>
        <p:nvPicPr>
          <p:cNvPr id="19" name="Picture 18" descr="A circuit board&#10;&#10;Description automatically generated">
            <a:extLst>
              <a:ext uri="{FF2B5EF4-FFF2-40B4-BE49-F238E27FC236}">
                <a16:creationId xmlns:a16="http://schemas.microsoft.com/office/drawing/2014/main" id="{CB2C758E-4594-463F-A0D7-E99587861C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 r="29656"/>
          <a:stretch/>
        </p:blipFill>
        <p:spPr>
          <a:xfrm>
            <a:off x="2964435" y="3659408"/>
            <a:ext cx="912032" cy="2139025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EE8D9CE9-25C8-49BA-B441-C36CA22EA1ED}"/>
              </a:ext>
            </a:extLst>
          </p:cNvPr>
          <p:cNvSpPr/>
          <p:nvPr/>
        </p:nvSpPr>
        <p:spPr>
          <a:xfrm>
            <a:off x="2603332" y="2388285"/>
            <a:ext cx="1621783" cy="35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FDA78C-755D-4B04-890E-59DE0582B3CB}"/>
              </a:ext>
            </a:extLst>
          </p:cNvPr>
          <p:cNvSpPr/>
          <p:nvPr/>
        </p:nvSpPr>
        <p:spPr>
          <a:xfrm>
            <a:off x="6929251" y="2388288"/>
            <a:ext cx="1958788" cy="210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EFDEFE-0096-4552-BF27-69665D27831E}"/>
              </a:ext>
            </a:extLst>
          </p:cNvPr>
          <p:cNvSpPr txBox="1"/>
          <p:nvPr/>
        </p:nvSpPr>
        <p:spPr>
          <a:xfrm>
            <a:off x="2691355" y="5939318"/>
            <a:ext cx="15532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Base Station </a:t>
            </a:r>
          </a:p>
          <a:p>
            <a:pPr algn="ctr"/>
            <a:r>
              <a:rPr lang="en-US" sz="1600" dirty="0"/>
              <a:t>Located @ shooter station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5566E-DBF8-4BD2-9733-2905DF3208DA}"/>
              </a:ext>
            </a:extLst>
          </p:cNvPr>
          <p:cNvSpPr txBox="1"/>
          <p:nvPr/>
        </p:nvSpPr>
        <p:spPr>
          <a:xfrm>
            <a:off x="6972948" y="4498418"/>
            <a:ext cx="18947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Target Controller</a:t>
            </a:r>
          </a:p>
          <a:p>
            <a:pPr algn="ctr"/>
            <a:r>
              <a:rPr lang="en-US" sz="1600" dirty="0"/>
              <a:t>Embedded in target</a:t>
            </a:r>
          </a:p>
        </p:txBody>
      </p:sp>
      <p:pic>
        <p:nvPicPr>
          <p:cNvPr id="10" name="Picture 9" descr="Screen of a cell phone&#10;&#10;Description automatically generated">
            <a:extLst>
              <a:ext uri="{FF2B5EF4-FFF2-40B4-BE49-F238E27FC236}">
                <a16:creationId xmlns:a16="http://schemas.microsoft.com/office/drawing/2014/main" id="{8944BCE0-85C6-4754-9C35-33C5A0EB8D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0" r="12491"/>
          <a:stretch/>
        </p:blipFill>
        <p:spPr>
          <a:xfrm>
            <a:off x="645891" y="2232351"/>
            <a:ext cx="1050219" cy="2153908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3D9921DE-132E-44D3-BEEF-081095430B0C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90315-50A5-4C2F-B339-6E476E0C8D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34" t="26199" r="4250" b="28344"/>
          <a:stretch/>
        </p:blipFill>
        <p:spPr>
          <a:xfrm>
            <a:off x="7122497" y="3613872"/>
            <a:ext cx="1580494" cy="77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1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2C9D-5A25-4424-97D9-977C408F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Interface, Modes,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E79C-308A-44DF-8766-BB3E6277B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91" y="2300060"/>
            <a:ext cx="436634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Manual: </a:t>
            </a:r>
          </a:p>
          <a:p>
            <a:pPr marL="0" indent="0">
              <a:buNone/>
              <a:tabLst>
                <a:tab pos="344488" algn="l"/>
              </a:tabLst>
            </a:pPr>
            <a:r>
              <a:rPr lang="en-US" sz="2000" dirty="0"/>
              <a:t>	Expose: 0-99 seconds</a:t>
            </a:r>
          </a:p>
          <a:p>
            <a:pPr marL="0" indent="0">
              <a:buNone/>
              <a:tabLst>
                <a:tab pos="344488" algn="l"/>
              </a:tabLst>
            </a:pPr>
            <a:r>
              <a:rPr lang="en-US" sz="2000" dirty="0"/>
              <a:t>	Iterations: 1</a:t>
            </a:r>
          </a:p>
          <a:p>
            <a:pPr marL="0" indent="0">
              <a:buNone/>
            </a:pPr>
            <a:r>
              <a:rPr lang="en-US" sz="2000" b="1" dirty="0"/>
              <a:t>User Input:</a:t>
            </a:r>
          </a:p>
          <a:p>
            <a:pPr marL="0" indent="0">
              <a:buNone/>
              <a:tabLst>
                <a:tab pos="344488" algn="l"/>
              </a:tabLst>
            </a:pPr>
            <a:r>
              <a:rPr lang="en-US" sz="2000" dirty="0"/>
              <a:t>	Conceal: 0-99 seconds</a:t>
            </a:r>
          </a:p>
          <a:p>
            <a:pPr marL="0" indent="0">
              <a:buNone/>
              <a:tabLst>
                <a:tab pos="344488" algn="l"/>
              </a:tabLst>
            </a:pPr>
            <a:r>
              <a:rPr lang="en-US" sz="2000" dirty="0"/>
              <a:t>	Expose: 0-99 seconds</a:t>
            </a:r>
          </a:p>
          <a:p>
            <a:pPr marL="0" indent="0">
              <a:buNone/>
              <a:tabLst>
                <a:tab pos="344488" algn="l"/>
              </a:tabLst>
            </a:pPr>
            <a:r>
              <a:rPr lang="en-US" sz="2000" dirty="0"/>
              <a:t>	Iterations: 0-99</a:t>
            </a:r>
          </a:p>
          <a:p>
            <a:pPr marL="0" indent="0">
              <a:buNone/>
            </a:pPr>
            <a:r>
              <a:rPr lang="en-US" sz="2000" b="1" dirty="0"/>
              <a:t>Random:</a:t>
            </a:r>
          </a:p>
          <a:p>
            <a:pPr marL="0" indent="0">
              <a:buNone/>
              <a:tabLst>
                <a:tab pos="344488" algn="l"/>
              </a:tabLst>
            </a:pPr>
            <a:r>
              <a:rPr lang="en-US" sz="2000" dirty="0"/>
              <a:t>	Conceal: min conceal / max expose</a:t>
            </a:r>
          </a:p>
          <a:p>
            <a:pPr marL="0" indent="0">
              <a:buNone/>
              <a:tabLst>
                <a:tab pos="344488" algn="l"/>
              </a:tabLst>
            </a:pPr>
            <a:r>
              <a:rPr lang="en-US" sz="2000" dirty="0"/>
              <a:t>	Expose: min conceal / max expose</a:t>
            </a:r>
          </a:p>
          <a:p>
            <a:pPr marL="0" indent="0">
              <a:buNone/>
              <a:tabLst>
                <a:tab pos="344488" algn="l"/>
              </a:tabLst>
            </a:pPr>
            <a:r>
              <a:rPr lang="en-US" sz="2000" dirty="0"/>
              <a:t>	Iterations: 0-99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61B1D-4578-4916-9850-2720B2B6B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21"/>
          <a:stretch/>
        </p:blipFill>
        <p:spPr>
          <a:xfrm>
            <a:off x="244145" y="2196542"/>
            <a:ext cx="3017478" cy="44803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3798EB-6F26-44AA-8B4A-7C076B27A87F}"/>
              </a:ext>
            </a:extLst>
          </p:cNvPr>
          <p:cNvSpPr txBox="1">
            <a:spLocks/>
          </p:cNvSpPr>
          <p:nvPr/>
        </p:nvSpPr>
        <p:spPr>
          <a:xfrm>
            <a:off x="7966436" y="2248301"/>
            <a:ext cx="42255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4488" algn="l"/>
              </a:tabLst>
            </a:pPr>
            <a:r>
              <a:rPr lang="en-US" sz="2000" dirty="0"/>
              <a:t>Communication: HTTP, </a:t>
            </a:r>
            <a:r>
              <a:rPr lang="en-US" sz="2000" dirty="0" err="1"/>
              <a:t>WiFi</a:t>
            </a:r>
            <a:r>
              <a:rPr lang="en-US" sz="2000" dirty="0"/>
              <a:t>, SPI, RF</a:t>
            </a:r>
          </a:p>
          <a:p>
            <a:pPr>
              <a:tabLst>
                <a:tab pos="344488" algn="l"/>
              </a:tabLst>
            </a:pPr>
            <a:r>
              <a:rPr lang="en-US" sz="2000" dirty="0"/>
              <a:t>FSM – Hybrid polling / interrupts</a:t>
            </a:r>
          </a:p>
          <a:p>
            <a:pPr>
              <a:tabLst>
                <a:tab pos="344488" algn="l"/>
              </a:tabLst>
            </a:pPr>
            <a:r>
              <a:rPr lang="en-US" sz="2000" dirty="0"/>
              <a:t>PWM motor control</a:t>
            </a:r>
          </a:p>
          <a:p>
            <a:pPr>
              <a:tabLst>
                <a:tab pos="344488" algn="l"/>
              </a:tabLst>
            </a:pPr>
            <a:r>
              <a:rPr lang="en-US" sz="2000" dirty="0"/>
              <a:t>Feedback system (limit switches)</a:t>
            </a:r>
          </a:p>
          <a:p>
            <a:pPr>
              <a:tabLst>
                <a:tab pos="344488" algn="l"/>
              </a:tabLst>
            </a:pPr>
            <a:r>
              <a:rPr lang="en-US" sz="2000" dirty="0"/>
              <a:t>GPIO – LEDs, switches</a:t>
            </a:r>
          </a:p>
          <a:p>
            <a:pPr>
              <a:tabLst>
                <a:tab pos="344488" algn="l"/>
              </a:tabLst>
            </a:pPr>
            <a:r>
              <a:rPr lang="en-US" sz="2000" dirty="0"/>
              <a:t>PCB Soldering / wire wrap</a:t>
            </a:r>
          </a:p>
          <a:p>
            <a:pPr>
              <a:tabLst>
                <a:tab pos="344488" algn="l"/>
              </a:tabLst>
            </a:pPr>
            <a:r>
              <a:rPr lang="en-US" sz="2000" dirty="0"/>
              <a:t>Timer (used for counting delays)</a:t>
            </a:r>
          </a:p>
          <a:p>
            <a:pPr>
              <a:tabLst>
                <a:tab pos="344488" algn="l"/>
              </a:tabLst>
            </a:pPr>
            <a:r>
              <a:rPr lang="en-US" sz="2000" dirty="0"/>
              <a:t>Pull-up resistors ( limit switches)</a:t>
            </a:r>
          </a:p>
          <a:p>
            <a:pPr>
              <a:tabLst>
                <a:tab pos="344488" algn="l"/>
              </a:tabLst>
            </a:pPr>
            <a:r>
              <a:rPr lang="en-US" sz="2000" dirty="0"/>
              <a:t>Mechanical systems – bearings, steel protections, disposable targets, motor, PCB encapsulation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344488" algn="l"/>
              </a:tabLst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tabLst>
                <a:tab pos="344488" algn="l"/>
              </a:tabLst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D0246-544E-4AA2-AD71-837B451FD990}"/>
              </a:ext>
            </a:extLst>
          </p:cNvPr>
          <p:cNvSpPr txBox="1"/>
          <p:nvPr/>
        </p:nvSpPr>
        <p:spPr>
          <a:xfrm>
            <a:off x="695865" y="1533709"/>
            <a:ext cx="1982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highlight>
                  <a:srgbClr val="FFFF00"/>
                </a:highlight>
              </a:rPr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EC9A0-9554-469A-B0CD-CA2CCB27223B}"/>
              </a:ext>
            </a:extLst>
          </p:cNvPr>
          <p:cNvSpPr txBox="1"/>
          <p:nvPr/>
        </p:nvSpPr>
        <p:spPr>
          <a:xfrm>
            <a:off x="4500117" y="1533708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highlight>
                  <a:srgbClr val="FFFF00"/>
                </a:highlight>
              </a:rPr>
              <a:t>Modes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DFDC5-7B00-4C8C-9F06-482F25FB9044}"/>
              </a:ext>
            </a:extLst>
          </p:cNvPr>
          <p:cNvSpPr txBox="1"/>
          <p:nvPr/>
        </p:nvSpPr>
        <p:spPr>
          <a:xfrm>
            <a:off x="8597661" y="1533708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highlight>
                  <a:srgbClr val="FFFF00"/>
                </a:highlight>
              </a:rPr>
              <a:t>Principles of Design</a:t>
            </a:r>
          </a:p>
        </p:txBody>
      </p:sp>
    </p:spTree>
    <p:extLst>
      <p:ext uri="{BB962C8B-B14F-4D97-AF65-F5344CB8AC3E}">
        <p14:creationId xmlns:p14="http://schemas.microsoft.com/office/powerpoint/2010/main" val="293164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187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Gale Automated Targets Embedded Systems CS 6780  Scott Gale, u1203422</vt:lpstr>
      <vt:lpstr>System Objectives</vt:lpstr>
      <vt:lpstr>PowerPoint Presentation</vt:lpstr>
      <vt:lpstr>User Interface, Modes,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Gale</dc:creator>
  <cp:lastModifiedBy>Scott Gale</cp:lastModifiedBy>
  <cp:revision>14</cp:revision>
  <cp:lastPrinted>2019-04-23T02:08:47Z</cp:lastPrinted>
  <dcterms:created xsi:type="dcterms:W3CDTF">2019-03-04T21:10:35Z</dcterms:created>
  <dcterms:modified xsi:type="dcterms:W3CDTF">2019-04-23T21:15:28Z</dcterms:modified>
</cp:coreProperties>
</file>