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82" r:id="rId5"/>
  </p:sldMasterIdLst>
  <p:notesMasterIdLst>
    <p:notesMasterId r:id="rId14"/>
  </p:notesMasterIdLst>
  <p:sldIdLst>
    <p:sldId id="298" r:id="rId6"/>
    <p:sldId id="299" r:id="rId7"/>
    <p:sldId id="301" r:id="rId8"/>
    <p:sldId id="300" r:id="rId9"/>
    <p:sldId id="302" r:id="rId10"/>
    <p:sldId id="303" r:id="rId11"/>
    <p:sldId id="304" r:id="rId12"/>
    <p:sldId id="30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6456" autoAdjust="0"/>
  </p:normalViewPr>
  <p:slideViewPr>
    <p:cSldViewPr snapToGrid="0">
      <p:cViewPr varScale="1">
        <p:scale>
          <a:sx n="60" d="100"/>
          <a:sy n="60" d="100"/>
        </p:scale>
        <p:origin x="96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1480C-35CC-4934-8EA7-894FE1EC2542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EA48B-ABE6-42F4-8513-DF8A98CA7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98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l.cmu.edu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https://arxiv.org/pdf/1603.02754.pdf</a:t>
            </a:r>
          </a:p>
          <a:p>
            <a:r>
              <a:rPr lang="en-US" dirty="0"/>
              <a:t>https://dimleve.medium.com/xgboost-mathematics-explained-58262530904a</a:t>
            </a:r>
          </a:p>
          <a:p>
            <a:r>
              <a:rPr lang="en-US" dirty="0"/>
              <a:t>https://math.hmc.edu/calculus/hmc-mathematics-calculus-online-tutorials/single-variable-calculus/taylors-theorem/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EA48B-ABE6-42F4-8513-DF8A98CA7A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06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Tianqi Chen currently, as of 2022 is an </a:t>
            </a:r>
            <a:r>
              <a:rPr lang="en-US" b="0" i="0" dirty="0">
                <a:solidFill>
                  <a:srgbClr val="404040"/>
                </a:solidFill>
                <a:effectLst/>
                <a:latin typeface="-apple-system"/>
              </a:rPr>
              <a:t>Assistant Professor in the </a:t>
            </a:r>
            <a:r>
              <a:rPr lang="en-US" b="0" i="0" u="none" strike="noStrike" dirty="0">
                <a:solidFill>
                  <a:srgbClr val="0069D6"/>
                </a:solidFill>
                <a:effectLst/>
                <a:latin typeface="-apple-system"/>
                <a:hlinkClick r:id="rId3"/>
              </a:rPr>
              <a:t>Machine Learning Department</a:t>
            </a:r>
            <a:r>
              <a:rPr lang="en-US" b="0" i="0" u="none" strike="noStrike" dirty="0">
                <a:solidFill>
                  <a:srgbClr val="0069D6"/>
                </a:solidFill>
                <a:effectLst/>
                <a:latin typeface="-apple-system"/>
              </a:rPr>
              <a:t> at Carnegie Mellon University</a:t>
            </a:r>
          </a:p>
          <a:p>
            <a:endParaRPr lang="en-US" b="0" i="0" u="none" strike="noStrike" dirty="0">
              <a:solidFill>
                <a:srgbClr val="0069D6"/>
              </a:solidFill>
              <a:effectLst/>
              <a:latin typeface="-apple-system"/>
            </a:endParaRPr>
          </a:p>
          <a:p>
            <a:r>
              <a:rPr lang="en-US" b="0" i="0" u="none" strike="noStrike" dirty="0">
                <a:solidFill>
                  <a:srgbClr val="0069D6"/>
                </a:solidFill>
                <a:effectLst/>
                <a:latin typeface="-apple-system"/>
              </a:rPr>
              <a:t>He create </a:t>
            </a:r>
            <a:r>
              <a:rPr lang="en-US" b="0" i="0" u="none" strike="noStrike" dirty="0" err="1">
                <a:solidFill>
                  <a:srgbClr val="0069D6"/>
                </a:solidFill>
                <a:effectLst/>
                <a:latin typeface="-apple-system"/>
              </a:rPr>
              <a:t>xgboost</a:t>
            </a:r>
            <a:r>
              <a:rPr lang="en-US" b="0" i="0" u="none" strike="noStrike" dirty="0">
                <a:solidFill>
                  <a:srgbClr val="0069D6"/>
                </a:solidFill>
                <a:effectLst/>
                <a:latin typeface="-apple-system"/>
              </a:rPr>
              <a:t> while at the University of Washington as a Master student</a:t>
            </a:r>
          </a:p>
          <a:p>
            <a:endParaRPr lang="en-US" b="0" i="0" u="none" strike="noStrike" dirty="0">
              <a:solidFill>
                <a:srgbClr val="0069D6"/>
              </a:solidFill>
              <a:effectLst/>
              <a:latin typeface="-apple-system"/>
            </a:endParaRPr>
          </a:p>
          <a:p>
            <a:r>
              <a:rPr lang="en-US" b="0" i="0" u="none" strike="noStrike" dirty="0">
                <a:solidFill>
                  <a:srgbClr val="0069D6"/>
                </a:solidFill>
                <a:effectLst/>
                <a:latin typeface="-apple-system"/>
              </a:rPr>
              <a:t>In other words, total bad ass</a:t>
            </a:r>
          </a:p>
          <a:p>
            <a:endParaRPr lang="en-US" b="0" i="0" u="none" strike="noStrike" dirty="0">
              <a:solidFill>
                <a:srgbClr val="0069D6"/>
              </a:solidFill>
              <a:effectLst/>
              <a:latin typeface="-apple-system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EA48B-ABE6-42F4-8513-DF8A98CA7A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13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Cite photo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EA48B-ABE6-42F4-8513-DF8A98CA7A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65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https://dimleve.medium.com/xgboost-mathematics-explained-58262530904a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EA48B-ABE6-42F4-8513-DF8A98CA7A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6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2756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238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199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69349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957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6961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1827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907D986-8816-4272-A432-0437A28A9828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0392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3218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384048" indent="-182880">
              <a:buFont typeface="Arial" panose="020B0604020202020204" pitchFamily="34" charset="0"/>
              <a:buChar char="•"/>
              <a:defRPr/>
            </a:lvl2pPr>
            <a:lvl3pPr marL="566928" indent="-182880">
              <a:buFont typeface="Arial" panose="020B0604020202020204" pitchFamily="34" charset="0"/>
              <a:buChar char="•"/>
              <a:defRPr/>
            </a:lvl3pPr>
            <a:lvl4pPr marL="749808" indent="-182880">
              <a:buFont typeface="Arial" panose="020B0604020202020204" pitchFamily="34" charset="0"/>
              <a:buChar char="•"/>
              <a:defRPr/>
            </a:lvl4pPr>
            <a:lvl5pPr marL="932688" indent="-18288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09598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400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 err="1">
                <a:solidFill>
                  <a:schemeClr val="tx1"/>
                </a:solidFill>
              </a:rPr>
              <a:t>XGBoost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By Dylan Scott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ml2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4AB2B-B5DE-45FB-8079-9FAC16350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54FEF-C730-48D4-89D6-0977FF380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404040"/>
                </a:solidFill>
              </a:rPr>
              <a:t>This project is the final assignment for Machine Learning 2 as part of the MSDS Program at SMU.</a:t>
            </a:r>
          </a:p>
          <a:p>
            <a:r>
              <a:rPr lang="en-US" dirty="0">
                <a:solidFill>
                  <a:srgbClr val="404040"/>
                </a:solidFill>
              </a:rPr>
              <a:t>The theme of the project is to take a concept in machine learning and break down all its parts to demonstrate how it works. </a:t>
            </a:r>
          </a:p>
          <a:p>
            <a:r>
              <a:rPr lang="en-US" dirty="0">
                <a:solidFill>
                  <a:srgbClr val="404040"/>
                </a:solidFill>
              </a:rPr>
              <a:t>In preparation for future data scientist, we have been tasked to not only learn the material but understand it in a way where we can explain it to decision makers as well as others in the field.</a:t>
            </a:r>
          </a:p>
          <a:p>
            <a:r>
              <a:rPr lang="en-US" dirty="0">
                <a:solidFill>
                  <a:srgbClr val="404040"/>
                </a:solidFill>
              </a:rPr>
              <a:t>My chosen topic is </a:t>
            </a:r>
            <a:r>
              <a:rPr lang="en-US" dirty="0" err="1">
                <a:solidFill>
                  <a:srgbClr val="404040"/>
                </a:solidFill>
              </a:rPr>
              <a:t>XGBoost</a:t>
            </a:r>
            <a:r>
              <a:rPr lang="en-US" dirty="0">
                <a:solidFill>
                  <a:srgbClr val="404040"/>
                </a:solidFill>
              </a:rPr>
              <a:t>.</a:t>
            </a:r>
          </a:p>
          <a:p>
            <a:r>
              <a:rPr lang="en-US" dirty="0">
                <a:solidFill>
                  <a:srgbClr val="404040"/>
                </a:solidFill>
              </a:rPr>
              <a:t>I have made very few assumptions of the viewer’s background prior to viewing this.</a:t>
            </a:r>
          </a:p>
        </p:txBody>
      </p:sp>
    </p:spTree>
    <p:extLst>
      <p:ext uri="{BB962C8B-B14F-4D97-AF65-F5344CB8AC3E}">
        <p14:creationId xmlns:p14="http://schemas.microsoft.com/office/powerpoint/2010/main" val="4266741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lex maths formulae on a blackboard">
            <a:extLst>
              <a:ext uri="{FF2B5EF4-FFF2-40B4-BE49-F238E27FC236}">
                <a16:creationId xmlns:a16="http://schemas.microsoft.com/office/drawing/2014/main" id="{B11E60C3-40AA-BBCE-B0AB-966B003B96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26" r="2902" b="-1"/>
          <a:stretch/>
        </p:blipFill>
        <p:spPr>
          <a:xfrm>
            <a:off x="4650909" y="10"/>
            <a:ext cx="754109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405B5C-C5E3-4362-879B-DFB93A9D6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E111B-C534-4F5B-BCED-43F3BE49F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Background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What is it?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Why use it?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Mathematics behind the algorithm.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Closeout</a:t>
            </a:r>
          </a:p>
        </p:txBody>
      </p:sp>
    </p:spTree>
    <p:extLst>
      <p:ext uri="{BB962C8B-B14F-4D97-AF65-F5344CB8AC3E}">
        <p14:creationId xmlns:p14="http://schemas.microsoft.com/office/powerpoint/2010/main" val="756655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CB5F0-B8AC-4EB3-AA55-471CFE1C0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96807-710A-4E0D-B199-C6301F71F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Stands for:</a:t>
            </a:r>
          </a:p>
          <a:p>
            <a:pPr lvl="1"/>
            <a:r>
              <a:rPr lang="en-US" dirty="0" err="1"/>
              <a:t>eXtreme</a:t>
            </a:r>
            <a:r>
              <a:rPr lang="en-US" dirty="0"/>
              <a:t> Gradient Boosting.</a:t>
            </a:r>
          </a:p>
          <a:p>
            <a:r>
              <a:rPr lang="en-US" dirty="0"/>
              <a:t>Creator:</a:t>
            </a:r>
          </a:p>
          <a:p>
            <a:pPr lvl="1"/>
            <a:r>
              <a:rPr lang="en-US" dirty="0"/>
              <a:t>Tianqi Chen</a:t>
            </a:r>
          </a:p>
          <a:p>
            <a:r>
              <a:rPr lang="en-US" dirty="0"/>
              <a:t>Type:</a:t>
            </a:r>
          </a:p>
          <a:p>
            <a:pPr lvl="1"/>
            <a:r>
              <a:rPr lang="en-US" dirty="0"/>
              <a:t>Tree-based boosting algorithm</a:t>
            </a:r>
          </a:p>
          <a:p>
            <a:pPr lvl="1"/>
            <a:r>
              <a:rPr lang="en-US" dirty="0"/>
              <a:t>Unsupervised Machine Learning</a:t>
            </a:r>
          </a:p>
          <a:p>
            <a:pPr lvl="1"/>
            <a:endParaRPr lang="en-US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558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45D01-0F12-4451-B2B3-13403C4E3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60EFE-CF1A-413B-8334-51607C233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533F40-045E-4E3D-9243-864CD4E58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402EC6-D845-41B3-BEBE-CB34D9BF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Image result for gradient descent">
            <a:extLst>
              <a:ext uri="{FF2B5EF4-FFF2-40B4-BE49-F238E27FC236}">
                <a16:creationId xmlns:a16="http://schemas.microsoft.com/office/drawing/2014/main" id="{67838020-6D2A-410D-BB47-06164DAA6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72789" y="1651560"/>
            <a:ext cx="4782312" cy="356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449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C7F0B-F1BA-4EDE-B058-F41D91545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Math Behind </a:t>
            </a:r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8ED2C-BFD2-40F9-AF4D-8E2C1BDF5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61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FF06A-DD17-4BE6-9C81-565E49E7F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0DAC6-F3ED-41EB-920B-A8648BE87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7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D2FD5-982A-43DA-A97D-057DC1B50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Taylor’s Theorem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6621E-3183-4116-AD2B-1D7F15A21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13958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{BEB0328D-BC73-4755-B8CA-22E3BDAAE6E5}tf22712842_win32</Template>
  <TotalTime>802</TotalTime>
  <Words>245</Words>
  <Application>Microsoft Office PowerPoint</Application>
  <PresentationFormat>Widescreen</PresentationFormat>
  <Paragraphs>40</Paragraphs>
  <Slides>8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-apple-system</vt:lpstr>
      <vt:lpstr>Arial</vt:lpstr>
      <vt:lpstr>Bookman Old Style</vt:lpstr>
      <vt:lpstr>Calibri</vt:lpstr>
      <vt:lpstr>Franklin Gothic Book</vt:lpstr>
      <vt:lpstr>Gill Sans MT</vt:lpstr>
      <vt:lpstr>1_RetrospectVTI</vt:lpstr>
      <vt:lpstr>Parcel</vt:lpstr>
      <vt:lpstr>XGBoost</vt:lpstr>
      <vt:lpstr>Motivation</vt:lpstr>
      <vt:lpstr>Agenda</vt:lpstr>
      <vt:lpstr>Background </vt:lpstr>
      <vt:lpstr>PowerPoint Presentation</vt:lpstr>
      <vt:lpstr>The Math Behind XGBoost</vt:lpstr>
      <vt:lpstr>Objective function</vt:lpstr>
      <vt:lpstr>Taylor’s Theorem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XGBoost</dc:title>
  <dc:creator>Scott, Dylan</dc:creator>
  <cp:lastModifiedBy>Scott, Dylan</cp:lastModifiedBy>
  <cp:revision>9</cp:revision>
  <dcterms:created xsi:type="dcterms:W3CDTF">2022-03-28T02:18:08Z</dcterms:created>
  <dcterms:modified xsi:type="dcterms:W3CDTF">2022-03-30T02:38:38Z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