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3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4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5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82" r:id="rId5"/>
  </p:sldMasterIdLst>
  <p:notesMasterIdLst>
    <p:notesMasterId r:id="rId24"/>
  </p:notesMasterIdLst>
  <p:sldIdLst>
    <p:sldId id="298" r:id="rId6"/>
    <p:sldId id="299" r:id="rId7"/>
    <p:sldId id="301" r:id="rId8"/>
    <p:sldId id="310" r:id="rId9"/>
    <p:sldId id="306" r:id="rId10"/>
    <p:sldId id="307" r:id="rId11"/>
    <p:sldId id="312" r:id="rId12"/>
    <p:sldId id="317" r:id="rId13"/>
    <p:sldId id="318" r:id="rId14"/>
    <p:sldId id="319" r:id="rId15"/>
    <p:sldId id="320" r:id="rId16"/>
    <p:sldId id="309" r:id="rId17"/>
    <p:sldId id="314" r:id="rId18"/>
    <p:sldId id="323" r:id="rId19"/>
    <p:sldId id="321" r:id="rId20"/>
    <p:sldId id="324" r:id="rId21"/>
    <p:sldId id="322" r:id="rId22"/>
    <p:sldId id="31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25" autoAdjust="0"/>
  </p:normalViewPr>
  <p:slideViewPr>
    <p:cSldViewPr snapToGrid="0">
      <p:cViewPr varScale="1">
        <p:scale>
          <a:sx n="101" d="100"/>
          <a:sy n="101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Sample Graph Regression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762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762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2A-4D2E-8BA2-07CEAE14E734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762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2A-4D2E-8BA2-07CEAE14E734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762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4C2A-4D2E-8BA2-07CEAE14E734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0.4</c:v>
                </c:pt>
                <c:pt idx="1">
                  <c:v>0.6</c:v>
                </c:pt>
                <c:pt idx="2">
                  <c:v>1.1000000000000001</c:v>
                </c:pt>
                <c:pt idx="3">
                  <c:v>1.3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-10</c:v>
                </c:pt>
                <c:pt idx="1">
                  <c:v>6</c:v>
                </c:pt>
                <c:pt idx="2">
                  <c:v>7</c:v>
                </c:pt>
                <c:pt idx="3">
                  <c:v>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C2A-4D2E-8BA2-07CEAE14E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4391423"/>
        <c:axId val="264393087"/>
      </c:scatterChart>
      <c:valAx>
        <c:axId val="264391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393087"/>
        <c:crosses val="autoZero"/>
        <c:crossBetween val="midCat"/>
      </c:valAx>
      <c:valAx>
        <c:axId val="264393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391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Sample Graph Regression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762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762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2A-4D2E-8BA2-07CEAE14E734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762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2A-4D2E-8BA2-07CEAE14E734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762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4C2A-4D2E-8BA2-07CEAE14E734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0.4</c:v>
                </c:pt>
                <c:pt idx="1">
                  <c:v>0.6</c:v>
                </c:pt>
                <c:pt idx="2">
                  <c:v>1.1000000000000001</c:v>
                </c:pt>
                <c:pt idx="3">
                  <c:v>1.3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-10</c:v>
                </c:pt>
                <c:pt idx="1">
                  <c:v>6</c:v>
                </c:pt>
                <c:pt idx="2">
                  <c:v>7</c:v>
                </c:pt>
                <c:pt idx="3">
                  <c:v>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C2A-4D2E-8BA2-07CEAE14E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4391423"/>
        <c:axId val="264393087"/>
      </c:scatterChart>
      <c:valAx>
        <c:axId val="264391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393087"/>
        <c:crosses val="autoZero"/>
        <c:crossBetween val="midCat"/>
      </c:valAx>
      <c:valAx>
        <c:axId val="264393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391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Sample Graph Regression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762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762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2A-4D2E-8BA2-07CEAE14E734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762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2A-4D2E-8BA2-07CEAE14E734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762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4C2A-4D2E-8BA2-07CEAE14E734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0.4</c:v>
                </c:pt>
                <c:pt idx="1">
                  <c:v>0.6</c:v>
                </c:pt>
                <c:pt idx="2">
                  <c:v>1.1000000000000001</c:v>
                </c:pt>
                <c:pt idx="3">
                  <c:v>1.3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-10</c:v>
                </c:pt>
                <c:pt idx="1">
                  <c:v>6</c:v>
                </c:pt>
                <c:pt idx="2">
                  <c:v>7</c:v>
                </c:pt>
                <c:pt idx="3">
                  <c:v>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C2A-4D2E-8BA2-07CEAE14E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4391423"/>
        <c:axId val="264393087"/>
      </c:scatterChart>
      <c:valAx>
        <c:axId val="264391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393087"/>
        <c:crosses val="autoZero"/>
        <c:crossBetween val="midCat"/>
      </c:valAx>
      <c:valAx>
        <c:axId val="264393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391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Sample Graph Regression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762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762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2A-4D2E-8BA2-07CEAE14E734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762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2A-4D2E-8BA2-07CEAE14E734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762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4C2A-4D2E-8BA2-07CEAE14E734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0.4</c:v>
                </c:pt>
                <c:pt idx="1">
                  <c:v>0.6</c:v>
                </c:pt>
                <c:pt idx="2">
                  <c:v>1.1000000000000001</c:v>
                </c:pt>
                <c:pt idx="3">
                  <c:v>1.3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-10</c:v>
                </c:pt>
                <c:pt idx="1">
                  <c:v>6</c:v>
                </c:pt>
                <c:pt idx="2">
                  <c:v>7</c:v>
                </c:pt>
                <c:pt idx="3">
                  <c:v>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C2A-4D2E-8BA2-07CEAE14E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4391423"/>
        <c:axId val="264393087"/>
      </c:scatterChart>
      <c:valAx>
        <c:axId val="264391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393087"/>
        <c:crosses val="autoZero"/>
        <c:crossBetween val="midCat"/>
      </c:valAx>
      <c:valAx>
        <c:axId val="264393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391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Sample Graph Regression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762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762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2A-4D2E-8BA2-07CEAE14E734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762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2A-4D2E-8BA2-07CEAE14E734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762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4C2A-4D2E-8BA2-07CEAE14E734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0.4</c:v>
                </c:pt>
                <c:pt idx="1">
                  <c:v>0.6</c:v>
                </c:pt>
                <c:pt idx="2">
                  <c:v>1.1000000000000001</c:v>
                </c:pt>
                <c:pt idx="3">
                  <c:v>1.3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-10</c:v>
                </c:pt>
                <c:pt idx="1">
                  <c:v>6</c:v>
                </c:pt>
                <c:pt idx="2">
                  <c:v>7</c:v>
                </c:pt>
                <c:pt idx="3">
                  <c:v>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C2A-4D2E-8BA2-07CEAE14E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4391423"/>
        <c:axId val="264393087"/>
      </c:scatterChart>
      <c:valAx>
        <c:axId val="264391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393087"/>
        <c:crosses val="autoZero"/>
        <c:crossBetween val="midCat"/>
      </c:valAx>
      <c:valAx>
        <c:axId val="264393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391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1480C-35CC-4934-8EA7-894FE1EC254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EA48B-ABE6-42F4-8513-DF8A98CA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9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l.cmu.edu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https://arxiv.org/pdf/1603.02754.pdf</a:t>
            </a:r>
          </a:p>
          <a:p>
            <a:r>
              <a:rPr lang="en-US" dirty="0"/>
              <a:t>https://dimleve.medium.com/xgboost-mathematics-explained-58262530904a</a:t>
            </a:r>
          </a:p>
          <a:p>
            <a:r>
              <a:rPr lang="en-US" dirty="0"/>
              <a:t>https://math.hmc.edu/calculus/hmc-mathematics-calculus-online-tutorials/single-variable-calculus/taylors-theorem/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6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https://www.geeksforgeeks.org/xgboost-for-regression/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14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Tianqi Chen (tea-on-key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chen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currently, as of 2022 is an </a:t>
            </a: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Assistant Professor in the </a:t>
            </a:r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  <a:hlinkClick r:id="rId3"/>
              </a:rPr>
              <a:t>Machine Learning Department</a:t>
            </a:r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</a:rPr>
              <a:t> at Carnegie Mellon University</a:t>
            </a:r>
          </a:p>
          <a:p>
            <a:endParaRPr lang="en-US" b="0" i="0" u="none" strike="noStrike" dirty="0">
              <a:solidFill>
                <a:srgbClr val="0069D6"/>
              </a:solidFill>
              <a:effectLst/>
              <a:latin typeface="-apple-system"/>
            </a:endParaRPr>
          </a:p>
          <a:p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</a:rPr>
              <a:t>He create </a:t>
            </a:r>
            <a:r>
              <a:rPr lang="en-US" b="0" i="0" u="none" strike="noStrike" dirty="0" err="1">
                <a:solidFill>
                  <a:srgbClr val="0069D6"/>
                </a:solidFill>
                <a:effectLst/>
                <a:latin typeface="-apple-system"/>
              </a:rPr>
              <a:t>xgboost</a:t>
            </a:r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</a:rPr>
              <a:t> while at the University of Washington as a Master student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44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is part of the tree algorithm category which also includes other popular algorithms such as random forest and gradient boosting</a:t>
            </a:r>
          </a:p>
          <a:p>
            <a:r>
              <a:rPr lang="en-US" dirty="0"/>
              <a:t>Photo site: https://mesin-belajar.blogspot.com/2019/04/xgboost-algorithm-long-may-she-reign.html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4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 provided by</a:t>
            </a:r>
            <a:r>
              <a:rPr lang="en-US"/>
              <a:t>: https://towardsdatascience.com/drug-dose-response-data-analysis-5d7d336ad8e9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92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98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https://www.geeksforgeeks.org/xgboost-for-regression/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84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https://www.geeksforgeeks.org/xgboost-for-regression/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9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https://www.geeksforgeeks.org/xgboost-for-regression/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91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https://www.geeksforgeeks.org/xgboost-for-regression/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6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75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38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9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934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57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96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907D986-8816-4272-A432-0437A28A9828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21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384048" indent="-182880">
              <a:buFont typeface="Arial" panose="020B0604020202020204" pitchFamily="34" charset="0"/>
              <a:buChar char="•"/>
              <a:defRPr/>
            </a:lvl2pPr>
            <a:lvl3pPr marL="566928" indent="-182880">
              <a:buFont typeface="Arial" panose="020B0604020202020204" pitchFamily="34" charset="0"/>
              <a:buChar char="•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959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0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XGBoost</a:t>
            </a:r>
            <a:r>
              <a:rPr lang="en-US" sz="4400" dirty="0">
                <a:solidFill>
                  <a:schemeClr val="tx1"/>
                </a:solidFill>
              </a:rPr>
              <a:t> For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 Dylan Scott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ml2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F137F8F-62B2-4BE3-913B-BAEE5D918355}"/>
              </a:ext>
            </a:extLst>
          </p:cNvPr>
          <p:cNvSpPr txBox="1">
            <a:spLocks/>
          </p:cNvSpPr>
          <p:nvPr/>
        </p:nvSpPr>
        <p:spPr>
          <a:xfrm>
            <a:off x="4494874" y="6590561"/>
            <a:ext cx="184731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1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4A5016A9-A1EB-4738-8235-994F66A9145F}"/>
              </a:ext>
            </a:extLst>
          </p:cNvPr>
          <p:cNvGraphicFramePr/>
          <p:nvPr/>
        </p:nvGraphicFramePr>
        <p:xfrm>
          <a:off x="111760" y="1330452"/>
          <a:ext cx="545084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FC8511-A811-4BDB-A8FE-D3515386DF3C}"/>
              </a:ext>
            </a:extLst>
          </p:cNvPr>
          <p:cNvCxnSpPr>
            <a:cxnSpLocks/>
          </p:cNvCxnSpPr>
          <p:nvPr/>
        </p:nvCxnSpPr>
        <p:spPr>
          <a:xfrm>
            <a:off x="537171" y="3628462"/>
            <a:ext cx="4933445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6C0ADD-C7DC-46F0-AB26-BB52FD72C9E5}"/>
              </a:ext>
            </a:extLst>
          </p:cNvPr>
          <p:cNvCxnSpPr>
            <a:cxnSpLocks/>
          </p:cNvCxnSpPr>
          <p:nvPr/>
        </p:nvCxnSpPr>
        <p:spPr>
          <a:xfrm flipV="1">
            <a:off x="1908266" y="3628462"/>
            <a:ext cx="0" cy="244401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12A049-4883-4C9B-8EA6-4FEBCFCAEEC2}"/>
              </a:ext>
            </a:extLst>
          </p:cNvPr>
          <p:cNvCxnSpPr>
            <a:cxnSpLocks/>
          </p:cNvCxnSpPr>
          <p:nvPr/>
        </p:nvCxnSpPr>
        <p:spPr>
          <a:xfrm flipV="1">
            <a:off x="4985580" y="3628462"/>
            <a:ext cx="0" cy="175316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7AAA21-4474-4356-88F7-C221DD73094E}"/>
              </a:ext>
            </a:extLst>
          </p:cNvPr>
          <p:cNvCxnSpPr>
            <a:cxnSpLocks/>
          </p:cNvCxnSpPr>
          <p:nvPr/>
        </p:nvCxnSpPr>
        <p:spPr>
          <a:xfrm flipV="1">
            <a:off x="4284813" y="2181225"/>
            <a:ext cx="0" cy="144723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8FA4FF-177E-41CE-9301-2B6CB21FB6DA}"/>
              </a:ext>
            </a:extLst>
          </p:cNvPr>
          <p:cNvCxnSpPr>
            <a:cxnSpLocks/>
          </p:cNvCxnSpPr>
          <p:nvPr/>
        </p:nvCxnSpPr>
        <p:spPr>
          <a:xfrm flipV="1">
            <a:off x="2583959" y="2351702"/>
            <a:ext cx="0" cy="127676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116D7A-96D2-4200-A803-E6C0DC5B2ADA}"/>
              </a:ext>
            </a:extLst>
          </p:cNvPr>
          <p:cNvCxnSpPr>
            <a:cxnSpLocks/>
          </p:cNvCxnSpPr>
          <p:nvPr/>
        </p:nvCxnSpPr>
        <p:spPr>
          <a:xfrm flipV="1">
            <a:off x="2256764" y="1943100"/>
            <a:ext cx="0" cy="4647461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dash"/>
            <a:miter lim="800000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B2E0716-491E-4322-9451-FDEAFB6EE28F}"/>
              </a:ext>
            </a:extLst>
          </p:cNvPr>
          <p:cNvSpPr/>
          <p:nvPr/>
        </p:nvSpPr>
        <p:spPr>
          <a:xfrm>
            <a:off x="7991475" y="533400"/>
            <a:ext cx="21621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-10.5, 6.5, 7.5, -7.5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E39043-AAA4-463D-9B4E-2AEB33F74A17}"/>
              </a:ext>
            </a:extLst>
          </p:cNvPr>
          <p:cNvSpPr/>
          <p:nvPr/>
        </p:nvSpPr>
        <p:spPr>
          <a:xfrm>
            <a:off x="9642133" y="1495425"/>
            <a:ext cx="2162175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6.5, 7.5, -7.5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1492D1-2080-4C99-A976-31703F8866B0}"/>
              </a:ext>
            </a:extLst>
          </p:cNvPr>
          <p:cNvSpPr/>
          <p:nvPr/>
        </p:nvSpPr>
        <p:spPr>
          <a:xfrm>
            <a:off x="6521279" y="1495425"/>
            <a:ext cx="2162175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-10.5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E6EEFC-1ABC-4E65-A901-39A6AD75D0E1}"/>
              </a:ext>
            </a:extLst>
          </p:cNvPr>
          <p:cNvCxnSpPr>
            <a:stCxn id="2" idx="2"/>
          </p:cNvCxnSpPr>
          <p:nvPr/>
        </p:nvCxnSpPr>
        <p:spPr>
          <a:xfrm flipH="1">
            <a:off x="7724775" y="1123950"/>
            <a:ext cx="1347788" cy="371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FAC699-F185-4F49-9BDA-DF06561D8F6F}"/>
              </a:ext>
            </a:extLst>
          </p:cNvPr>
          <p:cNvCxnSpPr>
            <a:stCxn id="2" idx="2"/>
          </p:cNvCxnSpPr>
          <p:nvPr/>
        </p:nvCxnSpPr>
        <p:spPr>
          <a:xfrm>
            <a:off x="9072563" y="1123950"/>
            <a:ext cx="1404937" cy="371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D0EB753-B60A-4BCE-8F75-D1B89F5EC914}"/>
              </a:ext>
            </a:extLst>
          </p:cNvPr>
          <p:cNvSpPr/>
          <p:nvPr/>
        </p:nvSpPr>
        <p:spPr>
          <a:xfrm>
            <a:off x="9918065" y="2609568"/>
            <a:ext cx="2162175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-7.5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4E4914-051C-44D8-9840-C738C0504CF7}"/>
              </a:ext>
            </a:extLst>
          </p:cNvPr>
          <p:cNvSpPr/>
          <p:nvPr/>
        </p:nvSpPr>
        <p:spPr>
          <a:xfrm>
            <a:off x="7590648" y="2609568"/>
            <a:ext cx="2162175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6.5, 7.5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6F8330-6E5A-4164-8DC9-DD618D2FF25D}"/>
              </a:ext>
            </a:extLst>
          </p:cNvPr>
          <p:cNvCxnSpPr>
            <a:cxnSpLocks/>
          </p:cNvCxnSpPr>
          <p:nvPr/>
        </p:nvCxnSpPr>
        <p:spPr>
          <a:xfrm flipH="1">
            <a:off x="9253024" y="2076309"/>
            <a:ext cx="1320387" cy="533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B7D465-16DD-4584-BB10-1A903EEED07D}"/>
              </a:ext>
            </a:extLst>
          </p:cNvPr>
          <p:cNvCxnSpPr>
            <a:cxnSpLocks/>
          </p:cNvCxnSpPr>
          <p:nvPr/>
        </p:nvCxnSpPr>
        <p:spPr>
          <a:xfrm>
            <a:off x="10629900" y="2076309"/>
            <a:ext cx="552450" cy="533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DB283D-41CA-4F58-807B-1CFDF1C54E57}"/>
              </a:ext>
            </a:extLst>
          </p:cNvPr>
          <p:cNvCxnSpPr>
            <a:cxnSpLocks/>
          </p:cNvCxnSpPr>
          <p:nvPr/>
        </p:nvCxnSpPr>
        <p:spPr>
          <a:xfrm flipV="1">
            <a:off x="4679605" y="1943100"/>
            <a:ext cx="0" cy="4647461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dash"/>
            <a:miter lim="800000"/>
          </a:ln>
          <a:effectLst/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3CFCE98-317E-4717-9B3C-CB9DA7742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391" y="4039785"/>
            <a:ext cx="5649113" cy="1143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A72F3A1-A127-4B85-9CE9-249388438802}"/>
              </a:ext>
            </a:extLst>
          </p:cNvPr>
          <p:cNvSpPr txBox="1"/>
          <p:nvPr/>
        </p:nvSpPr>
        <p:spPr>
          <a:xfrm>
            <a:off x="6858078" y="2076309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= -10.5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03D5DC-F05A-479F-A875-E9A2C45159E3}"/>
              </a:ext>
            </a:extLst>
          </p:cNvPr>
          <p:cNvSpPr txBox="1"/>
          <p:nvPr/>
        </p:nvSpPr>
        <p:spPr>
          <a:xfrm>
            <a:off x="10193482" y="3180786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= -7.5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A93565-A43A-434C-975A-EC01787ED790}"/>
              </a:ext>
            </a:extLst>
          </p:cNvPr>
          <p:cNvSpPr txBox="1"/>
          <p:nvPr/>
        </p:nvSpPr>
        <p:spPr>
          <a:xfrm>
            <a:off x="7976277" y="313491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= 7</a:t>
            </a:r>
          </a:p>
        </p:txBody>
      </p:sp>
    </p:spTree>
    <p:extLst>
      <p:ext uri="{BB962C8B-B14F-4D97-AF65-F5344CB8AC3E}">
        <p14:creationId xmlns:p14="http://schemas.microsoft.com/office/powerpoint/2010/main" val="204716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F137F8F-62B2-4BE3-913B-BAEE5D918355}"/>
              </a:ext>
            </a:extLst>
          </p:cNvPr>
          <p:cNvSpPr txBox="1">
            <a:spLocks/>
          </p:cNvSpPr>
          <p:nvPr/>
        </p:nvSpPr>
        <p:spPr>
          <a:xfrm>
            <a:off x="4494874" y="6590561"/>
            <a:ext cx="184731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1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4A5016A9-A1EB-4738-8235-994F66A9145F}"/>
              </a:ext>
            </a:extLst>
          </p:cNvPr>
          <p:cNvGraphicFramePr/>
          <p:nvPr/>
        </p:nvGraphicFramePr>
        <p:xfrm>
          <a:off x="111760" y="1330452"/>
          <a:ext cx="545084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FC8511-A811-4BDB-A8FE-D3515386DF3C}"/>
              </a:ext>
            </a:extLst>
          </p:cNvPr>
          <p:cNvCxnSpPr>
            <a:cxnSpLocks/>
          </p:cNvCxnSpPr>
          <p:nvPr/>
        </p:nvCxnSpPr>
        <p:spPr>
          <a:xfrm>
            <a:off x="537171" y="3628462"/>
            <a:ext cx="4933445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6C0ADD-C7DC-46F0-AB26-BB52FD72C9E5}"/>
              </a:ext>
            </a:extLst>
          </p:cNvPr>
          <p:cNvCxnSpPr>
            <a:cxnSpLocks/>
          </p:cNvCxnSpPr>
          <p:nvPr/>
        </p:nvCxnSpPr>
        <p:spPr>
          <a:xfrm flipV="1">
            <a:off x="1908266" y="3628462"/>
            <a:ext cx="0" cy="244401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12A049-4883-4C9B-8EA6-4FEBCFCAEEC2}"/>
              </a:ext>
            </a:extLst>
          </p:cNvPr>
          <p:cNvCxnSpPr>
            <a:cxnSpLocks/>
          </p:cNvCxnSpPr>
          <p:nvPr/>
        </p:nvCxnSpPr>
        <p:spPr>
          <a:xfrm flipV="1">
            <a:off x="4985580" y="3628462"/>
            <a:ext cx="0" cy="175316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7AAA21-4474-4356-88F7-C221DD73094E}"/>
              </a:ext>
            </a:extLst>
          </p:cNvPr>
          <p:cNvCxnSpPr>
            <a:cxnSpLocks/>
          </p:cNvCxnSpPr>
          <p:nvPr/>
        </p:nvCxnSpPr>
        <p:spPr>
          <a:xfrm flipV="1">
            <a:off x="4284813" y="2181225"/>
            <a:ext cx="0" cy="144723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8FA4FF-177E-41CE-9301-2B6CB21FB6DA}"/>
              </a:ext>
            </a:extLst>
          </p:cNvPr>
          <p:cNvCxnSpPr>
            <a:cxnSpLocks/>
          </p:cNvCxnSpPr>
          <p:nvPr/>
        </p:nvCxnSpPr>
        <p:spPr>
          <a:xfrm flipV="1">
            <a:off x="2583959" y="2351702"/>
            <a:ext cx="0" cy="127676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116D7A-96D2-4200-A803-E6C0DC5B2ADA}"/>
              </a:ext>
            </a:extLst>
          </p:cNvPr>
          <p:cNvCxnSpPr>
            <a:cxnSpLocks/>
          </p:cNvCxnSpPr>
          <p:nvPr/>
        </p:nvCxnSpPr>
        <p:spPr>
          <a:xfrm flipV="1">
            <a:off x="2256764" y="1943100"/>
            <a:ext cx="0" cy="4647461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dash"/>
            <a:miter lim="800000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B2E0716-491E-4322-9451-FDEAFB6EE28F}"/>
              </a:ext>
            </a:extLst>
          </p:cNvPr>
          <p:cNvSpPr/>
          <p:nvPr/>
        </p:nvSpPr>
        <p:spPr>
          <a:xfrm>
            <a:off x="7991475" y="533400"/>
            <a:ext cx="21621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-10.5, 6.5, 7.5, -7.5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E39043-AAA4-463D-9B4E-2AEB33F74A17}"/>
              </a:ext>
            </a:extLst>
          </p:cNvPr>
          <p:cNvSpPr/>
          <p:nvPr/>
        </p:nvSpPr>
        <p:spPr>
          <a:xfrm>
            <a:off x="9642133" y="1495425"/>
            <a:ext cx="2162175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6.5, 7.5, -7.5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1492D1-2080-4C99-A976-31703F8866B0}"/>
              </a:ext>
            </a:extLst>
          </p:cNvPr>
          <p:cNvSpPr/>
          <p:nvPr/>
        </p:nvSpPr>
        <p:spPr>
          <a:xfrm>
            <a:off x="6521279" y="1495425"/>
            <a:ext cx="2162175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-10.5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E6EEFC-1ABC-4E65-A901-39A6AD75D0E1}"/>
              </a:ext>
            </a:extLst>
          </p:cNvPr>
          <p:cNvCxnSpPr>
            <a:stCxn id="2" idx="2"/>
          </p:cNvCxnSpPr>
          <p:nvPr/>
        </p:nvCxnSpPr>
        <p:spPr>
          <a:xfrm flipH="1">
            <a:off x="7724775" y="1123950"/>
            <a:ext cx="1347788" cy="371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FAC699-F185-4F49-9BDA-DF06561D8F6F}"/>
              </a:ext>
            </a:extLst>
          </p:cNvPr>
          <p:cNvCxnSpPr>
            <a:stCxn id="2" idx="2"/>
          </p:cNvCxnSpPr>
          <p:nvPr/>
        </p:nvCxnSpPr>
        <p:spPr>
          <a:xfrm>
            <a:off x="9072563" y="1123950"/>
            <a:ext cx="1404937" cy="371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D0EB753-B60A-4BCE-8F75-D1B89F5EC914}"/>
              </a:ext>
            </a:extLst>
          </p:cNvPr>
          <p:cNvSpPr/>
          <p:nvPr/>
        </p:nvSpPr>
        <p:spPr>
          <a:xfrm>
            <a:off x="9918065" y="2609568"/>
            <a:ext cx="2162175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-7.5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4E4914-051C-44D8-9840-C738C0504CF7}"/>
              </a:ext>
            </a:extLst>
          </p:cNvPr>
          <p:cNvSpPr/>
          <p:nvPr/>
        </p:nvSpPr>
        <p:spPr>
          <a:xfrm>
            <a:off x="7590648" y="2609568"/>
            <a:ext cx="2162175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6.5, 7.5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6F8330-6E5A-4164-8DC9-DD618D2FF25D}"/>
              </a:ext>
            </a:extLst>
          </p:cNvPr>
          <p:cNvCxnSpPr>
            <a:cxnSpLocks/>
          </p:cNvCxnSpPr>
          <p:nvPr/>
        </p:nvCxnSpPr>
        <p:spPr>
          <a:xfrm flipH="1">
            <a:off x="9253024" y="2076309"/>
            <a:ext cx="1320387" cy="533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B7D465-16DD-4584-BB10-1A903EEED07D}"/>
              </a:ext>
            </a:extLst>
          </p:cNvPr>
          <p:cNvCxnSpPr>
            <a:cxnSpLocks/>
          </p:cNvCxnSpPr>
          <p:nvPr/>
        </p:nvCxnSpPr>
        <p:spPr>
          <a:xfrm>
            <a:off x="10629900" y="2076309"/>
            <a:ext cx="552450" cy="533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DB283D-41CA-4F58-807B-1CFDF1C54E57}"/>
              </a:ext>
            </a:extLst>
          </p:cNvPr>
          <p:cNvCxnSpPr>
            <a:cxnSpLocks/>
          </p:cNvCxnSpPr>
          <p:nvPr/>
        </p:nvCxnSpPr>
        <p:spPr>
          <a:xfrm flipV="1">
            <a:off x="4679605" y="1943100"/>
            <a:ext cx="0" cy="4647461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dash"/>
            <a:miter lim="800000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A72F3A1-A127-4B85-9CE9-249388438802}"/>
              </a:ext>
            </a:extLst>
          </p:cNvPr>
          <p:cNvSpPr txBox="1"/>
          <p:nvPr/>
        </p:nvSpPr>
        <p:spPr>
          <a:xfrm>
            <a:off x="6858078" y="2076309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= -10.5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03D5DC-F05A-479F-A875-E9A2C45159E3}"/>
              </a:ext>
            </a:extLst>
          </p:cNvPr>
          <p:cNvSpPr txBox="1"/>
          <p:nvPr/>
        </p:nvSpPr>
        <p:spPr>
          <a:xfrm>
            <a:off x="10193482" y="3180786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= -7.5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A93565-A43A-434C-975A-EC01787ED790}"/>
              </a:ext>
            </a:extLst>
          </p:cNvPr>
          <p:cNvSpPr txBox="1"/>
          <p:nvPr/>
        </p:nvSpPr>
        <p:spPr>
          <a:xfrm>
            <a:off x="7976277" y="313491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= 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B90763-2CE5-4378-9087-58E84BF3832C}"/>
              </a:ext>
            </a:extLst>
          </p:cNvPr>
          <p:cNvSpPr txBox="1"/>
          <p:nvPr/>
        </p:nvSpPr>
        <p:spPr>
          <a:xfrm>
            <a:off x="5819113" y="3586670"/>
            <a:ext cx="607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Prediction  = Initial Prediction +Learning Rate * Output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5E8FB7-624D-467A-A1CD-86B3EE2C9C15}"/>
              </a:ext>
            </a:extLst>
          </p:cNvPr>
          <p:cNvSpPr txBox="1"/>
          <p:nvPr/>
        </p:nvSpPr>
        <p:spPr>
          <a:xfrm>
            <a:off x="5819113" y="4015804"/>
            <a:ext cx="417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Prediction  = 0.5+0.3 * -10.5 = -2.65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5A3C3C-63B3-4F40-B200-332943F686BB}"/>
              </a:ext>
            </a:extLst>
          </p:cNvPr>
          <p:cNvCxnSpPr>
            <a:cxnSpLocks/>
          </p:cNvCxnSpPr>
          <p:nvPr/>
        </p:nvCxnSpPr>
        <p:spPr>
          <a:xfrm>
            <a:off x="537170" y="4403623"/>
            <a:ext cx="1371096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F6587F8-23D4-4C81-A7E5-95FE5BEBC389}"/>
              </a:ext>
            </a:extLst>
          </p:cNvPr>
          <p:cNvSpPr/>
          <p:nvPr/>
        </p:nvSpPr>
        <p:spPr>
          <a:xfrm>
            <a:off x="1451066" y="4385135"/>
            <a:ext cx="914400" cy="183468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0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BFA0-70F5-45E2-BE70-51640368A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701BE-3BB6-48EA-9221-6295795AF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do we know we have the best tree?</a:t>
            </a:r>
          </a:p>
        </p:txBody>
      </p:sp>
    </p:spTree>
    <p:extLst>
      <p:ext uri="{BB962C8B-B14F-4D97-AF65-F5344CB8AC3E}">
        <p14:creationId xmlns:p14="http://schemas.microsoft.com/office/powerpoint/2010/main" val="2775352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01CB7-010D-4598-B50A-840B1299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Loss Function</a:t>
            </a:r>
          </a:p>
        </p:txBody>
      </p:sp>
      <p:pic>
        <p:nvPicPr>
          <p:cNvPr id="1030" name="Picture 6" descr="Lightbox">
            <a:extLst>
              <a:ext uri="{FF2B5EF4-FFF2-40B4-BE49-F238E27FC236}">
                <a16:creationId xmlns:a16="http://schemas.microsoft.com/office/drawing/2014/main" id="{EC262AB1-7D5B-48B3-8CD9-FBD132F84A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675" y="158900"/>
            <a:ext cx="5406009" cy="345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ghtbox">
            <a:extLst>
              <a:ext uri="{FF2B5EF4-FFF2-40B4-BE49-F238E27FC236}">
                <a16:creationId xmlns:a16="http://schemas.microsoft.com/office/drawing/2014/main" id="{472E5EA4-C68E-4F99-941C-D4AE8EFAF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8316" y="581025"/>
            <a:ext cx="5584764" cy="269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205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ightbox">
            <a:extLst>
              <a:ext uri="{FF2B5EF4-FFF2-40B4-BE49-F238E27FC236}">
                <a16:creationId xmlns:a16="http://schemas.microsoft.com/office/drawing/2014/main" id="{4EE377C5-1E86-4655-BC0E-ECE0D9E67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72"/>
          <a:stretch/>
        </p:blipFill>
        <p:spPr bwMode="auto">
          <a:xfrm>
            <a:off x="2405063" y="3460750"/>
            <a:ext cx="7191375" cy="9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755742-A602-4B12-8715-F3717DD3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</a:p>
        </p:txBody>
      </p:sp>
      <p:pic>
        <p:nvPicPr>
          <p:cNvPr id="4098" name="Picture 2" descr="Lightbox">
            <a:extLst>
              <a:ext uri="{FF2B5EF4-FFF2-40B4-BE49-F238E27FC236}">
                <a16:creationId xmlns:a16="http://schemas.microsoft.com/office/drawing/2014/main" id="{2148DF36-77E4-4EAB-86CF-F42E2EDCC2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3429000"/>
            <a:ext cx="722947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1D7BB5-131B-4015-B939-E1A7091019F4}"/>
              </a:ext>
            </a:extLst>
          </p:cNvPr>
          <p:cNvSpPr/>
          <p:nvPr/>
        </p:nvSpPr>
        <p:spPr>
          <a:xfrm>
            <a:off x="6534150" y="3613944"/>
            <a:ext cx="676275" cy="695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7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C2BAE-999F-49C7-9B2D-BD869356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Impact of Lambda</a:t>
            </a:r>
          </a:p>
        </p:txBody>
      </p:sp>
      <p:pic>
        <p:nvPicPr>
          <p:cNvPr id="2052" name="Picture 4" descr="Lightbox">
            <a:extLst>
              <a:ext uri="{FF2B5EF4-FFF2-40B4-BE49-F238E27FC236}">
                <a16:creationId xmlns:a16="http://schemas.microsoft.com/office/drawing/2014/main" id="{E2FF87CE-2DA8-4D6F-98EA-0C44919D49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376" y="1167548"/>
            <a:ext cx="6257544" cy="420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967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815FDFB-CF06-4999-B753-400F6DDB6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9D913-8515-4CE6-BE0C-F80AC68B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Taylor’s Theorem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E847E4-8AD4-4367-8E66-57B801851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0440" y="640555"/>
            <a:ext cx="515112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9EF903-D3B6-439B-9E47-5D7F6F1D4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6556" y="795952"/>
            <a:ext cx="4818888" cy="2980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Lightbox">
            <a:extLst>
              <a:ext uri="{FF2B5EF4-FFF2-40B4-BE49-F238E27FC236}">
                <a16:creationId xmlns:a16="http://schemas.microsoft.com/office/drawing/2014/main" id="{93F237EC-B0E8-4FED-9F58-95872BC31D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5" r="15669"/>
          <a:stretch/>
        </p:blipFill>
        <p:spPr bwMode="auto">
          <a:xfrm>
            <a:off x="3819525" y="1640746"/>
            <a:ext cx="4505325" cy="94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611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527D-1C2A-41AF-B6D3-6365A712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 </a:t>
            </a:r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A97FD3A6-42BF-44ED-9DD1-048EFD519E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050" y="2638425"/>
            <a:ext cx="3169901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ghtbox">
            <a:extLst>
              <a:ext uri="{FF2B5EF4-FFF2-40B4-BE49-F238E27FC236}">
                <a16:creationId xmlns:a16="http://schemas.microsoft.com/office/drawing/2014/main" id="{D5779313-B976-4ED4-BCFD-A101BF5E9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2" y="2257806"/>
            <a:ext cx="658177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3450ED-F472-48DA-9916-119CA71AF096}"/>
              </a:ext>
            </a:extLst>
          </p:cNvPr>
          <p:cNvSpPr/>
          <p:nvPr/>
        </p:nvSpPr>
        <p:spPr>
          <a:xfrm>
            <a:off x="6838950" y="2354659"/>
            <a:ext cx="338137" cy="695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D2E5E0-0F2E-44BE-AB60-2FDA76FAC5DA}"/>
              </a:ext>
            </a:extLst>
          </p:cNvPr>
          <p:cNvSpPr/>
          <p:nvPr/>
        </p:nvSpPr>
        <p:spPr>
          <a:xfrm>
            <a:off x="7256608" y="2365177"/>
            <a:ext cx="525317" cy="695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Lightbox">
            <a:extLst>
              <a:ext uri="{FF2B5EF4-FFF2-40B4-BE49-F238E27FC236}">
                <a16:creationId xmlns:a16="http://schemas.microsoft.com/office/drawing/2014/main" id="{A2344CB4-1ED2-4F24-A080-9EC0BB443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2" y="2305812"/>
            <a:ext cx="645795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23502D-D700-4362-9938-2AC6F95080F7}"/>
              </a:ext>
            </a:extLst>
          </p:cNvPr>
          <p:cNvSpPr/>
          <p:nvPr/>
        </p:nvSpPr>
        <p:spPr>
          <a:xfrm>
            <a:off x="5727364" y="2464578"/>
            <a:ext cx="882986" cy="695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79D719-E71B-4BC3-A097-51AE18666F73}"/>
              </a:ext>
            </a:extLst>
          </p:cNvPr>
          <p:cNvSpPr/>
          <p:nvPr/>
        </p:nvSpPr>
        <p:spPr>
          <a:xfrm>
            <a:off x="7084197" y="2469571"/>
            <a:ext cx="882986" cy="695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FEC01-5F19-4317-8B07-200447DE732C}"/>
              </a:ext>
            </a:extLst>
          </p:cNvPr>
          <p:cNvSpPr/>
          <p:nvPr/>
        </p:nvSpPr>
        <p:spPr>
          <a:xfrm>
            <a:off x="6807490" y="3292078"/>
            <a:ext cx="526760" cy="695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8C21EB-8518-4374-A766-7A2CECF11C37}"/>
              </a:ext>
            </a:extLst>
          </p:cNvPr>
          <p:cNvSpPr/>
          <p:nvPr/>
        </p:nvSpPr>
        <p:spPr>
          <a:xfrm>
            <a:off x="5333496" y="3290094"/>
            <a:ext cx="1353054" cy="695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3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Lightbox">
            <a:extLst>
              <a:ext uri="{FF2B5EF4-FFF2-40B4-BE49-F238E27FC236}">
                <a16:creationId xmlns:a16="http://schemas.microsoft.com/office/drawing/2014/main" id="{3856464B-BCCF-4F26-8CFF-3CDC8C2204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8683" y="1271016"/>
            <a:ext cx="4410478" cy="431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3C36A-FC39-4941-8CC3-8F132831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389243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4AB2B-B5DE-45FB-8079-9FAC1635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54FEF-C730-48D4-89D6-0977FF380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This project is the final assignment for Machine Learning 2 as part of the MSDS Program at SMU.</a:t>
            </a:r>
          </a:p>
          <a:p>
            <a:r>
              <a:rPr lang="en-US" dirty="0">
                <a:solidFill>
                  <a:srgbClr val="404040"/>
                </a:solidFill>
              </a:rPr>
              <a:t>The theme of the project is to take a concept in machine learning and break down all its parts to demonstrate how it works. </a:t>
            </a:r>
          </a:p>
          <a:p>
            <a:r>
              <a:rPr lang="en-US" dirty="0">
                <a:solidFill>
                  <a:srgbClr val="404040"/>
                </a:solidFill>
              </a:rPr>
              <a:t>In preparation for future data scientist, we have been tasked to not only learn the material but understand it in a way where we can explain it to decision makers as well as others in the field.</a:t>
            </a:r>
          </a:p>
          <a:p>
            <a:r>
              <a:rPr lang="en-US" dirty="0">
                <a:solidFill>
                  <a:srgbClr val="404040"/>
                </a:solidFill>
              </a:rPr>
              <a:t>My chosen topic is </a:t>
            </a:r>
            <a:r>
              <a:rPr lang="en-US" dirty="0" err="1">
                <a:solidFill>
                  <a:srgbClr val="404040"/>
                </a:solidFill>
              </a:rPr>
              <a:t>XGBoost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r>
              <a:rPr lang="en-US" dirty="0">
                <a:solidFill>
                  <a:srgbClr val="404040"/>
                </a:solidFill>
              </a:rPr>
              <a:t>I have made very few assumptions of the viewer’s background prior to viewing this.</a:t>
            </a:r>
          </a:p>
        </p:txBody>
      </p:sp>
    </p:spTree>
    <p:extLst>
      <p:ext uri="{BB962C8B-B14F-4D97-AF65-F5344CB8AC3E}">
        <p14:creationId xmlns:p14="http://schemas.microsoft.com/office/powerpoint/2010/main" val="426674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B11E60C3-40AA-BBCE-B0AB-966B003B9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26" r="2902" b="-1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05B5C-C5E3-4362-879B-DFB93A9D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E111B-C534-4F5B-BCED-43F3BE49F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Background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What is it?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Regression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Mathematics behind the algorithm.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Closeout</a:t>
            </a:r>
          </a:p>
        </p:txBody>
      </p:sp>
    </p:spTree>
    <p:extLst>
      <p:ext uri="{BB962C8B-B14F-4D97-AF65-F5344CB8AC3E}">
        <p14:creationId xmlns:p14="http://schemas.microsoft.com/office/powerpoint/2010/main" val="75665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F4574F-EB59-44D5-8DDF-8B219526C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003714"/>
            <a:ext cx="8991600" cy="164592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7C62AE-7EEA-47C4-8A2C-A98ACE779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923794"/>
            <a:ext cx="6801612" cy="2322576"/>
          </a:xfrm>
        </p:spPr>
        <p:txBody>
          <a:bodyPr>
            <a:normAutofit/>
          </a:bodyPr>
          <a:lstStyle/>
          <a:p>
            <a:r>
              <a:rPr lang="en-US" dirty="0"/>
              <a:t>Stands for: </a:t>
            </a:r>
            <a:r>
              <a:rPr lang="en-US" dirty="0" err="1"/>
              <a:t>eXtreme</a:t>
            </a:r>
            <a:r>
              <a:rPr lang="en-US" dirty="0"/>
              <a:t> Gradient Boosting.</a:t>
            </a:r>
          </a:p>
          <a:p>
            <a:r>
              <a:rPr lang="en-US" dirty="0"/>
              <a:t>Creator: Tianqi Chen</a:t>
            </a:r>
          </a:p>
          <a:p>
            <a:r>
              <a:rPr lang="en-US" dirty="0"/>
              <a:t>Type: Tree-based boosting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FE3C69F-4435-414C-97A0-DEAAC86D68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6210" y="1321518"/>
            <a:ext cx="7915425" cy="421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96309-6BD2-445D-AA55-E4C5DFF7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66218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Evolution of Decision Trees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B2EB8-02BD-4CE2-88E0-A118F3B682A8}"/>
              </a:ext>
            </a:extLst>
          </p:cNvPr>
          <p:cNvSpPr/>
          <p:nvPr/>
        </p:nvSpPr>
        <p:spPr>
          <a:xfrm>
            <a:off x="8010525" y="1246310"/>
            <a:ext cx="2157984" cy="2430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BFA0-70F5-45E2-BE70-51640368A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701BE-3BB6-48EA-9221-6295795AF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for Regression</a:t>
            </a:r>
          </a:p>
        </p:txBody>
      </p:sp>
    </p:spTree>
    <p:extLst>
      <p:ext uri="{BB962C8B-B14F-4D97-AF65-F5344CB8AC3E}">
        <p14:creationId xmlns:p14="http://schemas.microsoft.com/office/powerpoint/2010/main" val="27884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F137F8F-62B2-4BE3-913B-BAEE5D918355}"/>
              </a:ext>
            </a:extLst>
          </p:cNvPr>
          <p:cNvSpPr txBox="1">
            <a:spLocks/>
          </p:cNvSpPr>
          <p:nvPr/>
        </p:nvSpPr>
        <p:spPr>
          <a:xfrm>
            <a:off x="4494874" y="6590561"/>
            <a:ext cx="184731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1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4A5016A9-A1EB-4738-8235-994F66A914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5081965"/>
              </p:ext>
            </p:extLst>
          </p:nvPr>
        </p:nvGraphicFramePr>
        <p:xfrm>
          <a:off x="111760" y="1330452"/>
          <a:ext cx="545084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FC8511-A811-4BDB-A8FE-D3515386DF3C}"/>
              </a:ext>
            </a:extLst>
          </p:cNvPr>
          <p:cNvCxnSpPr>
            <a:cxnSpLocks/>
          </p:cNvCxnSpPr>
          <p:nvPr/>
        </p:nvCxnSpPr>
        <p:spPr>
          <a:xfrm>
            <a:off x="537171" y="3628462"/>
            <a:ext cx="4933445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6C0ADD-C7DC-46F0-AB26-BB52FD72C9E5}"/>
              </a:ext>
            </a:extLst>
          </p:cNvPr>
          <p:cNvCxnSpPr>
            <a:cxnSpLocks/>
          </p:cNvCxnSpPr>
          <p:nvPr/>
        </p:nvCxnSpPr>
        <p:spPr>
          <a:xfrm flipV="1">
            <a:off x="1908266" y="3628462"/>
            <a:ext cx="0" cy="244401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12A049-4883-4C9B-8EA6-4FEBCFCAEEC2}"/>
              </a:ext>
            </a:extLst>
          </p:cNvPr>
          <p:cNvCxnSpPr>
            <a:cxnSpLocks/>
          </p:cNvCxnSpPr>
          <p:nvPr/>
        </p:nvCxnSpPr>
        <p:spPr>
          <a:xfrm flipV="1">
            <a:off x="4985580" y="3628462"/>
            <a:ext cx="0" cy="175316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7AAA21-4474-4356-88F7-C221DD73094E}"/>
              </a:ext>
            </a:extLst>
          </p:cNvPr>
          <p:cNvCxnSpPr>
            <a:cxnSpLocks/>
          </p:cNvCxnSpPr>
          <p:nvPr/>
        </p:nvCxnSpPr>
        <p:spPr>
          <a:xfrm flipV="1">
            <a:off x="4284813" y="2181225"/>
            <a:ext cx="0" cy="144723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8FA4FF-177E-41CE-9301-2B6CB21FB6DA}"/>
              </a:ext>
            </a:extLst>
          </p:cNvPr>
          <p:cNvCxnSpPr>
            <a:cxnSpLocks/>
          </p:cNvCxnSpPr>
          <p:nvPr/>
        </p:nvCxnSpPr>
        <p:spPr>
          <a:xfrm flipV="1">
            <a:off x="2583959" y="2351702"/>
            <a:ext cx="0" cy="127676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116D7A-96D2-4200-A803-E6C0DC5B2ADA}"/>
              </a:ext>
            </a:extLst>
          </p:cNvPr>
          <p:cNvCxnSpPr>
            <a:cxnSpLocks/>
          </p:cNvCxnSpPr>
          <p:nvPr/>
        </p:nvCxnSpPr>
        <p:spPr>
          <a:xfrm flipV="1">
            <a:off x="2256764" y="1943100"/>
            <a:ext cx="0" cy="4647461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dash"/>
            <a:miter lim="800000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B2E0716-491E-4322-9451-FDEAFB6EE28F}"/>
              </a:ext>
            </a:extLst>
          </p:cNvPr>
          <p:cNvSpPr/>
          <p:nvPr/>
        </p:nvSpPr>
        <p:spPr>
          <a:xfrm>
            <a:off x="7991475" y="533400"/>
            <a:ext cx="21621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-10.5, 6.5, 7.5, -7.5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E39043-AAA4-463D-9B4E-2AEB33F74A17}"/>
              </a:ext>
            </a:extLst>
          </p:cNvPr>
          <p:cNvSpPr/>
          <p:nvPr/>
        </p:nvSpPr>
        <p:spPr>
          <a:xfrm>
            <a:off x="9642133" y="1495425"/>
            <a:ext cx="2162175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6.5, 7.5, -7.5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1492D1-2080-4C99-A976-31703F8866B0}"/>
              </a:ext>
            </a:extLst>
          </p:cNvPr>
          <p:cNvSpPr/>
          <p:nvPr/>
        </p:nvSpPr>
        <p:spPr>
          <a:xfrm>
            <a:off x="6521279" y="1495425"/>
            <a:ext cx="2162175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-10.5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E6EEFC-1ABC-4E65-A901-39A6AD75D0E1}"/>
              </a:ext>
            </a:extLst>
          </p:cNvPr>
          <p:cNvCxnSpPr>
            <a:stCxn id="2" idx="2"/>
          </p:cNvCxnSpPr>
          <p:nvPr/>
        </p:nvCxnSpPr>
        <p:spPr>
          <a:xfrm flipH="1">
            <a:off x="7724775" y="1123950"/>
            <a:ext cx="1347788" cy="371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FAC699-F185-4F49-9BDA-DF06561D8F6F}"/>
              </a:ext>
            </a:extLst>
          </p:cNvPr>
          <p:cNvCxnSpPr>
            <a:stCxn id="2" idx="2"/>
          </p:cNvCxnSpPr>
          <p:nvPr/>
        </p:nvCxnSpPr>
        <p:spPr>
          <a:xfrm>
            <a:off x="9072563" y="1123950"/>
            <a:ext cx="1404937" cy="371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F58AACA-DD43-44A2-8842-85709CD78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854" y="2904843"/>
            <a:ext cx="6096851" cy="130510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6692BC9-1B43-4DE1-A32A-4BB7852128E1}"/>
              </a:ext>
            </a:extLst>
          </p:cNvPr>
          <p:cNvSpPr txBox="1"/>
          <p:nvPr/>
        </p:nvSpPr>
        <p:spPr>
          <a:xfrm>
            <a:off x="10153650" y="64400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Similarity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D59D3A-5214-466B-9C53-B86A7EFEB664}"/>
              </a:ext>
            </a:extLst>
          </p:cNvPr>
          <p:cNvSpPr txBox="1"/>
          <p:nvPr/>
        </p:nvSpPr>
        <p:spPr>
          <a:xfrm>
            <a:off x="9896475" y="2053709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Similarity = 14.08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A09CFD-9A2A-46B0-90D2-85DD6C2A6DF7}"/>
              </a:ext>
            </a:extLst>
          </p:cNvPr>
          <p:cNvSpPr txBox="1"/>
          <p:nvPr/>
        </p:nvSpPr>
        <p:spPr>
          <a:xfrm>
            <a:off x="6749542" y="2085975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Similarity = 110.25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F496D8-BA49-4F6A-B3D6-9821B89A71F7}"/>
              </a:ext>
            </a:extLst>
          </p:cNvPr>
          <p:cNvCxnSpPr/>
          <p:nvPr/>
        </p:nvCxnSpPr>
        <p:spPr>
          <a:xfrm flipV="1">
            <a:off x="1908266" y="1943100"/>
            <a:ext cx="4940209" cy="4129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C9E4E3-6F92-47EA-BD9C-6028D1E8DF1E}"/>
              </a:ext>
            </a:extLst>
          </p:cNvPr>
          <p:cNvCxnSpPr>
            <a:cxnSpLocks/>
          </p:cNvCxnSpPr>
          <p:nvPr/>
        </p:nvCxnSpPr>
        <p:spPr>
          <a:xfrm flipV="1">
            <a:off x="2574725" y="1833620"/>
            <a:ext cx="7455100" cy="553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128B67-6EAF-4704-9360-EF6180A3F4D7}"/>
              </a:ext>
            </a:extLst>
          </p:cNvPr>
          <p:cNvCxnSpPr>
            <a:cxnSpLocks/>
          </p:cNvCxnSpPr>
          <p:nvPr/>
        </p:nvCxnSpPr>
        <p:spPr>
          <a:xfrm flipV="1">
            <a:off x="4956266" y="1800225"/>
            <a:ext cx="5022668" cy="3604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BFCC50-F0F4-4C3F-84AE-6FAAA6589102}"/>
              </a:ext>
            </a:extLst>
          </p:cNvPr>
          <p:cNvCxnSpPr>
            <a:cxnSpLocks/>
          </p:cNvCxnSpPr>
          <p:nvPr/>
        </p:nvCxnSpPr>
        <p:spPr>
          <a:xfrm flipV="1">
            <a:off x="3488545" y="1819360"/>
            <a:ext cx="6457488" cy="356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8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F137F8F-62B2-4BE3-913B-BAEE5D918355}"/>
              </a:ext>
            </a:extLst>
          </p:cNvPr>
          <p:cNvSpPr txBox="1">
            <a:spLocks/>
          </p:cNvSpPr>
          <p:nvPr/>
        </p:nvSpPr>
        <p:spPr>
          <a:xfrm>
            <a:off x="4494874" y="6590561"/>
            <a:ext cx="184731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1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4A5016A9-A1EB-4738-8235-994F66A9145F}"/>
              </a:ext>
            </a:extLst>
          </p:cNvPr>
          <p:cNvGraphicFramePr/>
          <p:nvPr/>
        </p:nvGraphicFramePr>
        <p:xfrm>
          <a:off x="111760" y="1330452"/>
          <a:ext cx="545084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FC8511-A811-4BDB-A8FE-D3515386DF3C}"/>
              </a:ext>
            </a:extLst>
          </p:cNvPr>
          <p:cNvCxnSpPr>
            <a:cxnSpLocks/>
          </p:cNvCxnSpPr>
          <p:nvPr/>
        </p:nvCxnSpPr>
        <p:spPr>
          <a:xfrm>
            <a:off x="537171" y="3628462"/>
            <a:ext cx="4933445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6C0ADD-C7DC-46F0-AB26-BB52FD72C9E5}"/>
              </a:ext>
            </a:extLst>
          </p:cNvPr>
          <p:cNvCxnSpPr>
            <a:cxnSpLocks/>
          </p:cNvCxnSpPr>
          <p:nvPr/>
        </p:nvCxnSpPr>
        <p:spPr>
          <a:xfrm flipV="1">
            <a:off x="1908266" y="3628462"/>
            <a:ext cx="0" cy="244401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12A049-4883-4C9B-8EA6-4FEBCFCAEEC2}"/>
              </a:ext>
            </a:extLst>
          </p:cNvPr>
          <p:cNvCxnSpPr>
            <a:cxnSpLocks/>
          </p:cNvCxnSpPr>
          <p:nvPr/>
        </p:nvCxnSpPr>
        <p:spPr>
          <a:xfrm flipV="1">
            <a:off x="4985580" y="3628462"/>
            <a:ext cx="0" cy="175316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7AAA21-4474-4356-88F7-C221DD73094E}"/>
              </a:ext>
            </a:extLst>
          </p:cNvPr>
          <p:cNvCxnSpPr>
            <a:cxnSpLocks/>
          </p:cNvCxnSpPr>
          <p:nvPr/>
        </p:nvCxnSpPr>
        <p:spPr>
          <a:xfrm flipV="1">
            <a:off x="4284813" y="2181225"/>
            <a:ext cx="0" cy="144723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8FA4FF-177E-41CE-9301-2B6CB21FB6DA}"/>
              </a:ext>
            </a:extLst>
          </p:cNvPr>
          <p:cNvCxnSpPr>
            <a:cxnSpLocks/>
          </p:cNvCxnSpPr>
          <p:nvPr/>
        </p:nvCxnSpPr>
        <p:spPr>
          <a:xfrm flipV="1">
            <a:off x="2583959" y="2351702"/>
            <a:ext cx="0" cy="127676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116D7A-96D2-4200-A803-E6C0DC5B2ADA}"/>
              </a:ext>
            </a:extLst>
          </p:cNvPr>
          <p:cNvCxnSpPr>
            <a:cxnSpLocks/>
          </p:cNvCxnSpPr>
          <p:nvPr/>
        </p:nvCxnSpPr>
        <p:spPr>
          <a:xfrm flipV="1">
            <a:off x="2256764" y="1943100"/>
            <a:ext cx="0" cy="4647461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dash"/>
            <a:miter lim="800000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B2E0716-491E-4322-9451-FDEAFB6EE28F}"/>
              </a:ext>
            </a:extLst>
          </p:cNvPr>
          <p:cNvSpPr/>
          <p:nvPr/>
        </p:nvSpPr>
        <p:spPr>
          <a:xfrm>
            <a:off x="7991475" y="533400"/>
            <a:ext cx="21621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-10.5, 6.5, 7.5, -7.5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E39043-AAA4-463D-9B4E-2AEB33F74A17}"/>
              </a:ext>
            </a:extLst>
          </p:cNvPr>
          <p:cNvSpPr/>
          <p:nvPr/>
        </p:nvSpPr>
        <p:spPr>
          <a:xfrm>
            <a:off x="9642133" y="1495425"/>
            <a:ext cx="2162175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6.5, 7.5, -7.5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1492D1-2080-4C99-A976-31703F8866B0}"/>
              </a:ext>
            </a:extLst>
          </p:cNvPr>
          <p:cNvSpPr/>
          <p:nvPr/>
        </p:nvSpPr>
        <p:spPr>
          <a:xfrm>
            <a:off x="6521279" y="1495425"/>
            <a:ext cx="2162175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-10.5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E6EEFC-1ABC-4E65-A901-39A6AD75D0E1}"/>
              </a:ext>
            </a:extLst>
          </p:cNvPr>
          <p:cNvCxnSpPr>
            <a:stCxn id="2" idx="2"/>
          </p:cNvCxnSpPr>
          <p:nvPr/>
        </p:nvCxnSpPr>
        <p:spPr>
          <a:xfrm flipH="1">
            <a:off x="7724775" y="1123950"/>
            <a:ext cx="1347788" cy="371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FAC699-F185-4F49-9BDA-DF06561D8F6F}"/>
              </a:ext>
            </a:extLst>
          </p:cNvPr>
          <p:cNvCxnSpPr>
            <a:stCxn id="2" idx="2"/>
          </p:cNvCxnSpPr>
          <p:nvPr/>
        </p:nvCxnSpPr>
        <p:spPr>
          <a:xfrm>
            <a:off x="9072563" y="1123950"/>
            <a:ext cx="1404937" cy="371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692BC9-1B43-4DE1-A32A-4BB7852128E1}"/>
              </a:ext>
            </a:extLst>
          </p:cNvPr>
          <p:cNvSpPr txBox="1"/>
          <p:nvPr/>
        </p:nvSpPr>
        <p:spPr>
          <a:xfrm>
            <a:off x="10153650" y="64400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Similarity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D59D3A-5214-466B-9C53-B86A7EFEB664}"/>
              </a:ext>
            </a:extLst>
          </p:cNvPr>
          <p:cNvSpPr txBox="1"/>
          <p:nvPr/>
        </p:nvSpPr>
        <p:spPr>
          <a:xfrm>
            <a:off x="9896475" y="2053709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Similarity = 14.08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A09CFD-9A2A-46B0-90D2-85DD6C2A6DF7}"/>
              </a:ext>
            </a:extLst>
          </p:cNvPr>
          <p:cNvSpPr txBox="1"/>
          <p:nvPr/>
        </p:nvSpPr>
        <p:spPr>
          <a:xfrm>
            <a:off x="6749542" y="2085975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Similarity = 110.25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18CCE-5666-4118-BCC1-06DC66CACF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3"/>
          <a:stretch/>
        </p:blipFill>
        <p:spPr>
          <a:xfrm>
            <a:off x="5911097" y="2914368"/>
            <a:ext cx="5582429" cy="5455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3A5EB6-58D7-4D9A-AAFB-FD7598E9B4C5}"/>
              </a:ext>
            </a:extLst>
          </p:cNvPr>
          <p:cNvSpPr/>
          <p:nvPr/>
        </p:nvSpPr>
        <p:spPr>
          <a:xfrm>
            <a:off x="5810250" y="2676525"/>
            <a:ext cx="5762378" cy="951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94A5AF-61EE-4F36-A17D-625AC01FC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279" y="2735382"/>
            <a:ext cx="4686954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2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F137F8F-62B2-4BE3-913B-BAEE5D918355}"/>
              </a:ext>
            </a:extLst>
          </p:cNvPr>
          <p:cNvSpPr txBox="1">
            <a:spLocks/>
          </p:cNvSpPr>
          <p:nvPr/>
        </p:nvSpPr>
        <p:spPr>
          <a:xfrm>
            <a:off x="4494874" y="6590561"/>
            <a:ext cx="184731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1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4A5016A9-A1EB-4738-8235-994F66A9145F}"/>
              </a:ext>
            </a:extLst>
          </p:cNvPr>
          <p:cNvGraphicFramePr/>
          <p:nvPr/>
        </p:nvGraphicFramePr>
        <p:xfrm>
          <a:off x="111760" y="1330452"/>
          <a:ext cx="545084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FC8511-A811-4BDB-A8FE-D3515386DF3C}"/>
              </a:ext>
            </a:extLst>
          </p:cNvPr>
          <p:cNvCxnSpPr>
            <a:cxnSpLocks/>
          </p:cNvCxnSpPr>
          <p:nvPr/>
        </p:nvCxnSpPr>
        <p:spPr>
          <a:xfrm>
            <a:off x="537171" y="3628462"/>
            <a:ext cx="4933445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6C0ADD-C7DC-46F0-AB26-BB52FD72C9E5}"/>
              </a:ext>
            </a:extLst>
          </p:cNvPr>
          <p:cNvCxnSpPr>
            <a:cxnSpLocks/>
          </p:cNvCxnSpPr>
          <p:nvPr/>
        </p:nvCxnSpPr>
        <p:spPr>
          <a:xfrm flipV="1">
            <a:off x="1908266" y="3628462"/>
            <a:ext cx="0" cy="244401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12A049-4883-4C9B-8EA6-4FEBCFCAEEC2}"/>
              </a:ext>
            </a:extLst>
          </p:cNvPr>
          <p:cNvCxnSpPr>
            <a:cxnSpLocks/>
          </p:cNvCxnSpPr>
          <p:nvPr/>
        </p:nvCxnSpPr>
        <p:spPr>
          <a:xfrm flipV="1">
            <a:off x="4985580" y="3628462"/>
            <a:ext cx="0" cy="175316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7AAA21-4474-4356-88F7-C221DD73094E}"/>
              </a:ext>
            </a:extLst>
          </p:cNvPr>
          <p:cNvCxnSpPr>
            <a:cxnSpLocks/>
          </p:cNvCxnSpPr>
          <p:nvPr/>
        </p:nvCxnSpPr>
        <p:spPr>
          <a:xfrm flipV="1">
            <a:off x="4284813" y="2181225"/>
            <a:ext cx="0" cy="144723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8FA4FF-177E-41CE-9301-2B6CB21FB6DA}"/>
              </a:ext>
            </a:extLst>
          </p:cNvPr>
          <p:cNvCxnSpPr>
            <a:cxnSpLocks/>
          </p:cNvCxnSpPr>
          <p:nvPr/>
        </p:nvCxnSpPr>
        <p:spPr>
          <a:xfrm flipV="1">
            <a:off x="2583959" y="2351702"/>
            <a:ext cx="0" cy="127676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116D7A-96D2-4200-A803-E6C0DC5B2ADA}"/>
              </a:ext>
            </a:extLst>
          </p:cNvPr>
          <p:cNvCxnSpPr>
            <a:cxnSpLocks/>
          </p:cNvCxnSpPr>
          <p:nvPr/>
        </p:nvCxnSpPr>
        <p:spPr>
          <a:xfrm flipV="1">
            <a:off x="2256764" y="1943100"/>
            <a:ext cx="0" cy="4647461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dash"/>
            <a:miter lim="800000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B2E0716-491E-4322-9451-FDEAFB6EE28F}"/>
              </a:ext>
            </a:extLst>
          </p:cNvPr>
          <p:cNvSpPr/>
          <p:nvPr/>
        </p:nvSpPr>
        <p:spPr>
          <a:xfrm>
            <a:off x="7991475" y="533400"/>
            <a:ext cx="21621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-10.5, 6.5, 7.5, -7.5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E39043-AAA4-463D-9B4E-2AEB33F74A17}"/>
              </a:ext>
            </a:extLst>
          </p:cNvPr>
          <p:cNvSpPr/>
          <p:nvPr/>
        </p:nvSpPr>
        <p:spPr>
          <a:xfrm>
            <a:off x="9642133" y="1495425"/>
            <a:ext cx="2162175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6.5, 7.5, -7.5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1492D1-2080-4C99-A976-31703F8866B0}"/>
              </a:ext>
            </a:extLst>
          </p:cNvPr>
          <p:cNvSpPr/>
          <p:nvPr/>
        </p:nvSpPr>
        <p:spPr>
          <a:xfrm>
            <a:off x="6521279" y="1495425"/>
            <a:ext cx="2162175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-10.5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E6EEFC-1ABC-4E65-A901-39A6AD75D0E1}"/>
              </a:ext>
            </a:extLst>
          </p:cNvPr>
          <p:cNvCxnSpPr>
            <a:stCxn id="2" idx="2"/>
          </p:cNvCxnSpPr>
          <p:nvPr/>
        </p:nvCxnSpPr>
        <p:spPr>
          <a:xfrm flipH="1">
            <a:off x="7724775" y="1123950"/>
            <a:ext cx="1347788" cy="371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FAC699-F185-4F49-9BDA-DF06561D8F6F}"/>
              </a:ext>
            </a:extLst>
          </p:cNvPr>
          <p:cNvCxnSpPr>
            <a:stCxn id="2" idx="2"/>
          </p:cNvCxnSpPr>
          <p:nvPr/>
        </p:nvCxnSpPr>
        <p:spPr>
          <a:xfrm>
            <a:off x="9072563" y="1123950"/>
            <a:ext cx="1404937" cy="371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D0EB753-B60A-4BCE-8F75-D1B89F5EC914}"/>
              </a:ext>
            </a:extLst>
          </p:cNvPr>
          <p:cNvSpPr/>
          <p:nvPr/>
        </p:nvSpPr>
        <p:spPr>
          <a:xfrm>
            <a:off x="9918065" y="2609568"/>
            <a:ext cx="2162175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-7.5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4E4914-051C-44D8-9840-C738C0504CF7}"/>
              </a:ext>
            </a:extLst>
          </p:cNvPr>
          <p:cNvSpPr/>
          <p:nvPr/>
        </p:nvSpPr>
        <p:spPr>
          <a:xfrm>
            <a:off x="7590648" y="2609568"/>
            <a:ext cx="2162175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6.5, 7.5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6F8330-6E5A-4164-8DC9-DD618D2FF25D}"/>
              </a:ext>
            </a:extLst>
          </p:cNvPr>
          <p:cNvCxnSpPr>
            <a:cxnSpLocks/>
          </p:cNvCxnSpPr>
          <p:nvPr/>
        </p:nvCxnSpPr>
        <p:spPr>
          <a:xfrm flipH="1">
            <a:off x="9253024" y="2076309"/>
            <a:ext cx="1320387" cy="533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B7D465-16DD-4584-BB10-1A903EEED07D}"/>
              </a:ext>
            </a:extLst>
          </p:cNvPr>
          <p:cNvCxnSpPr>
            <a:cxnSpLocks/>
          </p:cNvCxnSpPr>
          <p:nvPr/>
        </p:nvCxnSpPr>
        <p:spPr>
          <a:xfrm>
            <a:off x="10629900" y="2076309"/>
            <a:ext cx="552450" cy="533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DB283D-41CA-4F58-807B-1CFDF1C54E57}"/>
              </a:ext>
            </a:extLst>
          </p:cNvPr>
          <p:cNvCxnSpPr>
            <a:cxnSpLocks/>
          </p:cNvCxnSpPr>
          <p:nvPr/>
        </p:nvCxnSpPr>
        <p:spPr>
          <a:xfrm flipV="1">
            <a:off x="4679605" y="1943100"/>
            <a:ext cx="0" cy="4647461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dash"/>
            <a:miter lim="800000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D900A4A-D365-44BE-9DAD-38D8808D5BA3}"/>
              </a:ext>
            </a:extLst>
          </p:cNvPr>
          <p:cNvSpPr txBox="1"/>
          <p:nvPr/>
        </p:nvSpPr>
        <p:spPr>
          <a:xfrm>
            <a:off x="10072959" y="3200118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Similarity = 56.25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F72ACA-3E47-4047-B918-5BE5D3492563}"/>
              </a:ext>
            </a:extLst>
          </p:cNvPr>
          <p:cNvSpPr txBox="1"/>
          <p:nvPr/>
        </p:nvSpPr>
        <p:spPr>
          <a:xfrm>
            <a:off x="7828163" y="3151929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Similarity = 98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31C523-A61C-46DD-AA41-7BF12A629ECD}"/>
              </a:ext>
            </a:extLst>
          </p:cNvPr>
          <p:cNvSpPr txBox="1"/>
          <p:nvPr/>
        </p:nvSpPr>
        <p:spPr>
          <a:xfrm>
            <a:off x="8898844" y="3606002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 = 140.17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0204A0-356C-4528-A2D9-5E0675696309}"/>
              </a:ext>
            </a:extLst>
          </p:cNvPr>
          <p:cNvSpPr txBox="1"/>
          <p:nvPr/>
        </p:nvSpPr>
        <p:spPr>
          <a:xfrm>
            <a:off x="6316211" y="61814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 = 120.33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764DDF-96EB-40C3-B4C0-A9F3C89A0695}"/>
              </a:ext>
            </a:extLst>
          </p:cNvPr>
          <p:cNvSpPr txBox="1"/>
          <p:nvPr/>
        </p:nvSpPr>
        <p:spPr>
          <a:xfrm>
            <a:off x="6246161" y="4320377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Gamma = 130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E69F12-29E8-43E6-9DDD-E19E754AE248}"/>
              </a:ext>
            </a:extLst>
          </p:cNvPr>
          <p:cNvSpPr txBox="1"/>
          <p:nvPr/>
        </p:nvSpPr>
        <p:spPr>
          <a:xfrm>
            <a:off x="6333761" y="4850470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140.17-130 = 10.17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BAB47A-8B0C-49BE-87B8-C5B78EBA5840}"/>
              </a:ext>
            </a:extLst>
          </p:cNvPr>
          <p:cNvCxnSpPr/>
          <p:nvPr/>
        </p:nvCxnSpPr>
        <p:spPr>
          <a:xfrm flipH="1">
            <a:off x="7072187" y="3886200"/>
            <a:ext cx="3000772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98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7" grpId="0"/>
      <p:bldP spid="37" grpId="1"/>
      <p:bldP spid="38" grpId="0"/>
      <p:bldP spid="38" grpId="1"/>
      <p:bldP spid="40" grpId="0"/>
      <p:bldP spid="41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{BEB0328D-BC73-4755-B8CA-22E3BDAAE6E5}tf22712842_win32</Template>
  <TotalTime>9125</TotalTime>
  <Words>547</Words>
  <Application>Microsoft Office PowerPoint</Application>
  <PresentationFormat>Widescreen</PresentationFormat>
  <Paragraphs>100</Paragraphs>
  <Slides>18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Bookman Old Style</vt:lpstr>
      <vt:lpstr>Calibri</vt:lpstr>
      <vt:lpstr>Franklin Gothic Book</vt:lpstr>
      <vt:lpstr>Gill Sans MT</vt:lpstr>
      <vt:lpstr>1_RetrospectVTI</vt:lpstr>
      <vt:lpstr>Parcel</vt:lpstr>
      <vt:lpstr>XGBoost For Regression</vt:lpstr>
      <vt:lpstr>Motivation</vt:lpstr>
      <vt:lpstr>Agenda</vt:lpstr>
      <vt:lpstr>Background</vt:lpstr>
      <vt:lpstr>Evolution of Decision Trees</vt:lpstr>
      <vt:lpstr>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 Details</vt:lpstr>
      <vt:lpstr>Loss Function</vt:lpstr>
      <vt:lpstr>Objective Function</vt:lpstr>
      <vt:lpstr>Impact of Lambda</vt:lpstr>
      <vt:lpstr>Taylor’s Theorem</vt:lpstr>
      <vt:lpstr>Simplify </vt:lpstr>
      <vt:lpstr>Finally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</dc:title>
  <dc:creator>Scott, Dylan</dc:creator>
  <cp:lastModifiedBy>Scott, Dylan</cp:lastModifiedBy>
  <cp:revision>46</cp:revision>
  <dcterms:created xsi:type="dcterms:W3CDTF">2022-03-28T02:18:08Z</dcterms:created>
  <dcterms:modified xsi:type="dcterms:W3CDTF">2022-04-13T05:20:56Z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