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2" r:id="rId5"/>
  </p:sldMasterIdLst>
  <p:notesMasterIdLst>
    <p:notesMasterId r:id="rId19"/>
  </p:notesMasterIdLst>
  <p:sldIdLst>
    <p:sldId id="298" r:id="rId6"/>
    <p:sldId id="299" r:id="rId7"/>
    <p:sldId id="301" r:id="rId8"/>
    <p:sldId id="310" r:id="rId9"/>
    <p:sldId id="306" r:id="rId10"/>
    <p:sldId id="307" r:id="rId11"/>
    <p:sldId id="312" r:id="rId12"/>
    <p:sldId id="314" r:id="rId13"/>
    <p:sldId id="308" r:id="rId14"/>
    <p:sldId id="313" r:id="rId15"/>
    <p:sldId id="315" r:id="rId16"/>
    <p:sldId id="309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25" autoAdjust="0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2A-4D2E-8BA2-07CEAE14E73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2A-4D2E-8BA2-07CEAE14E73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2A-4D2E-8BA2-07CEAE14E734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1.1000000000000001</c:v>
                </c:pt>
                <c:pt idx="3">
                  <c:v>1.3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2A-4D2E-8BA2-07CEAE14E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391423"/>
        <c:axId val="264393087"/>
      </c:scatterChart>
      <c:valAx>
        <c:axId val="26439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3087"/>
        <c:crosses val="autoZero"/>
        <c:crossBetween val="midCat"/>
      </c:valAx>
      <c:valAx>
        <c:axId val="2643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1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76200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7AD-4DA5-863A-798A7263121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7AD-4DA5-863A-798A72631210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10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7AD-4DA5-863A-798A72631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0100559"/>
        <c:axId val="1410101391"/>
      </c:scatterChart>
      <c:valAx>
        <c:axId val="1410100559"/>
        <c:scaling>
          <c:orientation val="minMax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01391"/>
        <c:crosses val="autoZero"/>
        <c:crossBetween val="midCat"/>
      </c:valAx>
      <c:valAx>
        <c:axId val="1410101391"/>
        <c:scaling>
          <c:orientation val="minMax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00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480C-35CC-4934-8EA7-894FE1EC2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A48B-ABE6-42F4-8513-DF8A98CA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.cmu.edu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https://arxiv.org/pdf/1603.02754.pdf</a:t>
            </a:r>
          </a:p>
          <a:p>
            <a:r>
              <a:rPr lang="en-US" dirty="0"/>
              <a:t>https://dimleve.medium.com/xgboost-mathematics-explained-58262530904a</a:t>
            </a:r>
          </a:p>
          <a:p>
            <a:r>
              <a:rPr lang="en-US" dirty="0"/>
              <a:t>https://math.hmc.edu/calculus/hmc-mathematics-calculus-online-tutorials/single-variable-calculus/taylors-theorem/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Tianqi Chen (tea-on-key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currently, as of 2022 is an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Assistant Professor in the 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  <a:hlinkClick r:id="rId3"/>
              </a:rPr>
              <a:t>Machine Learning Department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at Carnegie Mellon University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He create </a:t>
            </a:r>
            <a:r>
              <a:rPr lang="en-US" b="0" i="0" u="none" strike="noStrike" dirty="0" err="1">
                <a:solidFill>
                  <a:srgbClr val="0069D6"/>
                </a:solidFill>
                <a:effectLst/>
                <a:latin typeface="-apple-system"/>
              </a:rPr>
              <a:t>xgboost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while at the University of Washington as a Master student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part of the tree algorithm category which also includes other popular algorithms such as random forest and gradient boosting</a:t>
            </a:r>
          </a:p>
          <a:p>
            <a:r>
              <a:rPr lang="en-US" dirty="0"/>
              <a:t>Photo site: https://mesin-belajar.blogspot.com/2019/04/xgboost-algorithm-long-may-she-reign.html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9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934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1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5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XGBoost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Dylan Scott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ml2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9B3EE7-11F9-4CC3-8344-3E8E6E5A2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722011"/>
              </p:ext>
            </p:extLst>
          </p:nvPr>
        </p:nvGraphicFramePr>
        <p:xfrm>
          <a:off x="134620" y="1348316"/>
          <a:ext cx="41957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FE37FB-9D9E-42A5-A958-EAB5EBBC7619}"/>
              </a:ext>
            </a:extLst>
          </p:cNvPr>
          <p:cNvCxnSpPr>
            <a:cxnSpLocks/>
          </p:cNvCxnSpPr>
          <p:nvPr/>
        </p:nvCxnSpPr>
        <p:spPr>
          <a:xfrm>
            <a:off x="547240" y="4283917"/>
            <a:ext cx="355901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BC8A4-5063-4EFF-99A0-F9DBDDAAFDEB}"/>
              </a:ext>
            </a:extLst>
          </p:cNvPr>
          <p:cNvCxnSpPr>
            <a:cxnSpLocks/>
          </p:cNvCxnSpPr>
          <p:nvPr/>
        </p:nvCxnSpPr>
        <p:spPr>
          <a:xfrm flipV="1">
            <a:off x="2983633" y="1943100"/>
            <a:ext cx="0" cy="4661753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3D865-BB41-4DEB-87A7-FF769DDAA962}"/>
              </a:ext>
            </a:extLst>
          </p:cNvPr>
          <p:cNvCxnSpPr>
            <a:cxnSpLocks/>
          </p:cNvCxnSpPr>
          <p:nvPr/>
        </p:nvCxnSpPr>
        <p:spPr>
          <a:xfrm flipV="1">
            <a:off x="3666718" y="4283917"/>
            <a:ext cx="0" cy="158348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895E9-835B-4343-B9E0-A1F12310C014}"/>
              </a:ext>
            </a:extLst>
          </p:cNvPr>
          <p:cNvCxnSpPr>
            <a:cxnSpLocks/>
          </p:cNvCxnSpPr>
          <p:nvPr/>
        </p:nvCxnSpPr>
        <p:spPr>
          <a:xfrm flipV="1">
            <a:off x="1031319" y="4283917"/>
            <a:ext cx="0" cy="151109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7B274B-B534-4A38-8AA0-F2BB980C7FB9}"/>
              </a:ext>
            </a:extLst>
          </p:cNvPr>
          <p:cNvCxnSpPr>
            <a:cxnSpLocks/>
          </p:cNvCxnSpPr>
          <p:nvPr/>
        </p:nvCxnSpPr>
        <p:spPr>
          <a:xfrm flipV="1">
            <a:off x="1920559" y="2657475"/>
            <a:ext cx="0" cy="16264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4CABDF-EA87-421A-9CC9-0851BD1BEDC7}"/>
              </a:ext>
            </a:extLst>
          </p:cNvPr>
          <p:cNvCxnSpPr>
            <a:cxnSpLocks/>
          </p:cNvCxnSpPr>
          <p:nvPr/>
        </p:nvCxnSpPr>
        <p:spPr>
          <a:xfrm flipV="1">
            <a:off x="2355449" y="2657475"/>
            <a:ext cx="0" cy="16264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1" name="Footer Placeholder 27">
            <a:extLst>
              <a:ext uri="{FF2B5EF4-FFF2-40B4-BE49-F238E27FC236}">
                <a16:creationId xmlns:a16="http://schemas.microsoft.com/office/drawing/2014/main" id="{96189F63-45B2-4C2D-8449-18CEDBDA5EED}"/>
              </a:ext>
            </a:extLst>
          </p:cNvPr>
          <p:cNvSpPr txBox="1">
            <a:spLocks/>
          </p:cNvSpPr>
          <p:nvPr/>
        </p:nvSpPr>
        <p:spPr>
          <a:xfrm>
            <a:off x="4106254" y="660485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15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769D-24D2-4178-A229-AEE3D64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141D-4619-43F9-8C30-F395D6C8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C36A-FC39-4941-8CC3-8F13283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1EB4-BED1-470F-85D2-67B4B206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4AB2B-B5DE-45FB-8079-9FAC1635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4FEF-C730-48D4-89D6-0977FF38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project is the final assignment for Machine Learning 2 as part of the MSDS Program at SMU.</a:t>
            </a:r>
          </a:p>
          <a:p>
            <a:r>
              <a:rPr lang="en-US" dirty="0">
                <a:solidFill>
                  <a:srgbClr val="404040"/>
                </a:solidFill>
              </a:rPr>
              <a:t>The theme of the project is to take a concept in machine learning and break down all its parts to demonstrate how it works. </a:t>
            </a:r>
          </a:p>
          <a:p>
            <a:r>
              <a:rPr lang="en-US" dirty="0">
                <a:solidFill>
                  <a:srgbClr val="404040"/>
                </a:solidFill>
              </a:rPr>
              <a:t>In preparation for future data scientist, we have been tasked to not only learn the material but understand it in a way where we can explain it to decision makers as well as others in the field.</a:t>
            </a:r>
          </a:p>
          <a:p>
            <a:r>
              <a:rPr lang="en-US" dirty="0">
                <a:solidFill>
                  <a:srgbClr val="404040"/>
                </a:solidFill>
              </a:rPr>
              <a:t>My chosen topic is </a:t>
            </a:r>
            <a:r>
              <a:rPr lang="en-US" dirty="0" err="1">
                <a:solidFill>
                  <a:srgbClr val="404040"/>
                </a:solidFill>
              </a:rPr>
              <a:t>XGBoost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I have made very few assumptions of the viewer’s background prior to viewing this.</a:t>
            </a:r>
          </a:p>
        </p:txBody>
      </p:sp>
    </p:spTree>
    <p:extLst>
      <p:ext uri="{BB962C8B-B14F-4D97-AF65-F5344CB8AC3E}">
        <p14:creationId xmlns:p14="http://schemas.microsoft.com/office/powerpoint/2010/main" val="426674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11E60C3-40AA-BBCE-B0AB-966B003B9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6" r="29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05B5C-C5E3-4362-879B-DFB93A9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111B-C534-4F5B-BCED-43F3BE49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Mathematics behind the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Closeout</a:t>
            </a:r>
          </a:p>
        </p:txBody>
      </p:sp>
    </p:spTree>
    <p:extLst>
      <p:ext uri="{BB962C8B-B14F-4D97-AF65-F5344CB8AC3E}">
        <p14:creationId xmlns:p14="http://schemas.microsoft.com/office/powerpoint/2010/main" val="7566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4574F-EB59-44D5-8DDF-8B219526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03714"/>
            <a:ext cx="8991600" cy="164592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7C62AE-7EEA-47C4-8A2C-A98ACE77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23794"/>
            <a:ext cx="6801612" cy="2322576"/>
          </a:xfrm>
        </p:spPr>
        <p:txBody>
          <a:bodyPr>
            <a:normAutofit/>
          </a:bodyPr>
          <a:lstStyle/>
          <a:p>
            <a:r>
              <a:rPr lang="en-US" dirty="0"/>
              <a:t>Stands for: </a:t>
            </a:r>
            <a:r>
              <a:rPr lang="en-US" dirty="0" err="1"/>
              <a:t>eXtreme</a:t>
            </a:r>
            <a:r>
              <a:rPr lang="en-US" dirty="0"/>
              <a:t> Gradient Boosting.</a:t>
            </a:r>
          </a:p>
          <a:p>
            <a:r>
              <a:rPr lang="en-US" dirty="0"/>
              <a:t>Creator: Tianqi Chen</a:t>
            </a:r>
          </a:p>
          <a:p>
            <a:r>
              <a:rPr lang="en-US" dirty="0"/>
              <a:t>Type: Tree-based boosting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FE3C69F-4435-414C-97A0-DEAAC86D68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210" y="1321518"/>
            <a:ext cx="7915425" cy="42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96309-6BD2-445D-AA55-E4C5DFF7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66218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Evolution of Decision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B2EB8-02BD-4CE2-88E0-A118F3B682A8}"/>
              </a:ext>
            </a:extLst>
          </p:cNvPr>
          <p:cNvSpPr/>
          <p:nvPr/>
        </p:nvSpPr>
        <p:spPr>
          <a:xfrm>
            <a:off x="8010525" y="1246310"/>
            <a:ext cx="2157984" cy="243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884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F137F8F-62B2-4BE3-913B-BAEE5D918355}"/>
              </a:ext>
            </a:extLst>
          </p:cNvPr>
          <p:cNvSpPr txBox="1">
            <a:spLocks/>
          </p:cNvSpPr>
          <p:nvPr/>
        </p:nvSpPr>
        <p:spPr>
          <a:xfrm>
            <a:off x="4494874" y="6590561"/>
            <a:ext cx="184731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A5016A9-A1EB-4738-8235-994F66A91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137661"/>
              </p:ext>
            </p:extLst>
          </p:nvPr>
        </p:nvGraphicFramePr>
        <p:xfrm>
          <a:off x="111760" y="1330452"/>
          <a:ext cx="5450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FC8511-A811-4BDB-A8FE-D3515386DF3C}"/>
              </a:ext>
            </a:extLst>
          </p:cNvPr>
          <p:cNvCxnSpPr>
            <a:cxnSpLocks/>
          </p:cNvCxnSpPr>
          <p:nvPr/>
        </p:nvCxnSpPr>
        <p:spPr>
          <a:xfrm>
            <a:off x="524380" y="4352362"/>
            <a:ext cx="493344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C0ADD-C7DC-46F0-AB26-BB52FD72C9E5}"/>
              </a:ext>
            </a:extLst>
          </p:cNvPr>
          <p:cNvCxnSpPr>
            <a:cxnSpLocks/>
          </p:cNvCxnSpPr>
          <p:nvPr/>
        </p:nvCxnSpPr>
        <p:spPr>
          <a:xfrm flipV="1">
            <a:off x="1908266" y="2967523"/>
            <a:ext cx="0" cy="13809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12A049-4883-4C9B-8EA6-4FEBCFCAEEC2}"/>
              </a:ext>
            </a:extLst>
          </p:cNvPr>
          <p:cNvCxnSpPr>
            <a:cxnSpLocks/>
          </p:cNvCxnSpPr>
          <p:nvPr/>
        </p:nvCxnSpPr>
        <p:spPr>
          <a:xfrm flipV="1">
            <a:off x="4985580" y="4352362"/>
            <a:ext cx="0" cy="4672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7AAA21-4474-4356-88F7-C221DD73094E}"/>
              </a:ext>
            </a:extLst>
          </p:cNvPr>
          <p:cNvCxnSpPr>
            <a:cxnSpLocks/>
          </p:cNvCxnSpPr>
          <p:nvPr/>
        </p:nvCxnSpPr>
        <p:spPr>
          <a:xfrm flipV="1">
            <a:off x="4284813" y="4348454"/>
            <a:ext cx="0" cy="94239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8FA4FF-177E-41CE-9301-2B6CB21FB6DA}"/>
              </a:ext>
            </a:extLst>
          </p:cNvPr>
          <p:cNvCxnSpPr>
            <a:cxnSpLocks/>
          </p:cNvCxnSpPr>
          <p:nvPr/>
        </p:nvCxnSpPr>
        <p:spPr>
          <a:xfrm flipV="1">
            <a:off x="2583959" y="2351702"/>
            <a:ext cx="0" cy="19967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6D7A-96D2-4200-A803-E6C0DC5B2ADA}"/>
              </a:ext>
            </a:extLst>
          </p:cNvPr>
          <p:cNvCxnSpPr>
            <a:cxnSpLocks/>
          </p:cNvCxnSpPr>
          <p:nvPr/>
        </p:nvCxnSpPr>
        <p:spPr>
          <a:xfrm flipV="1">
            <a:off x="3542639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2128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1CB7-010D-4598-B50A-840B1299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09D0-921B-4046-ABD7-8584C196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032584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{BEB0328D-BC73-4755-B8CA-22E3BDAAE6E5}tf22712842_win32</Template>
  <TotalTime>8637</TotalTime>
  <Words>275</Words>
  <Application>Microsoft Office PowerPoint</Application>
  <PresentationFormat>Widescreen</PresentationFormat>
  <Paragraphs>40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Bookman Old Style</vt:lpstr>
      <vt:lpstr>Calibri</vt:lpstr>
      <vt:lpstr>Franklin Gothic Book</vt:lpstr>
      <vt:lpstr>Gill Sans MT</vt:lpstr>
      <vt:lpstr>1_RetrospectVTI</vt:lpstr>
      <vt:lpstr>Parcel</vt:lpstr>
      <vt:lpstr>XGBoost</vt:lpstr>
      <vt:lpstr>Motivation</vt:lpstr>
      <vt:lpstr>Agenda</vt:lpstr>
      <vt:lpstr>Background</vt:lpstr>
      <vt:lpstr>Evolution of Decision Trees</vt:lpstr>
      <vt:lpstr>Regression</vt:lpstr>
      <vt:lpstr>PowerPoint Presentation</vt:lpstr>
      <vt:lpstr>PowerPoint Presentation</vt:lpstr>
      <vt:lpstr>Classification</vt:lpstr>
      <vt:lpstr>PowerPoint Presentation</vt:lpstr>
      <vt:lpstr>PowerPoint Presentation</vt:lpstr>
      <vt:lpstr>Math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Scott, Dylan</dc:creator>
  <cp:lastModifiedBy>Scott, Dylan</cp:lastModifiedBy>
  <cp:revision>36</cp:revision>
  <dcterms:created xsi:type="dcterms:W3CDTF">2022-03-28T02:18:08Z</dcterms:created>
  <dcterms:modified xsi:type="dcterms:W3CDTF">2022-04-12T01:17:18Z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