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8" r:id="rId3"/>
    <p:sldId id="257" r:id="rId4"/>
    <p:sldId id="259" r:id="rId5"/>
    <p:sldId id="260" r:id="rId6"/>
    <p:sldId id="261" r:id="rId7"/>
    <p:sldId id="262" r:id="rId8"/>
    <p:sldId id="263" r:id="rId9"/>
    <p:sldId id="269" r:id="rId10"/>
    <p:sldId id="264" r:id="rId11"/>
    <p:sldId id="265" r:id="rId12"/>
    <p:sldId id="266"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6C4A8-2FD7-49DB-970E-E4D32FD2548E}"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582A8-0821-4088-BC41-461F995AB576}" type="slidenum">
              <a:rPr lang="en-US" smtClean="0"/>
              <a:t>‹#›</a:t>
            </a:fld>
            <a:endParaRPr lang="en-US"/>
          </a:p>
        </p:txBody>
      </p:sp>
    </p:spTree>
    <p:extLst>
      <p:ext uri="{BB962C8B-B14F-4D97-AF65-F5344CB8AC3E}">
        <p14:creationId xmlns:p14="http://schemas.microsoft.com/office/powerpoint/2010/main" val="27353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1</a:t>
            </a:fld>
            <a:endParaRPr lang="en-US"/>
          </a:p>
        </p:txBody>
      </p:sp>
    </p:spTree>
    <p:extLst>
      <p:ext uri="{BB962C8B-B14F-4D97-AF65-F5344CB8AC3E}">
        <p14:creationId xmlns:p14="http://schemas.microsoft.com/office/powerpoint/2010/main" val="26190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2</a:t>
            </a:fld>
            <a:endParaRPr lang="en-US"/>
          </a:p>
        </p:txBody>
      </p:sp>
    </p:spTree>
    <p:extLst>
      <p:ext uri="{BB962C8B-B14F-4D97-AF65-F5344CB8AC3E}">
        <p14:creationId xmlns:p14="http://schemas.microsoft.com/office/powerpoint/2010/main" val="409375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06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4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07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7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32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54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90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836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57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39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70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44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6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4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94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12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18371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F102-7819-48AD-9D08-607D2EBF0BE8}"/>
              </a:ext>
            </a:extLst>
          </p:cNvPr>
          <p:cNvSpPr>
            <a:spLocks noGrp="1"/>
          </p:cNvSpPr>
          <p:nvPr>
            <p:ph type="ctrTitle"/>
          </p:nvPr>
        </p:nvSpPr>
        <p:spPr>
          <a:xfrm>
            <a:off x="1154955" y="491614"/>
            <a:ext cx="8825658" cy="1406012"/>
          </a:xfrm>
        </p:spPr>
        <p:txBody>
          <a:bodyPr/>
          <a:lstStyle/>
          <a:p>
            <a:pPr algn="ctr"/>
            <a:r>
              <a:rPr lang="en-US" sz="3200" b="1" dirty="0"/>
              <a:t>Explanatory Data Analysis Of </a:t>
            </a:r>
            <a:r>
              <a:rPr lang="en-US" sz="3200" b="1" i="0" dirty="0">
                <a:effectLst/>
                <a:latin typeface="Google Sans"/>
              </a:rPr>
              <a:t>Budweiser</a:t>
            </a:r>
            <a:endParaRPr lang="en-US" sz="3200" b="1" dirty="0"/>
          </a:p>
        </p:txBody>
      </p:sp>
      <p:sp>
        <p:nvSpPr>
          <p:cNvPr id="3" name="Subtitle 2">
            <a:extLst>
              <a:ext uri="{FF2B5EF4-FFF2-40B4-BE49-F238E27FC236}">
                <a16:creationId xmlns:a16="http://schemas.microsoft.com/office/drawing/2014/main" id="{3EBBC4B7-2D40-4ADE-8B01-824729832F36}"/>
              </a:ext>
            </a:extLst>
          </p:cNvPr>
          <p:cNvSpPr>
            <a:spLocks noGrp="1"/>
          </p:cNvSpPr>
          <p:nvPr>
            <p:ph type="subTitle" idx="1"/>
          </p:nvPr>
        </p:nvSpPr>
        <p:spPr>
          <a:xfrm>
            <a:off x="1154955" y="2045110"/>
            <a:ext cx="8825658" cy="3593690"/>
          </a:xfrm>
        </p:spPr>
        <p:txBody>
          <a:bodyPr/>
          <a:lstStyle/>
          <a:p>
            <a:pPr algn="ctr"/>
            <a:endParaRPr lang="en-US" dirty="0"/>
          </a:p>
          <a:p>
            <a:pPr algn="ctr"/>
            <a:endParaRPr lang="en-US" dirty="0"/>
          </a:p>
          <a:p>
            <a:pPr algn="ctr"/>
            <a:r>
              <a:rPr lang="en-US" sz="2400" b="1" dirty="0"/>
              <a:t>Case Study </a:t>
            </a:r>
          </a:p>
          <a:p>
            <a:pPr algn="ctr"/>
            <a:r>
              <a:rPr lang="en-US" sz="2400" b="1" dirty="0"/>
              <a:t>prepared by:  Dylan Scott &amp; Sadik Aman</a:t>
            </a:r>
          </a:p>
        </p:txBody>
      </p:sp>
    </p:spTree>
    <p:extLst>
      <p:ext uri="{BB962C8B-B14F-4D97-AF65-F5344CB8AC3E}">
        <p14:creationId xmlns:p14="http://schemas.microsoft.com/office/powerpoint/2010/main" val="4238279036"/>
      </p:ext>
    </p:extLst>
  </p:cSld>
  <p:clrMapOvr>
    <a:masterClrMapping/>
  </p:clrMapOvr>
  <mc:AlternateContent xmlns:mc="http://schemas.openxmlformats.org/markup-compatibility/2006" xmlns:p14="http://schemas.microsoft.com/office/powerpoint/2010/main">
    <mc:Choice Requires="p14">
      <p:transition spd="slow" p14:dur="2000" advTm="20095"/>
    </mc:Choice>
    <mc:Fallback xmlns="">
      <p:transition spd="slow" advTm="200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F4C9-B421-47C0-8F6C-67EC2687BD87}"/>
              </a:ext>
            </a:extLst>
          </p:cNvPr>
          <p:cNvSpPr>
            <a:spLocks noGrp="1"/>
          </p:cNvSpPr>
          <p:nvPr>
            <p:ph type="title"/>
          </p:nvPr>
        </p:nvSpPr>
        <p:spPr/>
        <p:txBody>
          <a:bodyPr/>
          <a:lstStyle/>
          <a:p>
            <a:r>
              <a:rPr lang="en-US" dirty="0"/>
              <a:t>Can we tell IPAs from other Ales?</a:t>
            </a:r>
          </a:p>
        </p:txBody>
      </p:sp>
      <p:pic>
        <p:nvPicPr>
          <p:cNvPr id="5" name="Content Placeholder 9">
            <a:extLst>
              <a:ext uri="{FF2B5EF4-FFF2-40B4-BE49-F238E27FC236}">
                <a16:creationId xmlns:a16="http://schemas.microsoft.com/office/drawing/2014/main" id="{84335469-5441-4C9F-AC5B-9F43CECABD10}"/>
              </a:ext>
            </a:extLst>
          </p:cNvPr>
          <p:cNvPicPr>
            <a:picLocks noGrp="1" noChangeAspect="1"/>
          </p:cNvPicPr>
          <p:nvPr>
            <p:ph sz="half" idx="1"/>
          </p:nvPr>
        </p:nvPicPr>
        <p:blipFill>
          <a:blip r:embed="rId2"/>
          <a:stretch>
            <a:fillRect/>
          </a:stretch>
        </p:blipFill>
        <p:spPr>
          <a:xfrm>
            <a:off x="737419" y="2056092"/>
            <a:ext cx="4761681" cy="3458778"/>
          </a:xfrm>
          <a:prstGeom prst="rect">
            <a:avLst/>
          </a:prstGeom>
        </p:spPr>
      </p:pic>
      <p:sp>
        <p:nvSpPr>
          <p:cNvPr id="4" name="Content Placeholder 3">
            <a:extLst>
              <a:ext uri="{FF2B5EF4-FFF2-40B4-BE49-F238E27FC236}">
                <a16:creationId xmlns:a16="http://schemas.microsoft.com/office/drawing/2014/main" id="{D445D4C9-6307-4D1B-BBAF-102437C08AA2}"/>
              </a:ext>
            </a:extLst>
          </p:cNvPr>
          <p:cNvSpPr>
            <a:spLocks noGrp="1"/>
          </p:cNvSpPr>
          <p:nvPr>
            <p:ph sz="half" idx="2"/>
          </p:nvPr>
        </p:nvSpPr>
        <p:spPr/>
        <p:txBody>
          <a:bodyPr>
            <a:normAutofit fontScale="77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We used a predictive model that used ABV and IBU to categorize each beer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This model was optimized to ensure the most accurate outcome for a KNN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Overall, we were 86% accurate in telling an Ale from an IPA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Findings:</a:t>
            </a:r>
          </a:p>
          <a:p>
            <a:r>
              <a:rPr lang="en-US" sz="1800" dirty="0"/>
              <a:t>We used the IBU and ABV to try and predict an IPA over other Ales</a:t>
            </a:r>
          </a:p>
          <a:p>
            <a:r>
              <a:rPr lang="en-US" sz="1800" dirty="0"/>
              <a:t>As you can see bitterness is a great identifier for IPAs however, ABV is a much more universal stat this is shown by the range</a:t>
            </a:r>
          </a:p>
          <a:p>
            <a:r>
              <a:rPr lang="en-US" sz="1800" dirty="0"/>
              <a:t>Confusion Matrix and Statistics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2370857141"/>
      </p:ext>
    </p:extLst>
  </p:cSld>
  <p:clrMapOvr>
    <a:masterClrMapping/>
  </p:clrMapOvr>
  <mc:AlternateContent xmlns:mc="http://schemas.openxmlformats.org/markup-compatibility/2006" xmlns:p14="http://schemas.microsoft.com/office/powerpoint/2010/main">
    <mc:Choice Requires="p14">
      <p:transition spd="slow" p14:dur="2000" advTm="37177"/>
    </mc:Choice>
    <mc:Fallback xmlns="">
      <p:transition spd="slow" advTm="371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EFCF-5F59-4F7B-8798-6FDE1141A167}"/>
              </a:ext>
            </a:extLst>
          </p:cNvPr>
          <p:cNvSpPr>
            <a:spLocks noGrp="1"/>
          </p:cNvSpPr>
          <p:nvPr>
            <p:ph type="title"/>
          </p:nvPr>
        </p:nvSpPr>
        <p:spPr/>
        <p:txBody>
          <a:bodyPr/>
          <a:lstStyle/>
          <a:p>
            <a:r>
              <a:rPr lang="en-US" dirty="0"/>
              <a:t>How does buy “local” impact sales?</a:t>
            </a:r>
          </a:p>
        </p:txBody>
      </p:sp>
      <p:sp>
        <p:nvSpPr>
          <p:cNvPr id="3" name="Content Placeholder 2">
            <a:extLst>
              <a:ext uri="{FF2B5EF4-FFF2-40B4-BE49-F238E27FC236}">
                <a16:creationId xmlns:a16="http://schemas.microsoft.com/office/drawing/2014/main" id="{E498A44E-1D42-4E12-BFCC-5AC356C972BF}"/>
              </a:ext>
            </a:extLst>
          </p:cNvPr>
          <p:cNvSpPr>
            <a:spLocks noGrp="1"/>
          </p:cNvSpPr>
          <p:nvPr>
            <p:ph sz="half" idx="1"/>
          </p:nvPr>
        </p:nvSpPr>
        <p:spPr/>
        <p:txBody>
          <a:bodyPr>
            <a:normAutofit fontScale="77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Wiliness to pay study conducted in 2019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Factors considered: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First beer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Style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ABV</a:t>
            </a:r>
          </a:p>
          <a:p>
            <a:pPr marL="457200" marR="0" lvl="1" indent="0" algn="l" defTabSz="914400" rtl="0" eaLnBrk="1" fontAlgn="auto" latinLnBrk="0" hangingPunct="1">
              <a:lnSpc>
                <a:spcPct val="90000"/>
              </a:lnSpc>
              <a:spcBef>
                <a:spcPts val="500"/>
              </a:spcBef>
              <a:spcAft>
                <a:spcPts val="0"/>
              </a:spcAft>
              <a:buClrTx/>
              <a:buSzTx/>
              <a:buNone/>
              <a:tabLst/>
              <a:defRPr/>
            </a:pPr>
            <a:r>
              <a:rPr lang="en-US" sz="2000" dirty="0">
                <a:solidFill>
                  <a:prstClr val="white"/>
                </a:solidFill>
                <a:latin typeface="Calibri" panose="020F0502020204030204"/>
                <a:ea typeface="+mn-ea"/>
                <a:cs typeface="+mn-cs"/>
              </a:rPr>
              <a:t>Findings:</a:t>
            </a:r>
          </a:p>
          <a:p>
            <a:r>
              <a:rPr lang="en-US" sz="1600" dirty="0"/>
              <a:t>The study showed that ‘local’ had a high variability in definitions</a:t>
            </a:r>
          </a:p>
          <a:p>
            <a:r>
              <a:rPr lang="en-US" sz="1600" dirty="0"/>
              <a:t>However, stats showed that people had a higher willingness to pay for a beer they considered local</a:t>
            </a:r>
          </a:p>
          <a:p>
            <a:r>
              <a:rPr lang="en-US" sz="1600" dirty="0"/>
              <a:t>Other factors considered were ABV, style of beer and first beer</a:t>
            </a:r>
          </a:p>
          <a:p>
            <a:r>
              <a:rPr lang="en-US" sz="1600" dirty="0"/>
              <a:t>People tend to pay higher for beers like sours opposed to the lesser priced lite/IPA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buNone/>
            </a:pPr>
            <a:endParaRPr lang="en-US" dirty="0"/>
          </a:p>
        </p:txBody>
      </p:sp>
      <p:pic>
        <p:nvPicPr>
          <p:cNvPr id="5" name="Content Placeholder 7" descr="Chart, histogram&#10;&#10;Description automatically generated">
            <a:extLst>
              <a:ext uri="{FF2B5EF4-FFF2-40B4-BE49-F238E27FC236}">
                <a16:creationId xmlns:a16="http://schemas.microsoft.com/office/drawing/2014/main" id="{A09D33E7-920C-4AE9-897F-9E69CB2524A1}"/>
              </a:ext>
            </a:extLst>
          </p:cNvPr>
          <p:cNvPicPr>
            <a:picLocks noGrp="1" noChangeAspect="1"/>
          </p:cNvPicPr>
          <p:nvPr>
            <p:ph sz="half" idx="2"/>
          </p:nvPr>
        </p:nvPicPr>
        <p:blipFill>
          <a:blip r:embed="rId2"/>
          <a:stretch>
            <a:fillRect/>
          </a:stretch>
        </p:blipFill>
        <p:spPr>
          <a:xfrm>
            <a:off x="5929979" y="1936011"/>
            <a:ext cx="4395788" cy="3338914"/>
          </a:xfrm>
          <a:prstGeom prst="rect">
            <a:avLst/>
          </a:prstGeom>
        </p:spPr>
      </p:pic>
    </p:spTree>
    <p:extLst>
      <p:ext uri="{BB962C8B-B14F-4D97-AF65-F5344CB8AC3E}">
        <p14:creationId xmlns:p14="http://schemas.microsoft.com/office/powerpoint/2010/main" val="4090424702"/>
      </p:ext>
    </p:extLst>
  </p:cSld>
  <p:clrMapOvr>
    <a:masterClrMapping/>
  </p:clrMapOvr>
  <mc:AlternateContent xmlns:mc="http://schemas.openxmlformats.org/markup-compatibility/2006" xmlns:p14="http://schemas.microsoft.com/office/powerpoint/2010/main">
    <mc:Choice Requires="p14">
      <p:transition spd="slow" p14:dur="2000" advTm="32866"/>
    </mc:Choice>
    <mc:Fallback xmlns="">
      <p:transition spd="slow" advTm="328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B96E-C919-49F1-AE9F-A099E1AB70D7}"/>
              </a:ext>
            </a:extLst>
          </p:cNvPr>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 Margin Beer Release!</a:t>
            </a:r>
            <a:br>
              <a:rPr lang="en-US" dirty="0"/>
            </a:br>
            <a:br>
              <a:rPr lang="en-US" dirty="0"/>
            </a:b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Maine has 0 Stouts/Porters made locally</a:t>
            </a:r>
            <a:br>
              <a:rPr lang="en-US" dirty="0"/>
            </a:br>
            <a:br>
              <a:rPr lang="en-US" dirty="0"/>
            </a:br>
            <a:endParaRPr lang="en-US" dirty="0"/>
          </a:p>
        </p:txBody>
      </p:sp>
      <p:pic>
        <p:nvPicPr>
          <p:cNvPr id="5" name="Content Placeholder 4">
            <a:extLst>
              <a:ext uri="{FF2B5EF4-FFF2-40B4-BE49-F238E27FC236}">
                <a16:creationId xmlns:a16="http://schemas.microsoft.com/office/drawing/2014/main" id="{53A5A846-F41C-49D4-B03E-DFC8404759C5}"/>
              </a:ext>
            </a:extLst>
          </p:cNvPr>
          <p:cNvPicPr>
            <a:picLocks noGrp="1" noChangeAspect="1"/>
          </p:cNvPicPr>
          <p:nvPr>
            <p:ph sz="half" idx="1"/>
          </p:nvPr>
        </p:nvPicPr>
        <p:blipFill>
          <a:blip r:embed="rId3"/>
          <a:stretch>
            <a:fillRect/>
          </a:stretch>
        </p:blipFill>
        <p:spPr>
          <a:xfrm>
            <a:off x="646111" y="2622263"/>
            <a:ext cx="4604315" cy="3287283"/>
          </a:xfrm>
          <a:prstGeom prst="rect">
            <a:avLst/>
          </a:prstGeom>
        </p:spPr>
      </p:pic>
      <p:pic>
        <p:nvPicPr>
          <p:cNvPr id="6" name="Content Placeholder 5">
            <a:extLst>
              <a:ext uri="{FF2B5EF4-FFF2-40B4-BE49-F238E27FC236}">
                <a16:creationId xmlns:a16="http://schemas.microsoft.com/office/drawing/2014/main" id="{1DE7DB8A-3FD5-42D6-BAB6-AC552C2042F9}"/>
              </a:ext>
            </a:extLst>
          </p:cNvPr>
          <p:cNvPicPr>
            <a:picLocks noGrp="1" noChangeAspect="1"/>
          </p:cNvPicPr>
          <p:nvPr>
            <p:ph sz="half" idx="2"/>
          </p:nvPr>
        </p:nvPicPr>
        <p:blipFill>
          <a:blip r:embed="rId4"/>
          <a:stretch>
            <a:fillRect/>
          </a:stretch>
        </p:blipFill>
        <p:spPr>
          <a:xfrm>
            <a:off x="5562767" y="2622263"/>
            <a:ext cx="4395788" cy="3188962"/>
          </a:xfrm>
          <a:prstGeom prst="rect">
            <a:avLst/>
          </a:prstGeom>
        </p:spPr>
      </p:pic>
    </p:spTree>
    <p:custDataLst>
      <p:tags r:id="rId1"/>
    </p:custDataLst>
    <p:extLst>
      <p:ext uri="{BB962C8B-B14F-4D97-AF65-F5344CB8AC3E}">
        <p14:creationId xmlns:p14="http://schemas.microsoft.com/office/powerpoint/2010/main" val="3821871488"/>
      </p:ext>
    </p:extLst>
  </p:cSld>
  <p:clrMapOvr>
    <a:masterClrMapping/>
  </p:clrMapOvr>
  <mc:AlternateContent xmlns:mc="http://schemas.openxmlformats.org/markup-compatibility/2006" xmlns:p14="http://schemas.microsoft.com/office/powerpoint/2010/main">
    <mc:Choice Requires="p14">
      <p:transition spd="slow" p14:dur="2000" advTm="15415"/>
    </mc:Choice>
    <mc:Fallback xmlns="">
      <p:transition spd="slow" advTm="1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0D41-1307-4682-A0F4-E2BD7B5A2105}"/>
              </a:ext>
            </a:extLst>
          </p:cNvPr>
          <p:cNvSpPr>
            <a:spLocks noGrp="1"/>
          </p:cNvSpPr>
          <p:nvPr>
            <p:ph type="title"/>
          </p:nvPr>
        </p:nvSpPr>
        <p:spPr/>
        <p:txBody>
          <a:bodyPr/>
          <a:lstStyle/>
          <a:p>
            <a:r>
              <a:rPr lang="en-US" dirty="0"/>
              <a:t>Conclusion: “skies the limit”</a:t>
            </a:r>
          </a:p>
        </p:txBody>
      </p:sp>
      <p:sp>
        <p:nvSpPr>
          <p:cNvPr id="5" name="Content Placeholder 4">
            <a:extLst>
              <a:ext uri="{FF2B5EF4-FFF2-40B4-BE49-F238E27FC236}">
                <a16:creationId xmlns:a16="http://schemas.microsoft.com/office/drawing/2014/main" id="{83A992CC-3F16-472E-BEB3-7A7A283DF752}"/>
              </a:ext>
            </a:extLst>
          </p:cNvPr>
          <p:cNvSpPr>
            <a:spLocks noGrp="1"/>
          </p:cNvSpPr>
          <p:nvPr>
            <p:ph idx="1"/>
          </p:nvPr>
        </p:nvSpPr>
        <p:spPr/>
        <p:txBody>
          <a:bodyPr>
            <a:normAutofit fontScale="77500" lnSpcReduction="20000"/>
          </a:bodyPr>
          <a:lstStyle/>
          <a:p>
            <a:r>
              <a:rPr lang="en-US" dirty="0"/>
              <a:t>Factors considered from the data provided by </a:t>
            </a:r>
            <a:r>
              <a:rPr lang="en-US" dirty="0" err="1"/>
              <a:t>yall</a:t>
            </a:r>
            <a:r>
              <a:rPr lang="en-US" dirty="0"/>
              <a:t> in conjunction with the willingness to pay study were style and ABV</a:t>
            </a:r>
          </a:p>
          <a:p>
            <a:r>
              <a:rPr lang="en-US" dirty="0"/>
              <a:t>IPAs and Lite were considered to be cheap but more complex beers such as stouts and porters were considered to be worth a higher price point</a:t>
            </a:r>
          </a:p>
          <a:p>
            <a:endParaRPr lang="en-US" dirty="0"/>
          </a:p>
          <a:p>
            <a:r>
              <a:rPr lang="en-US" dirty="0"/>
              <a:t>Using that US data we found that Maine would be the perfect landing point for our new “skies the limit” Stout </a:t>
            </a:r>
          </a:p>
          <a:p>
            <a:endParaRPr lang="en-US" dirty="0"/>
          </a:p>
          <a:p>
            <a:r>
              <a:rPr lang="en-US" dirty="0"/>
              <a:t>This state allows for high ABV beers to be made locally, furthermore the </a:t>
            </a:r>
            <a:r>
              <a:rPr lang="en-US" dirty="0" err="1"/>
              <a:t>compitision</a:t>
            </a:r>
            <a:r>
              <a:rPr lang="en-US" dirty="0"/>
              <a:t> in this complex style beer is very limited. This result was determined by a middle of the road ABV max beer but a high average beer. With this data we think there is a market for a new stout with a high ABV and according to the other study done we could charge a </a:t>
            </a:r>
            <a:r>
              <a:rPr lang="en-US" dirty="0" err="1"/>
              <a:t>perium</a:t>
            </a:r>
            <a:r>
              <a:rPr lang="en-US" dirty="0"/>
              <a:t> for this new local beer</a:t>
            </a:r>
          </a:p>
          <a:p>
            <a:endParaRPr lang="en-US" dirty="0"/>
          </a:p>
          <a:p>
            <a:r>
              <a:rPr lang="en-US" dirty="0"/>
              <a:t>We concluded that this area contained </a:t>
            </a:r>
            <a:r>
              <a:rPr lang="en-US" dirty="0" err="1"/>
              <a:t>contained</a:t>
            </a:r>
            <a:r>
              <a:rPr lang="en-US" dirty="0"/>
              <a:t> the least amount of stouts for </a:t>
            </a:r>
            <a:r>
              <a:rPr lang="en-US" dirty="0" err="1"/>
              <a:t>compitision</a:t>
            </a:r>
            <a:endParaRPr lang="en-US" dirty="0"/>
          </a:p>
          <a:p>
            <a:endParaRPr lang="en-US" dirty="0"/>
          </a:p>
        </p:txBody>
      </p:sp>
    </p:spTree>
    <p:extLst>
      <p:ext uri="{BB962C8B-B14F-4D97-AF65-F5344CB8AC3E}">
        <p14:creationId xmlns:p14="http://schemas.microsoft.com/office/powerpoint/2010/main" val="2221354955"/>
      </p:ext>
    </p:extLst>
  </p:cSld>
  <p:clrMapOvr>
    <a:masterClrMapping/>
  </p:clrMapOvr>
  <mc:AlternateContent xmlns:mc="http://schemas.openxmlformats.org/markup-compatibility/2006" xmlns:p14="http://schemas.microsoft.com/office/powerpoint/2010/main">
    <mc:Choice Requires="p14">
      <p:transition spd="slow" p14:dur="2000" advTm="17099"/>
    </mc:Choice>
    <mc:Fallback xmlns="">
      <p:transition spd="slow" advTm="170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66ECA8-1E01-43EC-9C18-057AF9B2092F}"/>
              </a:ext>
            </a:extLst>
          </p:cNvPr>
          <p:cNvSpPr>
            <a:spLocks noGrp="1"/>
          </p:cNvSpPr>
          <p:nvPr>
            <p:ph type="title"/>
          </p:nvPr>
        </p:nvSpPr>
        <p:spPr/>
        <p:txBody>
          <a:bodyPr/>
          <a:lstStyle/>
          <a:p>
            <a:r>
              <a:rPr lang="en-US" dirty="0"/>
              <a:t>Conclusion: Style By State</a:t>
            </a:r>
          </a:p>
        </p:txBody>
      </p:sp>
      <p:pic>
        <p:nvPicPr>
          <p:cNvPr id="5" name="Picture">
            <a:extLst>
              <a:ext uri="{FF2B5EF4-FFF2-40B4-BE49-F238E27FC236}">
                <a16:creationId xmlns:a16="http://schemas.microsoft.com/office/drawing/2014/main" id="{23F9BDE9-7844-48B3-BF33-9CFF71638871}"/>
              </a:ext>
            </a:extLst>
          </p:cNvPr>
          <p:cNvPicPr>
            <a:picLocks noGrp="1"/>
          </p:cNvPicPr>
          <p:nvPr>
            <p:ph sz="half" idx="1"/>
          </p:nvPr>
        </p:nvPicPr>
        <p:blipFill>
          <a:blip r:embed="rId2"/>
          <a:stretch>
            <a:fillRect/>
          </a:stretch>
        </p:blipFill>
        <p:spPr bwMode="auto">
          <a:xfrm>
            <a:off x="1103313" y="2400141"/>
            <a:ext cx="4395787" cy="3516630"/>
          </a:xfrm>
          <a:prstGeom prst="rect">
            <a:avLst/>
          </a:prstGeom>
          <a:noFill/>
          <a:ln w="9525">
            <a:noFill/>
            <a:headEnd/>
            <a:tailEnd/>
          </a:ln>
        </p:spPr>
      </p:pic>
      <p:sp>
        <p:nvSpPr>
          <p:cNvPr id="7" name="Content Placeholder 6">
            <a:extLst>
              <a:ext uri="{FF2B5EF4-FFF2-40B4-BE49-F238E27FC236}">
                <a16:creationId xmlns:a16="http://schemas.microsoft.com/office/drawing/2014/main" id="{9C427F82-81EF-434F-B618-4764B50EF33A}"/>
              </a:ext>
            </a:extLst>
          </p:cNvPr>
          <p:cNvSpPr>
            <a:spLocks noGrp="1"/>
          </p:cNvSpPr>
          <p:nvPr>
            <p:ph sz="half" idx="2"/>
          </p:nvPr>
        </p:nvSpPr>
        <p:spPr/>
        <p:txBody>
          <a:bodyPr/>
          <a:lstStyle/>
          <a:p>
            <a:r>
              <a:rPr lang="en-US" dirty="0"/>
              <a:t>Conclusion:</a:t>
            </a:r>
          </a:p>
          <a:p>
            <a:r>
              <a:rPr lang="en-US" dirty="0"/>
              <a:t>From the study we can see that There are various kind of Brew in different </a:t>
            </a:r>
            <a:r>
              <a:rPr lang="en-US" dirty="0" err="1"/>
              <a:t>states.One</a:t>
            </a:r>
            <a:r>
              <a:rPr lang="en-US" dirty="0"/>
              <a:t> Brew may be popular in one states, may not be poplar in another. This study will help companies to increase their production in states where the brand is famous. This also help to balance demand and supply curve and improve production capacity. </a:t>
            </a:r>
          </a:p>
          <a:p>
            <a:endParaRPr lang="en-US" dirty="0"/>
          </a:p>
        </p:txBody>
      </p:sp>
    </p:spTree>
    <p:extLst>
      <p:ext uri="{BB962C8B-B14F-4D97-AF65-F5344CB8AC3E}">
        <p14:creationId xmlns:p14="http://schemas.microsoft.com/office/powerpoint/2010/main" val="2304057743"/>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961C-9A4E-4997-BF76-09724055BC2B}"/>
              </a:ext>
            </a:extLst>
          </p:cNvPr>
          <p:cNvSpPr>
            <a:spLocks noGrp="1"/>
          </p:cNvSpPr>
          <p:nvPr>
            <p:ph type="title"/>
          </p:nvPr>
        </p:nvSpPr>
        <p:spPr/>
        <p:txBody>
          <a:bodyPr/>
          <a:lstStyle/>
          <a:p>
            <a:pPr algn="ctr"/>
            <a:r>
              <a:rPr lang="en-US" dirty="0"/>
              <a:t>Objective Of the Study</a:t>
            </a:r>
          </a:p>
        </p:txBody>
      </p:sp>
      <p:sp>
        <p:nvSpPr>
          <p:cNvPr id="3" name="Content Placeholder 2">
            <a:extLst>
              <a:ext uri="{FF2B5EF4-FFF2-40B4-BE49-F238E27FC236}">
                <a16:creationId xmlns:a16="http://schemas.microsoft.com/office/drawing/2014/main" id="{449E34AA-BC40-4A06-A5EC-02C0373F0A12}"/>
              </a:ext>
            </a:extLst>
          </p:cNvPr>
          <p:cNvSpPr>
            <a:spLocks noGrp="1"/>
          </p:cNvSpPr>
          <p:nvPr>
            <p:ph idx="1"/>
          </p:nvPr>
        </p:nvSpPr>
        <p:spPr/>
        <p:txBody>
          <a:bodyPr/>
          <a:lstStyle/>
          <a:p>
            <a:pPr marL="0" indent="0">
              <a:buNone/>
            </a:pPr>
            <a:r>
              <a:rPr lang="en-US" dirty="0"/>
              <a:t>Objective: </a:t>
            </a:r>
          </a:p>
          <a:p>
            <a:pPr marL="0" indent="0">
              <a:buNone/>
            </a:pPr>
            <a:r>
              <a:rPr lang="en-US" dirty="0"/>
              <a:t>Providing statical evidence to Budweiser company, on how to increase the profitability and make effective and efficient investment decisions.</a:t>
            </a:r>
          </a:p>
        </p:txBody>
      </p:sp>
    </p:spTree>
    <p:extLst>
      <p:ext uri="{BB962C8B-B14F-4D97-AF65-F5344CB8AC3E}">
        <p14:creationId xmlns:p14="http://schemas.microsoft.com/office/powerpoint/2010/main" val="827437768"/>
      </p:ext>
    </p:extLst>
  </p:cSld>
  <p:clrMapOvr>
    <a:masterClrMapping/>
  </p:clrMapOvr>
  <mc:AlternateContent xmlns:mc="http://schemas.openxmlformats.org/markup-compatibility/2006" xmlns:p14="http://schemas.microsoft.com/office/powerpoint/2010/main">
    <mc:Choice Requires="p14">
      <p:transition spd="slow" p14:dur="2000" advTm="15660"/>
    </mc:Choice>
    <mc:Fallback xmlns="">
      <p:transition spd="slow" advTm="156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73C6-2E6B-4D39-8C98-E9AC75080C38}"/>
              </a:ext>
            </a:extLst>
          </p:cNvPr>
          <p:cNvSpPr>
            <a:spLocks noGrp="1"/>
          </p:cNvSpPr>
          <p:nvPr>
            <p:ph type="title"/>
          </p:nvPr>
        </p:nvSpPr>
        <p:spPr>
          <a:xfrm>
            <a:off x="646111" y="452718"/>
            <a:ext cx="9404723" cy="1099245"/>
          </a:xfrm>
        </p:spPr>
        <p:txBody>
          <a:bodyPr/>
          <a:lstStyle/>
          <a:p>
            <a:pPr algn="ctr"/>
            <a:r>
              <a:rPr lang="en-US" dirty="0"/>
              <a:t>Data sets used for Analysis</a:t>
            </a:r>
          </a:p>
        </p:txBody>
      </p:sp>
      <p:sp>
        <p:nvSpPr>
          <p:cNvPr id="3" name="Content Placeholder 2">
            <a:extLst>
              <a:ext uri="{FF2B5EF4-FFF2-40B4-BE49-F238E27FC236}">
                <a16:creationId xmlns:a16="http://schemas.microsoft.com/office/drawing/2014/main" id="{6FADD456-6C87-4E18-A74A-309599C8EC5B}"/>
              </a:ext>
            </a:extLst>
          </p:cNvPr>
          <p:cNvSpPr>
            <a:spLocks noGrp="1"/>
          </p:cNvSpPr>
          <p:nvPr>
            <p:ph idx="1"/>
          </p:nvPr>
        </p:nvSpPr>
        <p:spPr/>
        <p:txBody>
          <a:bodyPr/>
          <a:lstStyle/>
          <a:p>
            <a:pPr marL="0" indent="0">
              <a:buNone/>
            </a:pPr>
            <a:r>
              <a:rPr lang="en-US" dirty="0"/>
              <a:t>Two Data sets used for the study: </a:t>
            </a:r>
          </a:p>
          <a:p>
            <a:pPr marL="457200" indent="-457200">
              <a:buAutoNum type="arabicPeriod"/>
            </a:pPr>
            <a:r>
              <a:rPr lang="en-US" dirty="0"/>
              <a:t>Beer Data set</a:t>
            </a:r>
          </a:p>
          <a:p>
            <a:pPr marL="457200" indent="-457200">
              <a:buAutoNum type="arabicPeriod"/>
            </a:pPr>
            <a:r>
              <a:rPr lang="en-US" dirty="0"/>
              <a:t>Brewery Data set</a:t>
            </a:r>
          </a:p>
        </p:txBody>
      </p:sp>
    </p:spTree>
    <p:extLst>
      <p:ext uri="{BB962C8B-B14F-4D97-AF65-F5344CB8AC3E}">
        <p14:creationId xmlns:p14="http://schemas.microsoft.com/office/powerpoint/2010/main" val="434970179"/>
      </p:ext>
    </p:extLst>
  </p:cSld>
  <p:clrMapOvr>
    <a:masterClrMapping/>
  </p:clrMapOvr>
  <mc:AlternateContent xmlns:mc="http://schemas.openxmlformats.org/markup-compatibility/2006" xmlns:p14="http://schemas.microsoft.com/office/powerpoint/2010/main">
    <mc:Choice Requires="p14">
      <p:transition spd="slow" p14:dur="2000" advTm="10904"/>
    </mc:Choice>
    <mc:Fallback xmlns="">
      <p:transition spd="slow" advTm="109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Brewery Count by State</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a:bodyPr>
          <a:lstStyle/>
          <a:p>
            <a:r>
              <a:rPr lang="en-US" sz="1800" dirty="0"/>
              <a:t>Top 5 States:</a:t>
            </a:r>
          </a:p>
          <a:p>
            <a:r>
              <a:rPr lang="en-US" sz="1800" dirty="0"/>
              <a:t>Colorado</a:t>
            </a:r>
          </a:p>
          <a:p>
            <a:r>
              <a:rPr lang="en-US" sz="1800" dirty="0"/>
              <a:t>California</a:t>
            </a:r>
          </a:p>
          <a:p>
            <a:r>
              <a:rPr lang="en-US" sz="1800" dirty="0"/>
              <a:t>Michigan</a:t>
            </a:r>
          </a:p>
          <a:p>
            <a:r>
              <a:rPr lang="en-US" sz="1800" dirty="0"/>
              <a:t>Oregon</a:t>
            </a:r>
          </a:p>
          <a:p>
            <a:r>
              <a:rPr lang="en-US" sz="1800" dirty="0"/>
              <a:t>Texas</a:t>
            </a:r>
          </a:p>
          <a:p>
            <a:endParaRPr lang="en-US" sz="1800" dirty="0"/>
          </a:p>
        </p:txBody>
      </p:sp>
      <p:pic>
        <p:nvPicPr>
          <p:cNvPr id="4" name="Content Placeholder 2">
            <a:extLst>
              <a:ext uri="{FF2B5EF4-FFF2-40B4-BE49-F238E27FC236}">
                <a16:creationId xmlns:a16="http://schemas.microsoft.com/office/drawing/2014/main" id="{DBA1FAAA-2CE7-4C98-94AC-9CC47C1077C6}"/>
              </a:ext>
            </a:extLst>
          </p:cNvPr>
          <p:cNvPicPr>
            <a:picLocks noChangeAspect="1"/>
          </p:cNvPicPr>
          <p:nvPr/>
        </p:nvPicPr>
        <p:blipFill rotWithShape="1">
          <a:blip r:embed="rId3"/>
          <a:srcRect t="922" r="1" b="12374"/>
          <a:stretch/>
        </p:blipFill>
        <p:spPr>
          <a:xfrm>
            <a:off x="646532"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46485300"/>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4B5A-D005-4E3E-B744-E09C6DC39681}"/>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D9959D0-36F8-4658-B587-8F4898918520}"/>
              </a:ext>
            </a:extLst>
          </p:cNvPr>
          <p:cNvSpPr>
            <a:spLocks noGrp="1"/>
          </p:cNvSpPr>
          <p:nvPr>
            <p:ph sz="half"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Started with 2410 beers.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We removed 1005 beers from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list due to missing values in: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ABV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IBU</a:t>
            </a:r>
          </a:p>
          <a:p>
            <a:endParaRPr lang="en-US" dirty="0"/>
          </a:p>
        </p:txBody>
      </p:sp>
      <p:sp>
        <p:nvSpPr>
          <p:cNvPr id="10" name="Content Placeholder 9">
            <a:extLst>
              <a:ext uri="{FF2B5EF4-FFF2-40B4-BE49-F238E27FC236}">
                <a16:creationId xmlns:a16="http://schemas.microsoft.com/office/drawing/2014/main" id="{70D0DB2F-2BA5-4581-85C5-181A88F69D9E}"/>
              </a:ext>
            </a:extLst>
          </p:cNvPr>
          <p:cNvSpPr>
            <a:spLocks noGrp="1"/>
          </p:cNvSpPr>
          <p:nvPr>
            <p:ph sz="half" idx="2"/>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Remaining observations of 1405 were complete enough to do our data analysis.</a:t>
            </a:r>
          </a:p>
          <a:p>
            <a:pPr marL="0" indent="0">
              <a:buNone/>
            </a:pPr>
            <a:endParaRPr lang="en-US" dirty="0"/>
          </a:p>
        </p:txBody>
      </p:sp>
    </p:spTree>
    <p:extLst>
      <p:ext uri="{BB962C8B-B14F-4D97-AF65-F5344CB8AC3E}">
        <p14:creationId xmlns:p14="http://schemas.microsoft.com/office/powerpoint/2010/main" val="430488333"/>
      </p:ext>
    </p:extLst>
  </p:cSld>
  <p:clrMapOvr>
    <a:masterClrMapping/>
  </p:clrMapOvr>
  <mc:AlternateContent xmlns:mc="http://schemas.openxmlformats.org/markup-compatibility/2006" xmlns:p14="http://schemas.microsoft.com/office/powerpoint/2010/main">
    <mc:Choice Requires="p14">
      <p:transition spd="slow" p14:dur="2000" advTm="25993"/>
    </mc:Choice>
    <mc:Fallback xmlns="">
      <p:transition spd="slow" advTm="259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DDD-B0EA-4957-947C-B3E3D9B15A84}"/>
              </a:ext>
            </a:extLst>
          </p:cNvPr>
          <p:cNvSpPr>
            <a:spLocks noGrp="1"/>
          </p:cNvSpPr>
          <p:nvPr>
            <p:ph type="title"/>
          </p:nvPr>
        </p:nvSpPr>
        <p:spPr/>
        <p:txBody>
          <a:bodyPr/>
          <a:lstStyle/>
          <a:p>
            <a:r>
              <a:rPr lang="en-US" dirty="0"/>
              <a:t>Median IBU by State</a:t>
            </a:r>
          </a:p>
        </p:txBody>
      </p:sp>
      <p:pic>
        <p:nvPicPr>
          <p:cNvPr id="9" name="Content Placeholder 10">
            <a:extLst>
              <a:ext uri="{FF2B5EF4-FFF2-40B4-BE49-F238E27FC236}">
                <a16:creationId xmlns:a16="http://schemas.microsoft.com/office/drawing/2014/main" id="{14825AAB-FCFD-4A7F-84C7-EF1729E31700}"/>
              </a:ext>
            </a:extLst>
          </p:cNvPr>
          <p:cNvPicPr>
            <a:picLocks noGrp="1" noChangeAspect="1"/>
          </p:cNvPicPr>
          <p:nvPr>
            <p:ph sz="half" idx="1"/>
          </p:nvPr>
        </p:nvPicPr>
        <p:blipFill>
          <a:blip r:embed="rId2"/>
          <a:stretch>
            <a:fillRect/>
          </a:stretch>
        </p:blipFill>
        <p:spPr>
          <a:xfrm>
            <a:off x="570271" y="2056092"/>
            <a:ext cx="4928829" cy="3849758"/>
          </a:xfrm>
          <a:prstGeom prst="rect">
            <a:avLst/>
          </a:prstGeom>
        </p:spPr>
      </p:pic>
      <p:sp>
        <p:nvSpPr>
          <p:cNvPr id="4" name="Content Placeholder 3">
            <a:extLst>
              <a:ext uri="{FF2B5EF4-FFF2-40B4-BE49-F238E27FC236}">
                <a16:creationId xmlns:a16="http://schemas.microsoft.com/office/drawing/2014/main" id="{C390D441-B941-4D11-A735-457B8F6B2140}"/>
              </a:ext>
            </a:extLst>
          </p:cNvPr>
          <p:cNvSpPr>
            <a:spLocks noGrp="1"/>
          </p:cNvSpPr>
          <p:nvPr>
            <p:ph sz="half" idx="2"/>
          </p:nvPr>
        </p:nvSpPr>
        <p:spPr/>
        <p:txBody>
          <a:bodyPr>
            <a:normAutofit fontScale="70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Location: Astoria, 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Brewery: Astoria Brewing Company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Beer: Bitter Bitch Imperial IPA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IBU: 138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Style: American Double/ Imperial IPA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white"/>
                </a:solidFill>
                <a:latin typeface="Calibri" panose="020F0502020204030204"/>
                <a:ea typeface="+mn-ea"/>
                <a:cs typeface="+mn-cs"/>
              </a:rPr>
              <a:t>Findings:</a:t>
            </a:r>
          </a:p>
          <a:p>
            <a:r>
              <a:rPr lang="en-US" sz="1800" dirty="0"/>
              <a:t>Industry average of IBU: 35</a:t>
            </a:r>
          </a:p>
          <a:p>
            <a:r>
              <a:rPr lang="en-US" sz="1800" dirty="0"/>
              <a:t>This number was determined by the Median of the beer data</a:t>
            </a:r>
          </a:p>
          <a:p>
            <a:r>
              <a:rPr lang="en-US" sz="1800" dirty="0"/>
              <a:t>Highest also mane</a:t>
            </a:r>
          </a:p>
          <a:p>
            <a:r>
              <a:rPr lang="en-US" sz="1800" dirty="0"/>
              <a:t>West VA</a:t>
            </a:r>
          </a:p>
          <a:p>
            <a:r>
              <a:rPr lang="en-US" sz="1800" dirty="0"/>
              <a:t>Most popular IBU: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306036574"/>
      </p:ext>
    </p:extLst>
  </p:cSld>
  <p:clrMapOvr>
    <a:masterClrMapping/>
  </p:clrMapOvr>
  <mc:AlternateContent xmlns:mc="http://schemas.openxmlformats.org/markup-compatibility/2006" xmlns:p14="http://schemas.microsoft.com/office/powerpoint/2010/main">
    <mc:Choice Requires="p14">
      <p:transition spd="slow" p14:dur="2000" advTm="48261"/>
    </mc:Choice>
    <mc:Fallback xmlns="">
      <p:transition spd="slow" advTm="482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F6AF-90C9-4A1B-96D6-251B6CBEFF6B}"/>
              </a:ext>
            </a:extLst>
          </p:cNvPr>
          <p:cNvSpPr>
            <a:spLocks noGrp="1"/>
          </p:cNvSpPr>
          <p:nvPr>
            <p:ph type="title"/>
          </p:nvPr>
        </p:nvSpPr>
        <p:spPr/>
        <p:txBody>
          <a:bodyPr/>
          <a:lstStyle/>
          <a:p>
            <a:r>
              <a:rPr lang="en-US" dirty="0"/>
              <a:t>Median ABV by state</a:t>
            </a:r>
          </a:p>
        </p:txBody>
      </p:sp>
      <p:pic>
        <p:nvPicPr>
          <p:cNvPr id="5" name="Content Placeholder 4">
            <a:extLst>
              <a:ext uri="{FF2B5EF4-FFF2-40B4-BE49-F238E27FC236}">
                <a16:creationId xmlns:a16="http://schemas.microsoft.com/office/drawing/2014/main" id="{9C493B95-928A-4F2C-9BC9-D7031E202D8D}"/>
              </a:ext>
            </a:extLst>
          </p:cNvPr>
          <p:cNvPicPr>
            <a:picLocks noGrp="1" noChangeAspect="1"/>
          </p:cNvPicPr>
          <p:nvPr>
            <p:ph sz="half" idx="1"/>
          </p:nvPr>
        </p:nvPicPr>
        <p:blipFill>
          <a:blip r:embed="rId2"/>
          <a:stretch>
            <a:fillRect/>
          </a:stretch>
        </p:blipFill>
        <p:spPr>
          <a:xfrm>
            <a:off x="572371" y="1853248"/>
            <a:ext cx="4835371" cy="3977281"/>
          </a:xfrm>
          <a:prstGeom prst="rect">
            <a:avLst/>
          </a:prstGeom>
        </p:spPr>
      </p:pic>
      <p:sp>
        <p:nvSpPr>
          <p:cNvPr id="4" name="Content Placeholder 3">
            <a:extLst>
              <a:ext uri="{FF2B5EF4-FFF2-40B4-BE49-F238E27FC236}">
                <a16:creationId xmlns:a16="http://schemas.microsoft.com/office/drawing/2014/main" id="{9E6A29F3-C741-420B-A02F-3D62B51716E3}"/>
              </a:ext>
            </a:extLst>
          </p:cNvPr>
          <p:cNvSpPr>
            <a:spLocks noGrp="1"/>
          </p:cNvSpPr>
          <p:nvPr>
            <p:ph sz="half" idx="2"/>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Location: Louisville, KY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Brewery: Against the Grain Brewery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Beer: London Balling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ABV: 12.5%</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Style: English </a:t>
            </a:r>
            <a:r>
              <a:rPr kumimoji="0" lang="en-US" sz="2800" b="0" i="0" u="none" strike="noStrike" kern="1200" cap="none" spc="0" normalizeH="0" baseline="0" noProof="0" dirty="0" err="1">
                <a:ln>
                  <a:noFill/>
                </a:ln>
                <a:solidFill>
                  <a:prstClr val="white"/>
                </a:solidFill>
                <a:effectLst/>
                <a:uLnTx/>
                <a:uFillTx/>
                <a:latin typeface="Calibri" panose="020F0502020204030204"/>
                <a:ea typeface="+mn-ea"/>
                <a:cs typeface="+mn-cs"/>
              </a:rPr>
              <a:t>Barleywine</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2800" noProof="0" dirty="0">
                <a:solidFill>
                  <a:prstClr val="white"/>
                </a:solidFill>
                <a:latin typeface="Calibri" panose="020F0502020204030204"/>
                <a:ea typeface="+mn-ea"/>
                <a:cs typeface="+mn-cs"/>
              </a:rPr>
              <a:t>Findings: </a:t>
            </a:r>
          </a:p>
          <a:p>
            <a:r>
              <a:rPr lang="en-US" sz="1800" dirty="0"/>
              <a:t>Industry average of ABV: 5.7%</a:t>
            </a:r>
          </a:p>
          <a:p>
            <a:r>
              <a:rPr lang="en-US" sz="1800" dirty="0"/>
              <a:t>This number was determined by the Median of the beer data</a:t>
            </a:r>
          </a:p>
          <a:p>
            <a:r>
              <a:rPr lang="en-US" sz="1800" dirty="0"/>
              <a:t>Many states have heavy regulations on Beers sold above 12%</a:t>
            </a:r>
          </a:p>
          <a:p>
            <a:r>
              <a:rPr lang="en-US" sz="1800" dirty="0"/>
              <a:t>Many breweries have had to move states due to a change in state ABV regulations</a:t>
            </a:r>
          </a:p>
          <a:p>
            <a:r>
              <a:rPr lang="en-US" sz="1800" dirty="0"/>
              <a:t>Highest is </a:t>
            </a:r>
            <a:r>
              <a:rPr lang="en-US" sz="1800" dirty="0" err="1"/>
              <a:t>meine</a:t>
            </a:r>
            <a:endParaRPr lang="en-US" sz="1800" dirty="0"/>
          </a:p>
          <a:p>
            <a:r>
              <a:rPr lang="en-US" sz="1800" dirty="0"/>
              <a:t>Lowest is Utah and Arkansas</a:t>
            </a:r>
          </a:p>
          <a:p>
            <a:r>
              <a:rPr lang="en-US" sz="1800" dirty="0"/>
              <a:t>Most popular ABV: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457916028"/>
      </p:ext>
    </p:extLst>
  </p:cSld>
  <p:clrMapOvr>
    <a:masterClrMapping/>
  </p:clrMapOvr>
  <mc:AlternateContent xmlns:mc="http://schemas.openxmlformats.org/markup-compatibility/2006" xmlns:p14="http://schemas.microsoft.com/office/powerpoint/2010/main">
    <mc:Choice Requires="p14">
      <p:transition spd="slow" p14:dur="2000" advTm="48864"/>
    </mc:Choice>
    <mc:Fallback xmlns="">
      <p:transition spd="slow" advTm="488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BDE5-AF9E-4F41-81C5-06629D3DB5BA}"/>
              </a:ext>
            </a:extLst>
          </p:cNvPr>
          <p:cNvSpPr>
            <a:spLocks noGrp="1"/>
          </p:cNvSpPr>
          <p:nvPr>
            <p:ph type="title"/>
          </p:nvPr>
        </p:nvSpPr>
        <p:spPr/>
        <p:txBody>
          <a:bodyPr/>
          <a:lstStyle/>
          <a:p>
            <a:r>
              <a:rPr lang="en-US" dirty="0"/>
              <a:t>Breakdown of ABV</a:t>
            </a:r>
          </a:p>
        </p:txBody>
      </p:sp>
      <p:sp>
        <p:nvSpPr>
          <p:cNvPr id="3" name="Content Placeholder 2">
            <a:extLst>
              <a:ext uri="{FF2B5EF4-FFF2-40B4-BE49-F238E27FC236}">
                <a16:creationId xmlns:a16="http://schemas.microsoft.com/office/drawing/2014/main" id="{D50DF8E6-BB48-4BEB-AAFE-D8E1567E9919}"/>
              </a:ext>
            </a:extLst>
          </p:cNvPr>
          <p:cNvSpPr>
            <a:spLocks noGrp="1"/>
          </p:cNvSpPr>
          <p:nvPr>
            <p:ph sz="half"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Mean: .060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Median: .057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Standard Deviation: .014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Max: .125</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Min: .027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white"/>
                </a:solidFill>
                <a:latin typeface="Calibri" panose="020F0502020204030204"/>
                <a:ea typeface="+mn-ea"/>
                <a:cs typeface="+mn-cs"/>
              </a:rPr>
              <a:t>Findings:</a:t>
            </a:r>
          </a:p>
          <a:p>
            <a:r>
              <a:rPr lang="en-US" sz="1800" dirty="0"/>
              <a:t>The data looks slightly right skewed to us with a large spike at 5%</a:t>
            </a:r>
          </a:p>
          <a:p>
            <a:r>
              <a:rPr lang="en-US" sz="1800" dirty="0"/>
              <a:t>This skewness is largely due to states restrictions on ABV. States like Oklahoma (cold only) and Utah carry 4% ABV versions of your most popular beers relative to our industry “standard” 5% - these restrictions also apply to the local breweries meaning they can not produce or sell beer above those 4% ABV thresholds though this only applies to cold beers in Oklahoma’s case. </a:t>
            </a:r>
          </a:p>
          <a:p>
            <a:r>
              <a:rPr lang="en-US" sz="1800" dirty="0"/>
              <a:t>Iowa also has a 5% or less cap on beer further restricting our distribution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Content Placeholder 5">
            <a:extLst>
              <a:ext uri="{FF2B5EF4-FFF2-40B4-BE49-F238E27FC236}">
                <a16:creationId xmlns:a16="http://schemas.microsoft.com/office/drawing/2014/main" id="{A5EBBBC1-2ACB-4934-B766-498789620C8A}"/>
              </a:ext>
            </a:extLst>
          </p:cNvPr>
          <p:cNvPicPr>
            <a:picLocks noGrp="1" noChangeAspect="1"/>
          </p:cNvPicPr>
          <p:nvPr>
            <p:ph sz="half" idx="2"/>
          </p:nvPr>
        </p:nvPicPr>
        <p:blipFill>
          <a:blip r:embed="rId2"/>
          <a:stretch>
            <a:fillRect/>
          </a:stretch>
        </p:blipFill>
        <p:spPr>
          <a:xfrm>
            <a:off x="5841488" y="1661652"/>
            <a:ext cx="5445944" cy="3687095"/>
          </a:xfrm>
        </p:spPr>
      </p:pic>
    </p:spTree>
    <p:extLst>
      <p:ext uri="{BB962C8B-B14F-4D97-AF65-F5344CB8AC3E}">
        <p14:creationId xmlns:p14="http://schemas.microsoft.com/office/powerpoint/2010/main" val="2335310453"/>
      </p:ext>
    </p:extLst>
  </p:cSld>
  <p:clrMapOvr>
    <a:masterClrMapping/>
  </p:clrMapOvr>
  <mc:AlternateContent xmlns:mc="http://schemas.openxmlformats.org/markup-compatibility/2006" xmlns:p14="http://schemas.microsoft.com/office/powerpoint/2010/main">
    <mc:Choice Requires="p14">
      <p:transition spd="slow" p14:dur="2000" advTm="35722"/>
    </mc:Choice>
    <mc:Fallback xmlns="">
      <p:transition spd="slow" advTm="357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C3D2-8DF4-4E26-A068-8EAFCD0E36B9}"/>
              </a:ext>
            </a:extLst>
          </p:cNvPr>
          <p:cNvSpPr>
            <a:spLocks noGrp="1"/>
          </p:cNvSpPr>
          <p:nvPr>
            <p:ph type="title"/>
          </p:nvPr>
        </p:nvSpPr>
        <p:spPr/>
        <p:txBody>
          <a:bodyPr/>
          <a:lstStyle/>
          <a:p>
            <a:r>
              <a:rPr lang="en-US" dirty="0"/>
              <a:t>ABV and IBU</a:t>
            </a:r>
          </a:p>
        </p:txBody>
      </p:sp>
      <p:sp>
        <p:nvSpPr>
          <p:cNvPr id="3" name="Content Placeholder 2">
            <a:extLst>
              <a:ext uri="{FF2B5EF4-FFF2-40B4-BE49-F238E27FC236}">
                <a16:creationId xmlns:a16="http://schemas.microsoft.com/office/drawing/2014/main" id="{F784D76D-F9F8-4665-8F38-4473878A9372}"/>
              </a:ext>
            </a:extLst>
          </p:cNvPr>
          <p:cNvSpPr>
            <a:spLocks noGrp="1"/>
          </p:cNvSpPr>
          <p:nvPr>
            <p:ph sz="half" idx="1"/>
          </p:nvPr>
        </p:nvSpPr>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Given this graph we see strong evidence of a positive relationship between IBU and Alcohol Content.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In general, as the bitterness of a beer goes up so does the alcohol content.</a:t>
            </a:r>
          </a:p>
          <a:p>
            <a:pPr marL="0" marR="0" lvl="0" indent="0" algn="l" defTabSz="914400" rtl="0" eaLnBrk="1" fontAlgn="auto" latinLnBrk="0" hangingPunct="1">
              <a:lnSpc>
                <a:spcPct val="90000"/>
              </a:lnSpc>
              <a:spcBef>
                <a:spcPts val="1000"/>
              </a:spcBef>
              <a:spcAft>
                <a:spcPts val="0"/>
              </a:spcAft>
              <a:buClrTx/>
              <a:buSzTx/>
              <a:buNone/>
              <a:tabLst/>
              <a:defRPr/>
            </a:pPr>
            <a:endParaRPr lang="en-US" sz="2800" dirty="0">
              <a:solidFill>
                <a:prstClr val="white"/>
              </a:solidFill>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endParaRPr lang="en-US" dirty="0"/>
          </a:p>
        </p:txBody>
      </p:sp>
      <p:pic>
        <p:nvPicPr>
          <p:cNvPr id="5" name="Content Placeholder 5">
            <a:extLst>
              <a:ext uri="{FF2B5EF4-FFF2-40B4-BE49-F238E27FC236}">
                <a16:creationId xmlns:a16="http://schemas.microsoft.com/office/drawing/2014/main" id="{76A4B09F-DCE0-4EE3-9B24-D1352CFD8D7E}"/>
              </a:ext>
            </a:extLst>
          </p:cNvPr>
          <p:cNvPicPr>
            <a:picLocks noGrp="1" noChangeAspect="1"/>
          </p:cNvPicPr>
          <p:nvPr>
            <p:ph sz="half" idx="2"/>
          </p:nvPr>
        </p:nvPicPr>
        <p:blipFill>
          <a:blip r:embed="rId2"/>
          <a:stretch>
            <a:fillRect/>
          </a:stretch>
        </p:blipFill>
        <p:spPr>
          <a:xfrm>
            <a:off x="5654674" y="2060575"/>
            <a:ext cx="4797015" cy="3444976"/>
          </a:xfrm>
        </p:spPr>
      </p:pic>
    </p:spTree>
    <p:extLst>
      <p:ext uri="{BB962C8B-B14F-4D97-AF65-F5344CB8AC3E}">
        <p14:creationId xmlns:p14="http://schemas.microsoft.com/office/powerpoint/2010/main" val="4098154927"/>
      </p:ext>
    </p:extLst>
  </p:cSld>
  <p:clrMapOvr>
    <a:masterClrMapping/>
  </p:clrMapOvr>
  <mc:AlternateContent xmlns:mc="http://schemas.openxmlformats.org/markup-compatibility/2006" xmlns:p14="http://schemas.microsoft.com/office/powerpoint/2010/main">
    <mc:Choice Requires="p14">
      <p:transition spd="slow" p14:dur="2000" advTm="20234"/>
    </mc:Choice>
    <mc:Fallback xmlns="">
      <p:transition spd="slow" advTm="2023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151</TotalTime>
  <Words>859</Words>
  <Application>Microsoft Office PowerPoint</Application>
  <PresentationFormat>Widescreen</PresentationFormat>
  <Paragraphs>102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Google Sans</vt:lpstr>
      <vt:lpstr>Wingdings 3</vt:lpstr>
      <vt:lpstr>Ion</vt:lpstr>
      <vt:lpstr>Explanatory Data Analysis Of Budweiser</vt:lpstr>
      <vt:lpstr>Objective Of the Study</vt:lpstr>
      <vt:lpstr>Data sets used for Analysis</vt:lpstr>
      <vt:lpstr>Brewery Count by State</vt:lpstr>
      <vt:lpstr>Data Cleaning</vt:lpstr>
      <vt:lpstr>Median IBU by State</vt:lpstr>
      <vt:lpstr>Median ABV by state</vt:lpstr>
      <vt:lpstr>Breakdown of ABV</vt:lpstr>
      <vt:lpstr>ABV and IBU</vt:lpstr>
      <vt:lpstr>Can we tell IPAs from other Ales?</vt:lpstr>
      <vt:lpstr>How does buy “local” impact sales?</vt:lpstr>
      <vt:lpstr>High Margin Beer Release!   Maine has 0 Stouts/Porters made locally  </vt:lpstr>
      <vt:lpstr>Conclusion: “skies the limit”</vt:lpstr>
      <vt:lpstr>Conclusion: Style By 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Budweiser</dc:title>
  <dc:creator>Sadik Aman</dc:creator>
  <cp:lastModifiedBy>Sadik Aman</cp:lastModifiedBy>
  <cp:revision>27</cp:revision>
  <dcterms:created xsi:type="dcterms:W3CDTF">2021-03-07T04:26:18Z</dcterms:created>
  <dcterms:modified xsi:type="dcterms:W3CDTF">2021-03-07T07:19:39Z</dcterms:modified>
</cp:coreProperties>
</file>