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2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4FEF-1DED-4A60-A1A2-09AB2D612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6F249-7524-4786-9855-B1AD137B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8BF22-32ED-406C-A355-A366C14441D3}"/>
              </a:ext>
            </a:extLst>
          </p:cNvPr>
          <p:cNvSpPr>
            <a:spLocks noGrp="1"/>
          </p:cNvSpPr>
          <p:nvPr>
            <p:ph type="dt" sz="half" idx="10"/>
          </p:nvPr>
        </p:nvSpPr>
        <p:spPr/>
        <p:txBody>
          <a:bodyPr/>
          <a:lstStyle/>
          <a:p>
            <a:fld id="{78ABE3C1-DBE1-495D-B57B-2849774B866A}" type="datetimeFigureOut">
              <a:rPr lang="en-US" smtClean="0"/>
              <a:t>2/22/2021</a:t>
            </a:fld>
            <a:endParaRPr lang="en-US" dirty="0"/>
          </a:p>
        </p:txBody>
      </p:sp>
      <p:sp>
        <p:nvSpPr>
          <p:cNvPr id="5" name="Footer Placeholder 4">
            <a:extLst>
              <a:ext uri="{FF2B5EF4-FFF2-40B4-BE49-F238E27FC236}">
                <a16:creationId xmlns:a16="http://schemas.microsoft.com/office/drawing/2014/main" id="{4710FFEB-E68F-4A9F-9B68-67B3B2B49D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2ACBBD-64E9-4F93-927F-D40BA616812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13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5BD3-E0C4-4F94-9C31-CAA06DDEB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042998-2662-44C7-9B2B-F133B66BC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0841A-B427-4614-BA04-46A72ABDF69D}"/>
              </a:ext>
            </a:extLst>
          </p:cNvPr>
          <p:cNvSpPr>
            <a:spLocks noGrp="1"/>
          </p:cNvSpPr>
          <p:nvPr>
            <p:ph type="dt" sz="half" idx="10"/>
          </p:nvPr>
        </p:nvSpPr>
        <p:spPr/>
        <p:txBody>
          <a:bodyPr/>
          <a:lstStyle/>
          <a:p>
            <a:fld id="{1FA3F48C-C7C6-4055-9F49-3777875E72AE}" type="datetimeFigureOut">
              <a:rPr lang="en-US" smtClean="0"/>
              <a:t>2/22/2021</a:t>
            </a:fld>
            <a:endParaRPr lang="en-US" dirty="0"/>
          </a:p>
        </p:txBody>
      </p:sp>
      <p:sp>
        <p:nvSpPr>
          <p:cNvPr id="5" name="Footer Placeholder 4">
            <a:extLst>
              <a:ext uri="{FF2B5EF4-FFF2-40B4-BE49-F238E27FC236}">
                <a16:creationId xmlns:a16="http://schemas.microsoft.com/office/drawing/2014/main" id="{422E5A60-B1A5-43D6-946A-A5748CC8BB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007DAB-F5EB-4C95-B69D-6B1AEB6543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35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27931-B417-427F-8F9B-862B667CA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19574-77C8-45A1-80B4-2E9217BC2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A0067-4BB2-4868-A33D-7D6058F718C2}"/>
              </a:ext>
            </a:extLst>
          </p:cNvPr>
          <p:cNvSpPr>
            <a:spLocks noGrp="1"/>
          </p:cNvSpPr>
          <p:nvPr>
            <p:ph type="dt" sz="half" idx="10"/>
          </p:nvPr>
        </p:nvSpPr>
        <p:spPr/>
        <p:txBody>
          <a:bodyPr/>
          <a:lstStyle/>
          <a:p>
            <a:fld id="{6178E61D-D431-422C-9764-11DAFE33AB63}" type="datetimeFigureOut">
              <a:rPr lang="en-US" smtClean="0"/>
              <a:t>2/22/2021</a:t>
            </a:fld>
            <a:endParaRPr lang="en-US" dirty="0"/>
          </a:p>
        </p:txBody>
      </p:sp>
      <p:sp>
        <p:nvSpPr>
          <p:cNvPr id="5" name="Footer Placeholder 4">
            <a:extLst>
              <a:ext uri="{FF2B5EF4-FFF2-40B4-BE49-F238E27FC236}">
                <a16:creationId xmlns:a16="http://schemas.microsoft.com/office/drawing/2014/main" id="{EE0770BD-EF70-4F58-981C-946CA9F683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46B097-19E2-4041-A16B-F9AE940FDE0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77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3C19-5F75-4D76-89B7-26A6780BB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933E5-B4B0-4493-8263-2C119B13D4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0BC17-1EB9-4059-95A3-86BE8CCB8723}"/>
              </a:ext>
            </a:extLst>
          </p:cNvPr>
          <p:cNvSpPr>
            <a:spLocks noGrp="1"/>
          </p:cNvSpPr>
          <p:nvPr>
            <p:ph type="dt" sz="half" idx="10"/>
          </p:nvPr>
        </p:nvSpPr>
        <p:spPr/>
        <p:txBody>
          <a:bodyPr/>
          <a:lstStyle/>
          <a:p>
            <a:fld id="{12DE42F4-6EEF-4EF7-8ED4-2208F0F89A08}" type="datetimeFigureOut">
              <a:rPr lang="en-US" smtClean="0"/>
              <a:t>2/22/2021</a:t>
            </a:fld>
            <a:endParaRPr lang="en-US" dirty="0"/>
          </a:p>
        </p:txBody>
      </p:sp>
      <p:sp>
        <p:nvSpPr>
          <p:cNvPr id="5" name="Footer Placeholder 4">
            <a:extLst>
              <a:ext uri="{FF2B5EF4-FFF2-40B4-BE49-F238E27FC236}">
                <a16:creationId xmlns:a16="http://schemas.microsoft.com/office/drawing/2014/main" id="{5B33C364-01F0-469E-9645-886C62233A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73237F-E166-4DC8-907E-41209E3732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1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E579-734E-44CE-8D56-DF240C0A3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E1957-A604-405E-8530-2FD4EF4F0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A7792-6933-4769-B1DD-BDE0CCA65D77}"/>
              </a:ext>
            </a:extLst>
          </p:cNvPr>
          <p:cNvSpPr>
            <a:spLocks noGrp="1"/>
          </p:cNvSpPr>
          <p:nvPr>
            <p:ph type="dt" sz="half" idx="10"/>
          </p:nvPr>
        </p:nvSpPr>
        <p:spPr/>
        <p:txBody>
          <a:bodyPr/>
          <a:lstStyle/>
          <a:p>
            <a:fld id="{30578ACC-22D6-47C1-A373-4FD133E34F3C}" type="datetimeFigureOut">
              <a:rPr lang="en-US" smtClean="0"/>
              <a:t>2/22/2021</a:t>
            </a:fld>
            <a:endParaRPr lang="en-US" dirty="0"/>
          </a:p>
        </p:txBody>
      </p:sp>
      <p:sp>
        <p:nvSpPr>
          <p:cNvPr id="5" name="Footer Placeholder 4">
            <a:extLst>
              <a:ext uri="{FF2B5EF4-FFF2-40B4-BE49-F238E27FC236}">
                <a16:creationId xmlns:a16="http://schemas.microsoft.com/office/drawing/2014/main" id="{F2FA1AC9-06D9-416E-AD3C-D4A76D801B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61A7C6-7F49-4093-83A4-A9D1BF8E81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455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049B-8A39-4F3D-9FC6-E2595CC19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B679C-1628-44E4-AA06-B37E27C6C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8B624-20DC-4C36-A956-850193960D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16A37-3373-403B-8DA2-4D901F590525}"/>
              </a:ext>
            </a:extLst>
          </p:cNvPr>
          <p:cNvSpPr>
            <a:spLocks noGrp="1"/>
          </p:cNvSpPr>
          <p:nvPr>
            <p:ph type="dt" sz="half" idx="10"/>
          </p:nvPr>
        </p:nvSpPr>
        <p:spPr/>
        <p:txBody>
          <a:bodyPr/>
          <a:lstStyle/>
          <a:p>
            <a:fld id="{4E5A6C69-6797-4E8A-BF37-F2C3751466E9}" type="datetimeFigureOut">
              <a:rPr lang="en-US" smtClean="0"/>
              <a:t>2/22/2021</a:t>
            </a:fld>
            <a:endParaRPr lang="en-US" dirty="0"/>
          </a:p>
        </p:txBody>
      </p:sp>
      <p:sp>
        <p:nvSpPr>
          <p:cNvPr id="6" name="Footer Placeholder 5">
            <a:extLst>
              <a:ext uri="{FF2B5EF4-FFF2-40B4-BE49-F238E27FC236}">
                <a16:creationId xmlns:a16="http://schemas.microsoft.com/office/drawing/2014/main" id="{DF079033-5341-4330-B005-0215FB3F14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0FD37E-6C2B-4620-B12F-68B736F22D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788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A8FF-149D-4470-99E8-99873347A5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4AB12-88B3-44D4-9033-198A41FF1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356F3-FD1D-4FE3-93F5-3F2FBA14D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05C525-8394-4D2D-9562-72A0F1618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F7E6E-B8DD-4F05-BC85-89F24D96E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0D5BA-EA3D-40F2-8AB9-8F6AE9D7DC7F}"/>
              </a:ext>
            </a:extLst>
          </p:cNvPr>
          <p:cNvSpPr>
            <a:spLocks noGrp="1"/>
          </p:cNvSpPr>
          <p:nvPr>
            <p:ph type="dt" sz="half" idx="10"/>
          </p:nvPr>
        </p:nvSpPr>
        <p:spPr/>
        <p:txBody>
          <a:bodyPr/>
          <a:lstStyle/>
          <a:p>
            <a:fld id="{D82014A1-A632-4878-A0D3-F52BA7563730}" type="datetimeFigureOut">
              <a:rPr lang="en-US" smtClean="0"/>
              <a:t>2/22/2021</a:t>
            </a:fld>
            <a:endParaRPr lang="en-US" dirty="0"/>
          </a:p>
        </p:txBody>
      </p:sp>
      <p:sp>
        <p:nvSpPr>
          <p:cNvPr id="8" name="Footer Placeholder 7">
            <a:extLst>
              <a:ext uri="{FF2B5EF4-FFF2-40B4-BE49-F238E27FC236}">
                <a16:creationId xmlns:a16="http://schemas.microsoft.com/office/drawing/2014/main" id="{ED4E073A-490F-44F4-A11F-9CE13E8190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DCDD18-2F8D-4CC7-AABD-6FA24B0CF4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1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3D5B-B11C-4046-B622-2E02FF7172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5631F-3BB2-468D-818F-BD706BDD5669}"/>
              </a:ext>
            </a:extLst>
          </p:cNvPr>
          <p:cNvSpPr>
            <a:spLocks noGrp="1"/>
          </p:cNvSpPr>
          <p:nvPr>
            <p:ph type="dt" sz="half" idx="10"/>
          </p:nvPr>
        </p:nvSpPr>
        <p:spPr/>
        <p:txBody>
          <a:bodyPr/>
          <a:lstStyle/>
          <a:p>
            <a:fld id="{CE99F462-093F-4566-844B-4C71F2739DA5}" type="datetimeFigureOut">
              <a:rPr lang="en-US" smtClean="0"/>
              <a:t>2/22/2021</a:t>
            </a:fld>
            <a:endParaRPr lang="en-US" dirty="0"/>
          </a:p>
        </p:txBody>
      </p:sp>
      <p:sp>
        <p:nvSpPr>
          <p:cNvPr id="4" name="Footer Placeholder 3">
            <a:extLst>
              <a:ext uri="{FF2B5EF4-FFF2-40B4-BE49-F238E27FC236}">
                <a16:creationId xmlns:a16="http://schemas.microsoft.com/office/drawing/2014/main" id="{3F3B3149-1765-4312-9EE2-5E73CCF89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084498-0718-4B84-BBF8-D00DCBEDC1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25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FA3F7-81A8-42AA-A73E-C5B5F65A6AF3}"/>
              </a:ext>
            </a:extLst>
          </p:cNvPr>
          <p:cNvSpPr>
            <a:spLocks noGrp="1"/>
          </p:cNvSpPr>
          <p:nvPr>
            <p:ph type="dt" sz="half" idx="10"/>
          </p:nvPr>
        </p:nvSpPr>
        <p:spPr/>
        <p:txBody>
          <a:bodyPr/>
          <a:lstStyle/>
          <a:p>
            <a:fld id="{3D24A7AC-904D-4781-85BA-7D10C17ED021}" type="datetimeFigureOut">
              <a:rPr lang="en-US" smtClean="0"/>
              <a:t>2/22/2021</a:t>
            </a:fld>
            <a:endParaRPr lang="en-US" dirty="0"/>
          </a:p>
        </p:txBody>
      </p:sp>
      <p:sp>
        <p:nvSpPr>
          <p:cNvPr id="3" name="Footer Placeholder 2">
            <a:extLst>
              <a:ext uri="{FF2B5EF4-FFF2-40B4-BE49-F238E27FC236}">
                <a16:creationId xmlns:a16="http://schemas.microsoft.com/office/drawing/2014/main" id="{D8B57C7B-452B-41B3-B419-501A58B8EC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A5ED84-DA9E-4833-BC0C-3BF4BA4BAF4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841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54A1-528A-4D13-BE72-079DD5480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C2870-728A-41F4-96E2-8E566A3F0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5E1FAD-7E46-434C-994E-F7D3C1A27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34E67-C3A3-45D4-9567-6933234CD48B}"/>
              </a:ext>
            </a:extLst>
          </p:cNvPr>
          <p:cNvSpPr>
            <a:spLocks noGrp="1"/>
          </p:cNvSpPr>
          <p:nvPr>
            <p:ph type="dt" sz="half" idx="10"/>
          </p:nvPr>
        </p:nvSpPr>
        <p:spPr/>
        <p:txBody>
          <a:bodyPr/>
          <a:lstStyle/>
          <a:p>
            <a:fld id="{E331444B-B92B-4E27-8C94-BB93EAF5CB18}" type="datetimeFigureOut">
              <a:rPr lang="en-US" smtClean="0"/>
              <a:t>2/22/2021</a:t>
            </a:fld>
            <a:endParaRPr lang="en-US" dirty="0"/>
          </a:p>
        </p:txBody>
      </p:sp>
      <p:sp>
        <p:nvSpPr>
          <p:cNvPr id="6" name="Footer Placeholder 5">
            <a:extLst>
              <a:ext uri="{FF2B5EF4-FFF2-40B4-BE49-F238E27FC236}">
                <a16:creationId xmlns:a16="http://schemas.microsoft.com/office/drawing/2014/main" id="{BE449882-4EAA-4FA8-9A9A-B9E22C2E3C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39CA57-FA14-4DD6-B67C-C16489FE0D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78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530C-6306-4B5A-9022-85373B8A2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2676CA-C03E-4C5E-9F6B-9FF20DE97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E810A5-EA21-4159-BC49-D9D3945F2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A8297-164F-44FA-A1B7-E5BC4726CA59}"/>
              </a:ext>
            </a:extLst>
          </p:cNvPr>
          <p:cNvSpPr>
            <a:spLocks noGrp="1"/>
          </p:cNvSpPr>
          <p:nvPr>
            <p:ph type="dt" sz="half" idx="10"/>
          </p:nvPr>
        </p:nvSpPr>
        <p:spPr/>
        <p:txBody>
          <a:bodyPr/>
          <a:lstStyle/>
          <a:p>
            <a:fld id="{363EFA5E-FA76-400D-B3DC-F0BA90E6D107}" type="datetimeFigureOut">
              <a:rPr lang="en-US" smtClean="0"/>
              <a:t>2/22/2021</a:t>
            </a:fld>
            <a:endParaRPr lang="en-US" dirty="0"/>
          </a:p>
        </p:txBody>
      </p:sp>
      <p:sp>
        <p:nvSpPr>
          <p:cNvPr id="6" name="Footer Placeholder 5">
            <a:extLst>
              <a:ext uri="{FF2B5EF4-FFF2-40B4-BE49-F238E27FC236}">
                <a16:creationId xmlns:a16="http://schemas.microsoft.com/office/drawing/2014/main" id="{9E892D6E-DDAD-460A-9211-040239DEF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CD240B-7E37-4CE3-8226-9B3B09CDF2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41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7258F8-5CAE-42F2-9E38-59D62CB1E59A}"/>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35B834E-5BAF-45D1-BCA3-3834152B6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0B98B55-839A-4451-A31C-A43909354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126A1-9A7A-4E2B-B207-D46A2ECF7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2/22/2021</a:t>
            </a:fld>
            <a:endParaRPr lang="en-US" dirty="0"/>
          </a:p>
        </p:txBody>
      </p:sp>
      <p:sp>
        <p:nvSpPr>
          <p:cNvPr id="5" name="Footer Placeholder 4">
            <a:extLst>
              <a:ext uri="{FF2B5EF4-FFF2-40B4-BE49-F238E27FC236}">
                <a16:creationId xmlns:a16="http://schemas.microsoft.com/office/drawing/2014/main" id="{663439DA-82E3-4443-B7FA-8F66D2264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DBE474-577B-43E3-B049-ABE131B3A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pic>
        <p:nvPicPr>
          <p:cNvPr id="7" name="Picture 2" descr="Image result for budweiser logo">
            <a:extLst>
              <a:ext uri="{FF2B5EF4-FFF2-40B4-BE49-F238E27FC236}">
                <a16:creationId xmlns:a16="http://schemas.microsoft.com/office/drawing/2014/main" id="{27E6A254-80DF-425A-907F-70DB392A8ED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289627" y="5627665"/>
            <a:ext cx="2902373" cy="135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435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39DF-A17D-405E-8EAB-15C8CD1EBFE0}"/>
              </a:ext>
            </a:extLst>
          </p:cNvPr>
          <p:cNvSpPr>
            <a:spLocks noGrp="1"/>
          </p:cNvSpPr>
          <p:nvPr>
            <p:ph type="ctrTitle"/>
          </p:nvPr>
        </p:nvSpPr>
        <p:spPr/>
        <p:txBody>
          <a:bodyPr/>
          <a:lstStyle/>
          <a:p>
            <a:r>
              <a:rPr lang="en-US" dirty="0">
                <a:solidFill>
                  <a:schemeClr val="bg1"/>
                </a:solidFill>
                <a:latin typeface="Script MT Bold" panose="03040602040607080904" pitchFamily="66" charset="0"/>
              </a:rPr>
              <a:t>Budweiser</a:t>
            </a:r>
          </a:p>
        </p:txBody>
      </p:sp>
      <p:sp>
        <p:nvSpPr>
          <p:cNvPr id="3" name="Subtitle 2">
            <a:extLst>
              <a:ext uri="{FF2B5EF4-FFF2-40B4-BE49-F238E27FC236}">
                <a16:creationId xmlns:a16="http://schemas.microsoft.com/office/drawing/2014/main" id="{90BD9841-0CC9-479B-8DF5-1BDCBC0374A8}"/>
              </a:ext>
            </a:extLst>
          </p:cNvPr>
          <p:cNvSpPr>
            <a:spLocks noGrp="1"/>
          </p:cNvSpPr>
          <p:nvPr>
            <p:ph type="subTitle" idx="1"/>
          </p:nvPr>
        </p:nvSpPr>
        <p:spPr/>
        <p:txBody>
          <a:bodyPr/>
          <a:lstStyle/>
          <a:p>
            <a:r>
              <a:rPr lang="en-US" dirty="0">
                <a:solidFill>
                  <a:schemeClr val="bg1"/>
                </a:solidFill>
              </a:rPr>
              <a:t>Exploratory data analysis</a:t>
            </a:r>
          </a:p>
          <a:p>
            <a:r>
              <a:rPr lang="en-US" dirty="0">
                <a:solidFill>
                  <a:schemeClr val="bg1"/>
                </a:solidFill>
              </a:rPr>
              <a:t>Authors: Dylan Scott, </a:t>
            </a:r>
            <a:r>
              <a:rPr lang="en-US" dirty="0" err="1">
                <a:solidFill>
                  <a:schemeClr val="bg1"/>
                </a:solidFill>
              </a:rPr>
              <a:t>Sadik</a:t>
            </a:r>
            <a:r>
              <a:rPr lang="en-US" dirty="0">
                <a:solidFill>
                  <a:schemeClr val="bg1"/>
                </a:solidFill>
              </a:rPr>
              <a:t> Aman</a:t>
            </a:r>
          </a:p>
          <a:p>
            <a:r>
              <a:rPr lang="en-US" dirty="0">
                <a:solidFill>
                  <a:schemeClr val="bg1"/>
                </a:solidFill>
              </a:rPr>
              <a:t>2/23/2021</a:t>
            </a:r>
          </a:p>
        </p:txBody>
      </p:sp>
    </p:spTree>
    <p:extLst>
      <p:ext uri="{BB962C8B-B14F-4D97-AF65-F5344CB8AC3E}">
        <p14:creationId xmlns:p14="http://schemas.microsoft.com/office/powerpoint/2010/main" val="50564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2065-5A59-44AC-AC5E-90CD90F3E4F0}"/>
              </a:ext>
            </a:extLst>
          </p:cNvPr>
          <p:cNvSpPr>
            <a:spLocks noGrp="1"/>
          </p:cNvSpPr>
          <p:nvPr>
            <p:ph type="title"/>
          </p:nvPr>
        </p:nvSpPr>
        <p:spPr/>
        <p:txBody>
          <a:bodyPr/>
          <a:lstStyle/>
          <a:p>
            <a:r>
              <a:rPr lang="en-US" dirty="0">
                <a:solidFill>
                  <a:schemeClr val="bg1"/>
                </a:solidFill>
              </a:rPr>
              <a:t>Brewery Count by State</a:t>
            </a:r>
          </a:p>
        </p:txBody>
      </p:sp>
      <p:pic>
        <p:nvPicPr>
          <p:cNvPr id="3" name="Content Placeholder 2">
            <a:extLst>
              <a:ext uri="{FF2B5EF4-FFF2-40B4-BE49-F238E27FC236}">
                <a16:creationId xmlns:a16="http://schemas.microsoft.com/office/drawing/2014/main" id="{9814B0B1-E5F4-4872-9070-1731CFFA606A}"/>
              </a:ext>
            </a:extLst>
          </p:cNvPr>
          <p:cNvPicPr>
            <a:picLocks noGrp="1" noChangeAspect="1"/>
          </p:cNvPicPr>
          <p:nvPr>
            <p:ph idx="1"/>
          </p:nvPr>
        </p:nvPicPr>
        <p:blipFill>
          <a:blip r:embed="rId2"/>
          <a:stretch>
            <a:fillRect/>
          </a:stretch>
        </p:blipFill>
        <p:spPr>
          <a:xfrm>
            <a:off x="2537926" y="1369738"/>
            <a:ext cx="6568751" cy="5333825"/>
          </a:xfrm>
        </p:spPr>
      </p:pic>
    </p:spTree>
    <p:extLst>
      <p:ext uri="{BB962C8B-B14F-4D97-AF65-F5344CB8AC3E}">
        <p14:creationId xmlns:p14="http://schemas.microsoft.com/office/powerpoint/2010/main" val="136055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F1E6-F239-4C65-B481-D283FEE48F4F}"/>
              </a:ext>
            </a:extLst>
          </p:cNvPr>
          <p:cNvSpPr>
            <a:spLocks noGrp="1"/>
          </p:cNvSpPr>
          <p:nvPr>
            <p:ph type="title"/>
          </p:nvPr>
        </p:nvSpPr>
        <p:spPr/>
        <p:txBody>
          <a:bodyPr/>
          <a:lstStyle/>
          <a:p>
            <a:r>
              <a:rPr lang="en-US" dirty="0">
                <a:solidFill>
                  <a:schemeClr val="bg1"/>
                </a:solidFill>
              </a:rPr>
              <a:t>Data Cleaning</a:t>
            </a:r>
          </a:p>
        </p:txBody>
      </p:sp>
      <p:sp>
        <p:nvSpPr>
          <p:cNvPr id="3" name="Content Placeholder 2">
            <a:extLst>
              <a:ext uri="{FF2B5EF4-FFF2-40B4-BE49-F238E27FC236}">
                <a16:creationId xmlns:a16="http://schemas.microsoft.com/office/drawing/2014/main" id="{40451FCA-6FDA-4DB9-8649-090451A69405}"/>
              </a:ext>
            </a:extLst>
          </p:cNvPr>
          <p:cNvSpPr>
            <a:spLocks noGrp="1"/>
          </p:cNvSpPr>
          <p:nvPr>
            <p:ph sz="half" idx="1"/>
          </p:nvPr>
        </p:nvSpPr>
        <p:spPr/>
        <p:txBody>
          <a:bodyPr/>
          <a:lstStyle/>
          <a:p>
            <a:r>
              <a:rPr lang="en-US" dirty="0">
                <a:solidFill>
                  <a:schemeClr val="bg1"/>
                </a:solidFill>
              </a:rPr>
              <a:t>Started with 2410 beers.</a:t>
            </a:r>
          </a:p>
          <a:p>
            <a:r>
              <a:rPr lang="en-US" dirty="0">
                <a:solidFill>
                  <a:schemeClr val="bg1"/>
                </a:solidFill>
              </a:rPr>
              <a:t>We removed 1005 beers from the list due to missing values in:</a:t>
            </a:r>
          </a:p>
          <a:p>
            <a:pPr lvl="1"/>
            <a:r>
              <a:rPr lang="en-US" dirty="0">
                <a:solidFill>
                  <a:schemeClr val="bg1"/>
                </a:solidFill>
              </a:rPr>
              <a:t>ABV</a:t>
            </a:r>
          </a:p>
          <a:p>
            <a:pPr lvl="1"/>
            <a:r>
              <a:rPr lang="en-US" dirty="0">
                <a:solidFill>
                  <a:schemeClr val="bg1"/>
                </a:solidFill>
              </a:rPr>
              <a:t>IBU</a:t>
            </a:r>
          </a:p>
        </p:txBody>
      </p:sp>
      <p:sp>
        <p:nvSpPr>
          <p:cNvPr id="4" name="Content Placeholder 3">
            <a:extLst>
              <a:ext uri="{FF2B5EF4-FFF2-40B4-BE49-F238E27FC236}">
                <a16:creationId xmlns:a16="http://schemas.microsoft.com/office/drawing/2014/main" id="{54AA8F93-4243-4F72-9954-EE68B93FD46A}"/>
              </a:ext>
            </a:extLst>
          </p:cNvPr>
          <p:cNvSpPr>
            <a:spLocks noGrp="1"/>
          </p:cNvSpPr>
          <p:nvPr>
            <p:ph sz="half" idx="2"/>
          </p:nvPr>
        </p:nvSpPr>
        <p:spPr/>
        <p:txBody>
          <a:bodyPr/>
          <a:lstStyle/>
          <a:p>
            <a:r>
              <a:rPr lang="en-US" dirty="0">
                <a:solidFill>
                  <a:schemeClr val="bg1"/>
                </a:solidFill>
              </a:rPr>
              <a:t>Remaining observations of 1405 were complete enough to do our data analysis.</a:t>
            </a:r>
          </a:p>
        </p:txBody>
      </p:sp>
    </p:spTree>
    <p:extLst>
      <p:ext uri="{BB962C8B-B14F-4D97-AF65-F5344CB8AC3E}">
        <p14:creationId xmlns:p14="http://schemas.microsoft.com/office/powerpoint/2010/main" val="295909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167-28CA-4CA2-85C4-BC2AF4DDCD09}"/>
              </a:ext>
            </a:extLst>
          </p:cNvPr>
          <p:cNvSpPr>
            <a:spLocks noGrp="1"/>
          </p:cNvSpPr>
          <p:nvPr>
            <p:ph type="title"/>
          </p:nvPr>
        </p:nvSpPr>
        <p:spPr/>
        <p:txBody>
          <a:bodyPr/>
          <a:lstStyle/>
          <a:p>
            <a:r>
              <a:rPr lang="en-US">
                <a:solidFill>
                  <a:schemeClr val="bg1"/>
                </a:solidFill>
              </a:rPr>
              <a:t>Median ABV by state</a:t>
            </a:r>
            <a:endParaRPr lang="en-US" dirty="0">
              <a:solidFill>
                <a:schemeClr val="bg1"/>
              </a:solidFill>
            </a:endParaRPr>
          </a:p>
        </p:txBody>
      </p:sp>
      <p:pic>
        <p:nvPicPr>
          <p:cNvPr id="6" name="Content Placeholder 5">
            <a:extLst>
              <a:ext uri="{FF2B5EF4-FFF2-40B4-BE49-F238E27FC236}">
                <a16:creationId xmlns:a16="http://schemas.microsoft.com/office/drawing/2014/main" id="{33F66A41-E0F0-4AB0-8A9F-289411ED2494}"/>
              </a:ext>
            </a:extLst>
          </p:cNvPr>
          <p:cNvPicPr>
            <a:picLocks noGrp="1" noChangeAspect="1"/>
          </p:cNvPicPr>
          <p:nvPr>
            <p:ph sz="half" idx="1"/>
          </p:nvPr>
        </p:nvPicPr>
        <p:blipFill>
          <a:blip r:embed="rId2"/>
          <a:stretch>
            <a:fillRect/>
          </a:stretch>
        </p:blipFill>
        <p:spPr>
          <a:xfrm>
            <a:off x="165971" y="1992923"/>
            <a:ext cx="5853829" cy="3602990"/>
          </a:xfrm>
        </p:spPr>
      </p:pic>
      <p:sp>
        <p:nvSpPr>
          <p:cNvPr id="4" name="Content Placeholder 3">
            <a:extLst>
              <a:ext uri="{FF2B5EF4-FFF2-40B4-BE49-F238E27FC236}">
                <a16:creationId xmlns:a16="http://schemas.microsoft.com/office/drawing/2014/main" id="{5712F699-311E-4E15-8691-D654F4FB0060}"/>
              </a:ext>
            </a:extLst>
          </p:cNvPr>
          <p:cNvSpPr>
            <a:spLocks noGrp="1"/>
          </p:cNvSpPr>
          <p:nvPr>
            <p:ph sz="half" idx="2"/>
          </p:nvPr>
        </p:nvSpPr>
        <p:spPr>
          <a:xfrm>
            <a:off x="6172200" y="1825625"/>
            <a:ext cx="5715000" cy="4351338"/>
          </a:xfrm>
        </p:spPr>
        <p:txBody>
          <a:bodyPr/>
          <a:lstStyle/>
          <a:p>
            <a:r>
              <a:rPr lang="en-US" dirty="0">
                <a:solidFill>
                  <a:schemeClr val="bg1"/>
                </a:solidFill>
              </a:rPr>
              <a:t>Location: Louisville, KY</a:t>
            </a:r>
          </a:p>
          <a:p>
            <a:r>
              <a:rPr lang="en-US" dirty="0">
                <a:solidFill>
                  <a:schemeClr val="bg1"/>
                </a:solidFill>
              </a:rPr>
              <a:t>Brewery: Against the Grain Brewery</a:t>
            </a:r>
          </a:p>
          <a:p>
            <a:r>
              <a:rPr lang="en-US" dirty="0">
                <a:solidFill>
                  <a:schemeClr val="bg1"/>
                </a:solidFill>
              </a:rPr>
              <a:t>Beer: London Balling</a:t>
            </a:r>
          </a:p>
          <a:p>
            <a:r>
              <a:rPr lang="en-US" dirty="0">
                <a:solidFill>
                  <a:schemeClr val="bg1"/>
                </a:solidFill>
              </a:rPr>
              <a:t>ABV: 0.125</a:t>
            </a:r>
          </a:p>
          <a:p>
            <a:r>
              <a:rPr lang="en-US" dirty="0">
                <a:solidFill>
                  <a:schemeClr val="bg1"/>
                </a:solidFill>
              </a:rPr>
              <a:t>Style: English </a:t>
            </a:r>
            <a:r>
              <a:rPr lang="en-US" dirty="0" err="1">
                <a:solidFill>
                  <a:schemeClr val="bg1"/>
                </a:solidFill>
              </a:rPr>
              <a:t>Barlewine</a:t>
            </a:r>
            <a:endParaRPr lang="en-US" dirty="0">
              <a:solidFill>
                <a:schemeClr val="bg1"/>
              </a:solidFill>
            </a:endParaRPr>
          </a:p>
        </p:txBody>
      </p:sp>
    </p:spTree>
    <p:extLst>
      <p:ext uri="{BB962C8B-B14F-4D97-AF65-F5344CB8AC3E}">
        <p14:creationId xmlns:p14="http://schemas.microsoft.com/office/powerpoint/2010/main" val="346504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2E99-9683-457A-AAB8-B210F38AA41F}"/>
              </a:ext>
            </a:extLst>
          </p:cNvPr>
          <p:cNvSpPr>
            <a:spLocks noGrp="1"/>
          </p:cNvSpPr>
          <p:nvPr>
            <p:ph type="title"/>
          </p:nvPr>
        </p:nvSpPr>
        <p:spPr/>
        <p:txBody>
          <a:bodyPr/>
          <a:lstStyle/>
          <a:p>
            <a:r>
              <a:rPr lang="en-US" dirty="0">
                <a:solidFill>
                  <a:schemeClr val="bg1"/>
                </a:solidFill>
              </a:rPr>
              <a:t>Median IBU by State</a:t>
            </a:r>
          </a:p>
        </p:txBody>
      </p:sp>
      <p:pic>
        <p:nvPicPr>
          <p:cNvPr id="6" name="Content Placeholder 5">
            <a:extLst>
              <a:ext uri="{FF2B5EF4-FFF2-40B4-BE49-F238E27FC236}">
                <a16:creationId xmlns:a16="http://schemas.microsoft.com/office/drawing/2014/main" id="{8C142C16-9F7F-408C-9CBB-ACDA2D031445}"/>
              </a:ext>
            </a:extLst>
          </p:cNvPr>
          <p:cNvPicPr>
            <a:picLocks noGrp="1" noChangeAspect="1"/>
          </p:cNvPicPr>
          <p:nvPr>
            <p:ph sz="half" idx="1"/>
          </p:nvPr>
        </p:nvPicPr>
        <p:blipFill>
          <a:blip r:embed="rId2"/>
          <a:stretch>
            <a:fillRect/>
          </a:stretch>
        </p:blipFill>
        <p:spPr>
          <a:xfrm>
            <a:off x="257908" y="2001833"/>
            <a:ext cx="5761892" cy="3633032"/>
          </a:xfrm>
        </p:spPr>
      </p:pic>
      <p:sp>
        <p:nvSpPr>
          <p:cNvPr id="4" name="Content Placeholder 3">
            <a:extLst>
              <a:ext uri="{FF2B5EF4-FFF2-40B4-BE49-F238E27FC236}">
                <a16:creationId xmlns:a16="http://schemas.microsoft.com/office/drawing/2014/main" id="{68BE9159-A271-48E7-AB01-7D820B4749DB}"/>
              </a:ext>
            </a:extLst>
          </p:cNvPr>
          <p:cNvSpPr>
            <a:spLocks noGrp="1"/>
          </p:cNvSpPr>
          <p:nvPr>
            <p:ph sz="half" idx="2"/>
          </p:nvPr>
        </p:nvSpPr>
        <p:spPr>
          <a:xfrm>
            <a:off x="6172199" y="1825625"/>
            <a:ext cx="5761891" cy="4351338"/>
          </a:xfrm>
        </p:spPr>
        <p:txBody>
          <a:bodyPr/>
          <a:lstStyle/>
          <a:p>
            <a:r>
              <a:rPr lang="en-US" dirty="0">
                <a:solidFill>
                  <a:schemeClr val="bg1"/>
                </a:solidFill>
              </a:rPr>
              <a:t>Location: Astoria</a:t>
            </a:r>
          </a:p>
          <a:p>
            <a:r>
              <a:rPr lang="en-US" dirty="0">
                <a:solidFill>
                  <a:schemeClr val="bg1"/>
                </a:solidFill>
              </a:rPr>
              <a:t>Brewery: Astoria Brewing Company</a:t>
            </a:r>
          </a:p>
          <a:p>
            <a:r>
              <a:rPr lang="en-US" dirty="0">
                <a:solidFill>
                  <a:schemeClr val="bg1"/>
                </a:solidFill>
              </a:rPr>
              <a:t>Beer: Bitter Bitch Imperial IPA</a:t>
            </a:r>
          </a:p>
          <a:p>
            <a:r>
              <a:rPr lang="en-US" dirty="0">
                <a:solidFill>
                  <a:schemeClr val="bg1"/>
                </a:solidFill>
              </a:rPr>
              <a:t>IBU: 138</a:t>
            </a:r>
          </a:p>
          <a:p>
            <a:r>
              <a:rPr lang="en-US" dirty="0">
                <a:solidFill>
                  <a:schemeClr val="bg1"/>
                </a:solidFill>
              </a:rPr>
              <a:t>Style: American Double/ Imperial IPA</a:t>
            </a:r>
          </a:p>
          <a:p>
            <a:endParaRPr lang="en-US" dirty="0">
              <a:solidFill>
                <a:schemeClr val="bg1"/>
              </a:solidFill>
            </a:endParaRPr>
          </a:p>
        </p:txBody>
      </p:sp>
    </p:spTree>
    <p:extLst>
      <p:ext uri="{BB962C8B-B14F-4D97-AF65-F5344CB8AC3E}">
        <p14:creationId xmlns:p14="http://schemas.microsoft.com/office/powerpoint/2010/main" val="260300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B9B7-48D2-4160-B0A8-8DEB9E3AFB4F}"/>
              </a:ext>
            </a:extLst>
          </p:cNvPr>
          <p:cNvSpPr>
            <a:spLocks noGrp="1"/>
          </p:cNvSpPr>
          <p:nvPr>
            <p:ph type="title"/>
          </p:nvPr>
        </p:nvSpPr>
        <p:spPr/>
        <p:txBody>
          <a:bodyPr/>
          <a:lstStyle/>
          <a:p>
            <a:r>
              <a:rPr lang="en-US" dirty="0">
                <a:solidFill>
                  <a:schemeClr val="bg1"/>
                </a:solidFill>
              </a:rPr>
              <a:t>Breakdown of ABV</a:t>
            </a:r>
          </a:p>
        </p:txBody>
      </p:sp>
      <p:sp>
        <p:nvSpPr>
          <p:cNvPr id="3" name="Content Placeholder 2">
            <a:extLst>
              <a:ext uri="{FF2B5EF4-FFF2-40B4-BE49-F238E27FC236}">
                <a16:creationId xmlns:a16="http://schemas.microsoft.com/office/drawing/2014/main" id="{1C5C37BA-E4C2-4AA3-A63B-39DF378E65D6}"/>
              </a:ext>
            </a:extLst>
          </p:cNvPr>
          <p:cNvSpPr>
            <a:spLocks noGrp="1"/>
          </p:cNvSpPr>
          <p:nvPr>
            <p:ph sz="half" idx="1"/>
          </p:nvPr>
        </p:nvSpPr>
        <p:spPr/>
        <p:txBody>
          <a:bodyPr/>
          <a:lstStyle/>
          <a:p>
            <a:r>
              <a:rPr lang="en-US" dirty="0">
                <a:solidFill>
                  <a:schemeClr val="bg1"/>
                </a:solidFill>
              </a:rPr>
              <a:t>Mean: .060</a:t>
            </a:r>
          </a:p>
          <a:p>
            <a:r>
              <a:rPr lang="en-US" dirty="0">
                <a:solidFill>
                  <a:schemeClr val="bg1"/>
                </a:solidFill>
              </a:rPr>
              <a:t>Median: .057</a:t>
            </a:r>
          </a:p>
          <a:p>
            <a:r>
              <a:rPr lang="en-US" dirty="0">
                <a:solidFill>
                  <a:schemeClr val="bg1"/>
                </a:solidFill>
              </a:rPr>
              <a:t>Standard Deviation: .014</a:t>
            </a:r>
          </a:p>
          <a:p>
            <a:r>
              <a:rPr lang="en-US" dirty="0">
                <a:solidFill>
                  <a:schemeClr val="bg1"/>
                </a:solidFill>
              </a:rPr>
              <a:t>Max: .125</a:t>
            </a:r>
          </a:p>
          <a:p>
            <a:r>
              <a:rPr lang="en-US" dirty="0">
                <a:solidFill>
                  <a:schemeClr val="bg1"/>
                </a:solidFill>
              </a:rPr>
              <a:t>Min: .027</a:t>
            </a:r>
          </a:p>
          <a:p>
            <a:endParaRPr lang="en-US" dirty="0">
              <a:solidFill>
                <a:schemeClr val="bg1"/>
              </a:solidFill>
            </a:endParaRPr>
          </a:p>
        </p:txBody>
      </p:sp>
      <p:pic>
        <p:nvPicPr>
          <p:cNvPr id="6" name="Content Placeholder 5">
            <a:extLst>
              <a:ext uri="{FF2B5EF4-FFF2-40B4-BE49-F238E27FC236}">
                <a16:creationId xmlns:a16="http://schemas.microsoft.com/office/drawing/2014/main" id="{77D6450F-C74A-4CB7-88A8-38C5353BE292}"/>
              </a:ext>
            </a:extLst>
          </p:cNvPr>
          <p:cNvPicPr>
            <a:picLocks noGrp="1" noChangeAspect="1"/>
          </p:cNvPicPr>
          <p:nvPr>
            <p:ph sz="half" idx="2"/>
          </p:nvPr>
        </p:nvPicPr>
        <p:blipFill>
          <a:blip r:embed="rId2"/>
          <a:stretch>
            <a:fillRect/>
          </a:stretch>
        </p:blipFill>
        <p:spPr>
          <a:xfrm>
            <a:off x="5075339" y="1403313"/>
            <a:ext cx="6908741" cy="4156791"/>
          </a:xfrm>
        </p:spPr>
      </p:pic>
    </p:spTree>
    <p:extLst>
      <p:ext uri="{BB962C8B-B14F-4D97-AF65-F5344CB8AC3E}">
        <p14:creationId xmlns:p14="http://schemas.microsoft.com/office/powerpoint/2010/main" val="10527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CBCF-19B2-49A0-9069-A1DCEFBC0507}"/>
              </a:ext>
            </a:extLst>
          </p:cNvPr>
          <p:cNvSpPr>
            <a:spLocks noGrp="1"/>
          </p:cNvSpPr>
          <p:nvPr>
            <p:ph type="title"/>
          </p:nvPr>
        </p:nvSpPr>
        <p:spPr/>
        <p:txBody>
          <a:bodyPr/>
          <a:lstStyle/>
          <a:p>
            <a:r>
              <a:rPr lang="en-US" dirty="0">
                <a:solidFill>
                  <a:schemeClr val="bg1"/>
                </a:solidFill>
              </a:rPr>
              <a:t>ABV and IBU</a:t>
            </a:r>
          </a:p>
        </p:txBody>
      </p:sp>
      <p:sp>
        <p:nvSpPr>
          <p:cNvPr id="3" name="Content Placeholder 2">
            <a:extLst>
              <a:ext uri="{FF2B5EF4-FFF2-40B4-BE49-F238E27FC236}">
                <a16:creationId xmlns:a16="http://schemas.microsoft.com/office/drawing/2014/main" id="{2C137651-BCE7-4C4B-B2E6-D3B85AD024B5}"/>
              </a:ext>
            </a:extLst>
          </p:cNvPr>
          <p:cNvSpPr>
            <a:spLocks noGrp="1"/>
          </p:cNvSpPr>
          <p:nvPr>
            <p:ph sz="half" idx="1"/>
          </p:nvPr>
        </p:nvSpPr>
        <p:spPr/>
        <p:txBody>
          <a:bodyPr/>
          <a:lstStyle/>
          <a:p>
            <a:r>
              <a:rPr lang="en-US" dirty="0">
                <a:solidFill>
                  <a:schemeClr val="bg1"/>
                </a:solidFill>
              </a:rPr>
              <a:t>Given this graph we see strong evidence of a positive relationship between IBU and Alcohol Content.</a:t>
            </a:r>
          </a:p>
          <a:p>
            <a:r>
              <a:rPr lang="en-US" dirty="0">
                <a:solidFill>
                  <a:schemeClr val="bg1"/>
                </a:solidFill>
              </a:rPr>
              <a:t>In general, as the bitterness of a beer goes up so does the alcohol content.</a:t>
            </a:r>
          </a:p>
        </p:txBody>
      </p:sp>
      <p:pic>
        <p:nvPicPr>
          <p:cNvPr id="6" name="Content Placeholder 5">
            <a:extLst>
              <a:ext uri="{FF2B5EF4-FFF2-40B4-BE49-F238E27FC236}">
                <a16:creationId xmlns:a16="http://schemas.microsoft.com/office/drawing/2014/main" id="{965C53B6-4DBC-4358-A253-CF9230C3B8FD}"/>
              </a:ext>
            </a:extLst>
          </p:cNvPr>
          <p:cNvPicPr>
            <a:picLocks noGrp="1" noChangeAspect="1"/>
          </p:cNvPicPr>
          <p:nvPr>
            <p:ph sz="half" idx="2"/>
          </p:nvPr>
        </p:nvPicPr>
        <p:blipFill>
          <a:blip r:embed="rId2"/>
          <a:stretch>
            <a:fillRect/>
          </a:stretch>
        </p:blipFill>
        <p:spPr>
          <a:xfrm>
            <a:off x="6172199" y="1996705"/>
            <a:ext cx="5855677" cy="3595303"/>
          </a:xfrm>
        </p:spPr>
      </p:pic>
    </p:spTree>
    <p:extLst>
      <p:ext uri="{BB962C8B-B14F-4D97-AF65-F5344CB8AC3E}">
        <p14:creationId xmlns:p14="http://schemas.microsoft.com/office/powerpoint/2010/main" val="33021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2369-CA21-4D69-A7C6-3C7BA5802D55}"/>
              </a:ext>
            </a:extLst>
          </p:cNvPr>
          <p:cNvSpPr>
            <a:spLocks noGrp="1"/>
          </p:cNvSpPr>
          <p:nvPr>
            <p:ph type="title"/>
          </p:nvPr>
        </p:nvSpPr>
        <p:spPr/>
        <p:txBody>
          <a:bodyPr/>
          <a:lstStyle/>
          <a:p>
            <a:r>
              <a:rPr lang="en-US" dirty="0">
                <a:solidFill>
                  <a:schemeClr val="bg1">
                    <a:lumMod val="95000"/>
                  </a:schemeClr>
                </a:solidFill>
              </a:rPr>
              <a:t>one other useful inference</a:t>
            </a:r>
            <a:endParaRPr lang="en-US" dirty="0"/>
          </a:p>
        </p:txBody>
      </p:sp>
      <p:sp>
        <p:nvSpPr>
          <p:cNvPr id="3" name="Content Placeholder 2">
            <a:extLst>
              <a:ext uri="{FF2B5EF4-FFF2-40B4-BE49-F238E27FC236}">
                <a16:creationId xmlns:a16="http://schemas.microsoft.com/office/drawing/2014/main" id="{613D6CB1-0382-4B89-A846-0BC5CE767C6A}"/>
              </a:ext>
            </a:extLst>
          </p:cNvPr>
          <p:cNvSpPr>
            <a:spLocks noGrp="1"/>
          </p:cNvSpPr>
          <p:nvPr>
            <p:ph sz="half" idx="1"/>
          </p:nvPr>
        </p:nvSpPr>
        <p:spPr/>
        <p:txBody>
          <a:bodyPr>
            <a:normAutofit fontScale="92500" lnSpcReduction="10000"/>
          </a:bodyPr>
          <a:lstStyle/>
          <a:p>
            <a:r>
              <a:rPr lang="en-US" dirty="0">
                <a:solidFill>
                  <a:schemeClr val="bg1"/>
                </a:solidFill>
              </a:rPr>
              <a:t>Given this graph we can see that there are different styles in each state.</a:t>
            </a:r>
          </a:p>
          <a:p>
            <a:r>
              <a:rPr lang="en-US" dirty="0">
                <a:solidFill>
                  <a:schemeClr val="bg1"/>
                </a:solidFill>
              </a:rPr>
              <a:t>From the study we can see that There are various kind of Brew in different states. One Brew may be popular in one states, may not be poplar in another. This study will help companies to increase their production in states where the brand is famous. This also help to balance demand and supply curve and improve production capacity.</a:t>
            </a:r>
          </a:p>
          <a:p>
            <a:endParaRPr lang="en-US" dirty="0"/>
          </a:p>
        </p:txBody>
      </p:sp>
      <p:pic>
        <p:nvPicPr>
          <p:cNvPr id="6" name="Content Placeholder 5">
            <a:extLst>
              <a:ext uri="{FF2B5EF4-FFF2-40B4-BE49-F238E27FC236}">
                <a16:creationId xmlns:a16="http://schemas.microsoft.com/office/drawing/2014/main" id="{126E1131-2CE1-4C29-91B3-1B21503D9BCF}"/>
              </a:ext>
            </a:extLst>
          </p:cNvPr>
          <p:cNvPicPr>
            <a:picLocks noGrp="1" noChangeAspect="1"/>
          </p:cNvPicPr>
          <p:nvPr>
            <p:ph sz="half" idx="2"/>
          </p:nvPr>
        </p:nvPicPr>
        <p:blipFill>
          <a:blip r:embed="rId2"/>
          <a:stretch>
            <a:fillRect/>
          </a:stretch>
        </p:blipFill>
        <p:spPr>
          <a:xfrm>
            <a:off x="6604820" y="1555486"/>
            <a:ext cx="5181600" cy="4282016"/>
          </a:xfrm>
          <a:prstGeom prst="rect">
            <a:avLst/>
          </a:prstGeom>
        </p:spPr>
      </p:pic>
    </p:spTree>
    <p:extLst>
      <p:ext uri="{BB962C8B-B14F-4D97-AF65-F5344CB8AC3E}">
        <p14:creationId xmlns:p14="http://schemas.microsoft.com/office/powerpoint/2010/main" val="249805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TotalTime>
  <Words>249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Script MT Bold</vt:lpstr>
      <vt:lpstr>Office Theme</vt:lpstr>
      <vt:lpstr>Budweiser</vt:lpstr>
      <vt:lpstr>Brewery Count by State</vt:lpstr>
      <vt:lpstr>Data Cleaning</vt:lpstr>
      <vt:lpstr>Median ABV by state</vt:lpstr>
      <vt:lpstr>Median IBU by State</vt:lpstr>
      <vt:lpstr>Breakdown of ABV</vt:lpstr>
      <vt:lpstr>ABV and IBU</vt:lpstr>
      <vt:lpstr>one other useful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dc:title>
  <dc:creator>Dylan Scott</dc:creator>
  <cp:lastModifiedBy>Sadik Aman</cp:lastModifiedBy>
  <cp:revision>17</cp:revision>
  <dcterms:created xsi:type="dcterms:W3CDTF">2021-02-19T23:33:15Z</dcterms:created>
  <dcterms:modified xsi:type="dcterms:W3CDTF">2021-02-22T09:53:31Z</dcterms:modified>
</cp:coreProperties>
</file>