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6030" autoAdjust="0"/>
  </p:normalViewPr>
  <p:slideViewPr>
    <p:cSldViewPr snapToGrid="0">
      <p:cViewPr varScale="1">
        <p:scale>
          <a:sx n="40" d="100"/>
          <a:sy n="40" d="100"/>
        </p:scale>
        <p:origin x="18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AE19-FEAA-46C2-ABDE-4F3B34BCF2C0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B1B1C-5BAA-446B-96BD-00D38FBE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  <a:p>
            <a:r>
              <a:rPr lang="en-US" dirty="0"/>
              <a:t>How missing values were delt with</a:t>
            </a:r>
          </a:p>
          <a:p>
            <a:r>
              <a:rPr lang="en-US" dirty="0"/>
              <a:t>Breakdowns in ABV and IBU including the highest beer in each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 a data loss in regards to beers of roughly 42%</a:t>
            </a:r>
          </a:p>
          <a:p>
            <a:r>
              <a:rPr lang="en-US" dirty="0"/>
              <a:t>Though that does seem substantial that does leave us with a good sample size of 1405 to do an initial analysis</a:t>
            </a:r>
          </a:p>
          <a:p>
            <a:r>
              <a:rPr lang="en-US" dirty="0"/>
              <a:t>We were comfortable moving forward with this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IBU: 35</a:t>
            </a:r>
          </a:p>
          <a:p>
            <a:r>
              <a:rPr lang="en-US" dirty="0"/>
              <a:t>This number was determined by the Median of the beer data</a:t>
            </a:r>
          </a:p>
          <a:p>
            <a:endParaRPr lang="en-US" dirty="0"/>
          </a:p>
          <a:p>
            <a:r>
              <a:rPr lang="en-US" dirty="0"/>
              <a:t>Highest also mane</a:t>
            </a:r>
          </a:p>
          <a:p>
            <a:r>
              <a:rPr lang="en-US" dirty="0"/>
              <a:t>West VA</a:t>
            </a:r>
          </a:p>
          <a:p>
            <a:endParaRPr lang="en-US" dirty="0"/>
          </a:p>
          <a:p>
            <a:r>
              <a:rPr lang="en-US" dirty="0"/>
              <a:t>Most popular IBU: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ABV: 5.7%</a:t>
            </a:r>
          </a:p>
          <a:p>
            <a:r>
              <a:rPr lang="en-US" dirty="0"/>
              <a:t>This number was determined by the Median of the beer data</a:t>
            </a:r>
          </a:p>
          <a:p>
            <a:r>
              <a:rPr lang="en-US" dirty="0"/>
              <a:t>Many states have heavy regulations on Beers sold above 12%</a:t>
            </a:r>
          </a:p>
          <a:p>
            <a:r>
              <a:rPr lang="en-US" dirty="0"/>
              <a:t>Many breweries have had to move states due to a change in state ABV regulations</a:t>
            </a:r>
          </a:p>
          <a:p>
            <a:endParaRPr lang="en-US" dirty="0"/>
          </a:p>
          <a:p>
            <a:r>
              <a:rPr lang="en-US" dirty="0"/>
              <a:t>Highest is </a:t>
            </a:r>
            <a:r>
              <a:rPr lang="en-US" dirty="0" err="1"/>
              <a:t>meine</a:t>
            </a:r>
            <a:endParaRPr lang="en-US" dirty="0"/>
          </a:p>
          <a:p>
            <a:r>
              <a:rPr lang="en-US" dirty="0"/>
              <a:t>Lowest is Utah and Arkansas</a:t>
            </a:r>
          </a:p>
          <a:p>
            <a:endParaRPr lang="en-US" dirty="0"/>
          </a:p>
          <a:p>
            <a:r>
              <a:rPr lang="en-US" dirty="0"/>
              <a:t>Most popular ABV: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looks slightly right skewed to us with a large spike at 5%</a:t>
            </a:r>
          </a:p>
          <a:p>
            <a:r>
              <a:rPr lang="en-US" dirty="0"/>
              <a:t>This skewness is largely due to states restrictions on ABV. States like Oklahoma (cold only) and Utah carry 4% ABV versions of your most popular beers relative to our industry “standard” 5% - these restrictions also apply to the local breweries meaning they can not produce or sell beer above those 4% ABV thresholds though this only applies to cold beers in Oklahoma’s case. </a:t>
            </a:r>
          </a:p>
          <a:p>
            <a:endParaRPr lang="en-US" dirty="0"/>
          </a:p>
          <a:p>
            <a:r>
              <a:rPr lang="en-US" dirty="0"/>
              <a:t>Iowa also has a 5% or less cap on beer further restricting our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this is largely due to the style of beer. the wildly popular beer category, IPA, is notorious for being bitter and is made in a way that demonstrates this relationship. Dog head fish in Delaware has a 60-minute IPA and a 90-Minute IPA. These boast a 60 IBU score and a 6% ABV and a 90 IBU score and a 9% ABV respectively. This shows how bitterness and alcohol content can increase overtime.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have to present the final project again to the class? Or to just the power point?</a:t>
            </a:r>
          </a:p>
          <a:p>
            <a:endParaRPr lang="en-US" dirty="0"/>
          </a:p>
          <a:p>
            <a:r>
              <a:rPr lang="en-US" dirty="0"/>
              <a:t>Date to submit? Is it due on the 6</a:t>
            </a:r>
            <a:r>
              <a:rPr lang="en-US" baseline="30000" dirty="0"/>
              <a:t>th</a:t>
            </a:r>
            <a:r>
              <a:rPr lang="en-US" dirty="0"/>
              <a:t> of march </a:t>
            </a:r>
          </a:p>
          <a:p>
            <a:endParaRPr lang="en-US" dirty="0"/>
          </a:p>
          <a:p>
            <a:r>
              <a:rPr lang="en-US" dirty="0"/>
              <a:t>Explain why the clustering is of their interest</a:t>
            </a:r>
          </a:p>
          <a:p>
            <a:r>
              <a:rPr lang="en-US" dirty="0"/>
              <a:t>Explain how abv impacts </a:t>
            </a:r>
            <a:r>
              <a:rPr lang="en-US" dirty="0" err="1"/>
              <a:t>ibu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EF-1DED-4A60-A1A2-09AB2D6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6F249-7524-4786-9855-B1AD137B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BF22-32ED-406C-A355-A366C14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FFEB-E68F-4A9F-9B68-67B3B2B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CBBD-64E9-4F93-927F-D40BA616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5BD3-E0C4-4F94-9C31-CAA06DD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2998-2662-44C7-9B2B-F133B66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41A-B427-4614-BA04-46A72ABD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5A60-B1A5-43D6-946A-A5748CC8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DAB-F5EB-4C95-B69D-6B1AEB65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27931-B417-427F-8F9B-862B667C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9574-77C8-45A1-80B4-2E9217BC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0067-4BB2-4868-A33D-7D6058F7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70BD-EF70-4F58-981C-946CA9F6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B097-19E2-4041-A16B-F9AE940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C19-5F75-4D76-89B7-26A6780B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33E5-B4B0-4493-8263-2C119B13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C17-1EB9-4059-95A3-86BE8CC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364-01F0-469E-9645-886C6223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237F-E166-4DC8-907E-41209E3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579-734E-44CE-8D56-DF240C0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1957-A604-405E-8530-2FD4EF4F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7792-6933-4769-B1DD-BDE0CCA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1AC9-06D9-416E-AD3C-D4A76D80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A7C6-7F49-4093-83A4-A9D1BF8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49B-8A39-4F3D-9FC6-E2595CC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679C-1628-44E4-AA06-B37E27C6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B624-20DC-4C36-A956-85019396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6A37-3373-403B-8DA2-4D901F5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9033-5341-4330-B005-0215FB3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D37E-6C2B-4620-B12F-68B736F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8FF-149D-4470-99E8-9987334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AB12-88B3-44D4-9033-198A41FF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56F3-FD1D-4FE3-93F5-3F2FBA14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5C525-8394-4D2D-9562-72A0F161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7E6E-B8DD-4F05-BC85-89F24D96E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0D5BA-EA3D-40F2-8AB9-8F6AE9D7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E073A-490F-44F4-A11F-9CE13E8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CDD18-2F8D-4CC7-AABD-6FA24B0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D5B-B11C-4046-B622-2E02FF7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5631F-3BB2-468D-818F-BD706BDD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3149-1765-4312-9EE2-5E73CCF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84498-0718-4B84-BBF8-D00DCBE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A3F7-81A8-42AA-A73E-C5B5F65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57C7B-452B-41B3-B419-501A58B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ED84-DA9E-4833-BC0C-3BF4BA4B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54A1-528A-4D13-BE72-079DD54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2870-728A-41F4-96E2-8E566A3F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1FAD-7E46-434C-994E-F7D3C1A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4E67-C3A3-45D4-9567-6933234C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9882-4EAA-4FA8-9A9A-B9E22C2E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CA57-FA14-4DD6-B67C-C16489F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30C-6306-4B5A-9022-85373B8A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676CA-C03E-4C5E-9F6B-9FF20DE9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10A5-EA21-4159-BC49-D9D3945F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8297-164F-44FA-A1B7-E5BC4726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2D6E-DDAD-460A-9211-040239DE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D240B-7E37-4CE3-8226-9B3B09CD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258F8-5CAE-42F2-9E38-59D62CB1E59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834E-5BAF-45D1-BCA3-3834152B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8B55-839A-4451-A31C-A4390935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26A1-9A7A-4E2B-B207-D46A2ECF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2/23/2021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39DA-82E3-4443-B7FA-8F66D226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E474-577B-43E3-B049-ABE131B3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Image result for budweiser logo">
            <a:extLst>
              <a:ext uri="{FF2B5EF4-FFF2-40B4-BE49-F238E27FC236}">
                <a16:creationId xmlns:a16="http://schemas.microsoft.com/office/drawing/2014/main" id="{27E6A254-80DF-425A-907F-70DB392A8E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27" y="5627665"/>
            <a:ext cx="2902373" cy="13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39DF-A17D-405E-8EAB-15C8CD1EB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Budweiser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9841-0CC9-479B-8DF5-1BDCBC03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Authors: Dylan Scott, </a:t>
            </a:r>
            <a:r>
              <a:rPr lang="en-US" dirty="0" err="1">
                <a:solidFill>
                  <a:schemeClr val="bg1"/>
                </a:solidFill>
              </a:rPr>
              <a:t>Sadik</a:t>
            </a:r>
            <a:r>
              <a:rPr lang="en-US" dirty="0">
                <a:solidFill>
                  <a:schemeClr val="bg1"/>
                </a:solidFill>
              </a:rPr>
              <a:t> Aman</a:t>
            </a:r>
          </a:p>
          <a:p>
            <a:r>
              <a:rPr lang="en-US" dirty="0">
                <a:solidFill>
                  <a:schemeClr val="bg1"/>
                </a:solidFill>
              </a:rPr>
              <a:t>2/23/2021</a:t>
            </a:r>
          </a:p>
        </p:txBody>
      </p:sp>
    </p:spTree>
    <p:extLst>
      <p:ext uri="{BB962C8B-B14F-4D97-AF65-F5344CB8AC3E}">
        <p14:creationId xmlns:p14="http://schemas.microsoft.com/office/powerpoint/2010/main" val="5056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FC79-6F37-4E77-95B3-E159B892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F356-9E1C-438F-A147-B3C3B9CC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Breweries by state</a:t>
            </a:r>
          </a:p>
          <a:p>
            <a:r>
              <a:rPr lang="en-US" dirty="0">
                <a:solidFill>
                  <a:schemeClr val="bg1"/>
                </a:solidFill>
              </a:rPr>
              <a:t>Missing data values</a:t>
            </a:r>
          </a:p>
          <a:p>
            <a:r>
              <a:rPr lang="en-US" dirty="0">
                <a:solidFill>
                  <a:schemeClr val="bg1"/>
                </a:solidFill>
              </a:rPr>
              <a:t>ABV and IBU breakdown</a:t>
            </a:r>
          </a:p>
          <a:p>
            <a:r>
              <a:rPr lang="en-US" dirty="0">
                <a:solidFill>
                  <a:schemeClr val="bg1"/>
                </a:solidFill>
              </a:rPr>
              <a:t>Highest ABV</a:t>
            </a:r>
          </a:p>
          <a:p>
            <a:r>
              <a:rPr lang="en-US" dirty="0">
                <a:solidFill>
                  <a:schemeClr val="bg1"/>
                </a:solidFill>
              </a:rPr>
              <a:t>Highest IBU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F2065-5A59-44AC-AC5E-90CD90F3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14B0B1-E5F4-4872-9070-1731CFFA6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5439" y="1367890"/>
            <a:ext cx="6459542" cy="5245149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D4D7B-6181-4B51-BCB4-B9F26CFF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220" y="2055183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5 States:</a:t>
            </a:r>
          </a:p>
          <a:p>
            <a:r>
              <a:rPr lang="en-US" dirty="0">
                <a:solidFill>
                  <a:schemeClr val="bg1"/>
                </a:solidFill>
              </a:rPr>
              <a:t>Colorado</a:t>
            </a:r>
          </a:p>
          <a:p>
            <a:r>
              <a:rPr lang="en-US" dirty="0">
                <a:solidFill>
                  <a:schemeClr val="bg1"/>
                </a:solidFill>
              </a:rPr>
              <a:t>California</a:t>
            </a:r>
          </a:p>
          <a:p>
            <a:r>
              <a:rPr lang="en-US" dirty="0">
                <a:solidFill>
                  <a:schemeClr val="bg1"/>
                </a:solidFill>
              </a:rPr>
              <a:t>Michigan</a:t>
            </a:r>
          </a:p>
          <a:p>
            <a:r>
              <a:rPr lang="en-US" dirty="0">
                <a:solidFill>
                  <a:schemeClr val="bg1"/>
                </a:solidFill>
              </a:rPr>
              <a:t>Oregon</a:t>
            </a:r>
          </a:p>
          <a:p>
            <a:r>
              <a:rPr lang="en-US" dirty="0">
                <a:solidFill>
                  <a:schemeClr val="bg1"/>
                </a:solidFill>
              </a:rPr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13605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1E6-F239-4C65-B481-D283FEE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1FCA-6FDA-4DB9-8649-090451A69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Started with 2410 beers.</a:t>
            </a:r>
          </a:p>
          <a:p>
            <a:r>
              <a:rPr lang="en-US" dirty="0">
                <a:solidFill>
                  <a:schemeClr val="bg1"/>
                </a:solidFill>
              </a:rPr>
              <a:t>We removed 1005 beers from the list due to missing values in: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ABV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IBU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8F93-4243-4F72-9954-EE68B93FD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Remaining observations of 1405 were complete enough to do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9590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614827-C806-40AF-8588-BD259590A7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336" y="2049278"/>
            <a:ext cx="5919664" cy="3653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52E99-9683-457A-AAB8-B210F38A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Median IBU by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9159-A271-48E7-AB01-7D820B47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189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Astoria, OR</a:t>
            </a:r>
          </a:p>
          <a:p>
            <a:r>
              <a:rPr lang="en-US" dirty="0">
                <a:solidFill>
                  <a:schemeClr val="bg1"/>
                </a:solidFill>
              </a:rPr>
              <a:t>Brewery: Astoria Brewing Company</a:t>
            </a:r>
          </a:p>
          <a:p>
            <a:r>
              <a:rPr lang="en-US" dirty="0">
                <a:solidFill>
                  <a:schemeClr val="bg1"/>
                </a:solidFill>
              </a:rPr>
              <a:t>Beer: Bitter Bitch Imperial IPA</a:t>
            </a:r>
          </a:p>
          <a:p>
            <a:r>
              <a:rPr lang="en-US" dirty="0">
                <a:solidFill>
                  <a:schemeClr val="bg1"/>
                </a:solidFill>
              </a:rPr>
              <a:t>IBU: 138</a:t>
            </a:r>
          </a:p>
          <a:p>
            <a:r>
              <a:rPr lang="en-US" dirty="0">
                <a:solidFill>
                  <a:schemeClr val="bg1"/>
                </a:solidFill>
              </a:rPr>
              <a:t>Style: American Double/ Imperial IPA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644CEE7-9EB6-4A73-857B-880BF78475DD}"/>
              </a:ext>
            </a:extLst>
          </p:cNvPr>
          <p:cNvSpPr/>
          <p:nvPr/>
        </p:nvSpPr>
        <p:spPr>
          <a:xfrm rot="2527683">
            <a:off x="2741261" y="158164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C69D39-49CE-44A1-B9DC-5F3DFC696213}"/>
              </a:ext>
            </a:extLst>
          </p:cNvPr>
          <p:cNvSpPr/>
          <p:nvPr/>
        </p:nvSpPr>
        <p:spPr>
          <a:xfrm rot="2527683">
            <a:off x="5117908" y="172684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5B339-7AED-4E6F-9BC9-D1091B3A8DCB}"/>
              </a:ext>
            </a:extLst>
          </p:cNvPr>
          <p:cNvSpPr/>
          <p:nvPr/>
        </p:nvSpPr>
        <p:spPr>
          <a:xfrm>
            <a:off x="3934437" y="3338818"/>
            <a:ext cx="83890" cy="17784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2D711-7263-4581-B0FC-51A32E1F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" y="1992923"/>
            <a:ext cx="5924133" cy="3656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E3167-28CA-4CA2-85C4-BC2AF4DD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Median ABV by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F699-311E-4E15-8691-D654F4FB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Louisville, KY</a:t>
            </a:r>
          </a:p>
          <a:p>
            <a:r>
              <a:rPr lang="en-US" dirty="0">
                <a:solidFill>
                  <a:schemeClr val="bg1"/>
                </a:solidFill>
              </a:rPr>
              <a:t>Brewery: Against the Grain Brewery</a:t>
            </a:r>
          </a:p>
          <a:p>
            <a:r>
              <a:rPr lang="en-US" dirty="0">
                <a:solidFill>
                  <a:schemeClr val="bg1"/>
                </a:solidFill>
              </a:rPr>
              <a:t>Beer: London Balling</a:t>
            </a:r>
          </a:p>
          <a:p>
            <a:r>
              <a:rPr lang="en-US" dirty="0">
                <a:solidFill>
                  <a:schemeClr val="bg1"/>
                </a:solidFill>
              </a:rPr>
              <a:t>ABV: 12.5%</a:t>
            </a:r>
          </a:p>
          <a:p>
            <a:r>
              <a:rPr lang="en-US" dirty="0">
                <a:solidFill>
                  <a:schemeClr val="bg1"/>
                </a:solidFill>
              </a:rPr>
              <a:t>Style: English </a:t>
            </a:r>
            <a:r>
              <a:rPr lang="en-US" dirty="0" err="1">
                <a:solidFill>
                  <a:schemeClr val="bg1"/>
                </a:solidFill>
              </a:rPr>
              <a:t>Barleywine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8A6932-0537-4D9B-B017-3CF733D620C8}"/>
              </a:ext>
            </a:extLst>
          </p:cNvPr>
          <p:cNvSpPr/>
          <p:nvPr/>
        </p:nvSpPr>
        <p:spPr>
          <a:xfrm rot="2527683">
            <a:off x="931220" y="2514779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DFD19E8-D8A3-43D4-A967-5A2E3B8EEBFE}"/>
              </a:ext>
            </a:extLst>
          </p:cNvPr>
          <p:cNvSpPr/>
          <p:nvPr/>
        </p:nvSpPr>
        <p:spPr>
          <a:xfrm rot="2527683">
            <a:off x="4558284" y="250269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CF90BF3-1ADD-4914-84E5-828C255D4344}"/>
              </a:ext>
            </a:extLst>
          </p:cNvPr>
          <p:cNvSpPr/>
          <p:nvPr/>
        </p:nvSpPr>
        <p:spPr>
          <a:xfrm rot="2527683">
            <a:off x="2678818" y="1581952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CDDEC-C2FE-4288-A808-B4C530D5FC9A}"/>
              </a:ext>
            </a:extLst>
          </p:cNvPr>
          <p:cNvSpPr/>
          <p:nvPr/>
        </p:nvSpPr>
        <p:spPr>
          <a:xfrm>
            <a:off x="2079248" y="2770094"/>
            <a:ext cx="90211" cy="2284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9B7-48D2-4160-B0A8-8DEB9E3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Breakdown of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37BA-E4C2-4AA3-A63B-39DF378E6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Mean: .060</a:t>
            </a:r>
          </a:p>
          <a:p>
            <a:r>
              <a:rPr lang="en-US" dirty="0">
                <a:solidFill>
                  <a:schemeClr val="bg1"/>
                </a:solidFill>
              </a:rPr>
              <a:t>Median: .057</a:t>
            </a:r>
          </a:p>
          <a:p>
            <a:r>
              <a:rPr lang="en-US" dirty="0">
                <a:solidFill>
                  <a:schemeClr val="bg1"/>
                </a:solidFill>
              </a:rPr>
              <a:t>Standard Deviation: .014</a:t>
            </a:r>
          </a:p>
          <a:p>
            <a:r>
              <a:rPr lang="en-US" dirty="0">
                <a:solidFill>
                  <a:schemeClr val="bg1"/>
                </a:solidFill>
              </a:rPr>
              <a:t>Max: .125</a:t>
            </a:r>
          </a:p>
          <a:p>
            <a:r>
              <a:rPr lang="en-US" dirty="0">
                <a:solidFill>
                  <a:schemeClr val="bg1"/>
                </a:solidFill>
              </a:rPr>
              <a:t>Min: .027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6450F-C74A-4CB7-88A8-38C5353BE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5339" y="1403313"/>
            <a:ext cx="6908741" cy="4156791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FC2C40-9626-45D5-80FE-B42C5E65138C}"/>
              </a:ext>
            </a:extLst>
          </p:cNvPr>
          <p:cNvSpPr/>
          <p:nvPr/>
        </p:nvSpPr>
        <p:spPr>
          <a:xfrm>
            <a:off x="6848654" y="1690688"/>
            <a:ext cx="983411" cy="348516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CBCF-19B2-49A0-9069-A1DCEFBC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651-BCE7-4C4B-B2E6-D3B85AD02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Given this graph we see strong evidence of a positive relationship between IBU and Alcohol Content.</a:t>
            </a:r>
          </a:p>
          <a:p>
            <a:r>
              <a:rPr lang="en-US" dirty="0">
                <a:solidFill>
                  <a:schemeClr val="bg1"/>
                </a:solidFill>
              </a:rPr>
              <a:t>In general, as the bitterness of a beer goes up so does the alcohol content.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C53B6-4DBC-4358-A253-CF9230C3B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996705"/>
            <a:ext cx="5855677" cy="3595303"/>
          </a:xfrm>
        </p:spPr>
      </p:pic>
    </p:spTree>
    <p:extLst>
      <p:ext uri="{BB962C8B-B14F-4D97-AF65-F5344CB8AC3E}">
        <p14:creationId xmlns:p14="http://schemas.microsoft.com/office/powerpoint/2010/main" val="33021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lass of beer&#10;&#10;Description automatically generated with medium confidence">
            <a:extLst>
              <a:ext uri="{FF2B5EF4-FFF2-40B4-BE49-F238E27FC236}">
                <a16:creationId xmlns:a16="http://schemas.microsoft.com/office/drawing/2014/main" id="{28274C0C-7156-43CD-A575-012EFF94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122363"/>
            <a:ext cx="6915150" cy="38945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E1F05-29FB-467E-9335-C73791E7E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29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602</TotalTime>
  <Words>580</Words>
  <Application>Microsoft Office PowerPoint</Application>
  <PresentationFormat>Widescreen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Script MT Bold</vt:lpstr>
      <vt:lpstr>Office Theme</vt:lpstr>
      <vt:lpstr>Budweiser</vt:lpstr>
      <vt:lpstr>Agenda</vt:lpstr>
      <vt:lpstr>Brewery Count by State</vt:lpstr>
      <vt:lpstr>Data Cleaning</vt:lpstr>
      <vt:lpstr>Median IBU by State</vt:lpstr>
      <vt:lpstr>Median ABV by state</vt:lpstr>
      <vt:lpstr>Breakdown of ABV</vt:lpstr>
      <vt:lpstr>ABV and IBU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Dylan Scott</dc:creator>
  <cp:lastModifiedBy>Dylan Scott</cp:lastModifiedBy>
  <cp:revision>49</cp:revision>
  <dcterms:created xsi:type="dcterms:W3CDTF">2021-02-19T23:33:15Z</dcterms:created>
  <dcterms:modified xsi:type="dcterms:W3CDTF">2021-02-24T01:59:06Z</dcterms:modified>
</cp:coreProperties>
</file>