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notesMasterIdLst>
    <p:notesMasterId r:id="rId10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8108" autoAdjust="0"/>
  </p:normalViewPr>
  <p:slideViewPr>
    <p:cSldViewPr snapToGrid="0">
      <p:cViewPr varScale="1">
        <p:scale>
          <a:sx n="56" d="100"/>
          <a:sy n="56" d="100"/>
        </p:scale>
        <p:origin x="12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B5AE19-FEAA-46C2-ABDE-4F3B34BCF2C0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B1B1C-5BAA-446B-96BD-00D38FBE3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56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B1B1C-5BAA-446B-96BD-00D38FBE34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01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Industry average of ABV: 5.7%</a:t>
            </a:r>
          </a:p>
          <a:p>
            <a:r>
              <a:rPr lang="en-US" dirty="0"/>
              <a:t>This number was determined by the Median of the beer data</a:t>
            </a:r>
          </a:p>
          <a:p>
            <a:r>
              <a:rPr lang="en-US" dirty="0"/>
              <a:t>Many states have heavy regulations on Beers sold above 12%</a:t>
            </a:r>
          </a:p>
          <a:p>
            <a:r>
              <a:rPr lang="en-US" dirty="0"/>
              <a:t>Many breweries have had to move states due to a change in state ABV regulations</a:t>
            </a:r>
          </a:p>
          <a:p>
            <a:endParaRPr lang="en-US" dirty="0"/>
          </a:p>
          <a:p>
            <a:r>
              <a:rPr lang="en-US" dirty="0"/>
              <a:t>Most popular ABV: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B1B1C-5BAA-446B-96BD-00D38FBE34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07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Industry average of IBU: 35</a:t>
            </a:r>
          </a:p>
          <a:p>
            <a:r>
              <a:rPr lang="en-US" dirty="0"/>
              <a:t>This number was determined by the Median of the beer data</a:t>
            </a:r>
          </a:p>
          <a:p>
            <a:endParaRPr lang="en-US" dirty="0"/>
          </a:p>
          <a:p>
            <a:r>
              <a:rPr lang="en-US" dirty="0"/>
              <a:t>Most popular IBU: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B1B1C-5BAA-446B-96BD-00D38FBE34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80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data looks slightly right skewed to us with a large spike at 5%</a:t>
            </a:r>
          </a:p>
          <a:p>
            <a:r>
              <a:rPr lang="en-US" dirty="0"/>
              <a:t>This skewness is largely due to states restrictions on ABV. States like Oklahoma (cold only) and Utah carry 4% ABV versions of your most popular beers relative to our industry “standard” 5% - these restrictions also apply to the local breweries meaning they can not produce or sell beer above those 4% ABV thresholds though this only applies to cold beers in Oklahoma’s case. </a:t>
            </a:r>
          </a:p>
          <a:p>
            <a:endParaRPr lang="en-US" dirty="0"/>
          </a:p>
          <a:p>
            <a:r>
              <a:rPr lang="en-US" dirty="0"/>
              <a:t>Iowa also has a 5% or less cap on beer further restricting our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B1B1C-5BAA-446B-96BD-00D38FBE34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75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believe this is largely due to the style of beer. the wildly popular beer category, IPA, is notorious for being bitter and is made in a way that demonstrates this relationship. Dog head fish in Delaware has a 60-minute IPA and a 90-Minute IPA. These boast a 60 IBU score and a 6% ABV and a 90 IBU score and a 9% ABV respectively. This shows how bitterness and alcohol content can increase overtime.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B1B1C-5BAA-446B-96BD-00D38FBE34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60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B4FEF-1DED-4A60-A1A2-09AB2D612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B6F249-7524-4786-9855-B1AD137B6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8BF22-32ED-406C-A355-A366C1444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0FFEB-E68F-4A9F-9B68-67B3B2B4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ACBBD-64E9-4F93-927F-D40BA6168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31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5BD3-E0C4-4F94-9C31-CAA06DDEB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042998-2662-44C7-9B2B-F133B66BC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0841A-B427-4614-BA04-46A72ABDF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E5A60-B1A5-43D6-946A-A5748CC8B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07DAB-F5EB-4C95-B69D-6B1AEB654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353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B27931-B417-427F-8F9B-862B667CAC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619574-77C8-45A1-80B4-2E9217BC2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A0067-4BB2-4868-A33D-7D6058F71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770BD-EF70-4F58-981C-946CA9F68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6B097-19E2-4041-A16B-F9AE940F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777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93C19-5F75-4D76-89B7-26A6780BB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933E5-B4B0-4493-8263-2C119B13D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0BC17-1EB9-4059-95A3-86BE8CCB8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3C364-01F0-469E-9645-886C62233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3237F-E166-4DC8-907E-41209E373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914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FE579-734E-44CE-8D56-DF240C0A3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E1957-A604-405E-8530-2FD4EF4F0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A7792-6933-4769-B1DD-BDE0CCA65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A1AC9-06D9-416E-AD3C-D4A76D801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1A7C6-7F49-4093-83A4-A9D1BF8E8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556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1049B-8A39-4F3D-9FC6-E2595CC19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B679C-1628-44E4-AA06-B37E27C6CF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E8B624-20DC-4C36-A956-850193960D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C16A37-3373-403B-8DA2-4D901F590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79033-5341-4330-B005-0215FB3F1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FD37E-6C2B-4620-B12F-68B736F22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881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DA8FF-149D-4470-99E8-99873347A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4AB12-88B3-44D4-9033-198A41FF1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6356F3-FD1D-4FE3-93F5-3F2FBA14D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05C525-8394-4D2D-9562-72A0F1618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EF7E6E-B8DD-4F05-BC85-89F24D96E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10D5BA-EA3D-40F2-8AB9-8F6AE9D7D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4E073A-490F-44F4-A11F-9CE13E819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DCDD18-2F8D-4CC7-AABD-6FA24B0CF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710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73D5B-B11C-4046-B622-2E02FF717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65631F-3BB2-468D-818F-BD706BDD5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3B3149-1765-4312-9EE2-5E73CCF89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84498-0718-4B84-BBF8-D00DCBEDC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254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AFA3F7-81A8-42AA-A73E-C5B5F65A6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B57C7B-452B-41B3-B419-501A58B8E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A5ED84-DA9E-4833-BC0C-3BF4BA4BA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415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B54A1-528A-4D13-BE72-079DD5480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C2870-728A-41F4-96E2-8E566A3F0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5E1FAD-7E46-434C-994E-F7D3C1A27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34E67-C3A3-45D4-9567-6933234CD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49882-4EAA-4FA8-9A9A-B9E22C2E3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9CA57-FA14-4DD6-B67C-C16489FE0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789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3530C-6306-4B5A-9022-85373B8A2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2676CA-C03E-4C5E-9F6B-9FF20DE97C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E810A5-EA21-4159-BC49-D9D3945F2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A8297-164F-44FA-A1B7-E5BC4726C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92D6E-DDAD-460A-9211-040239DEF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CD240B-7E37-4CE3-8226-9B3B09CDF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41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B7258F8-5CAE-42F2-9E38-59D62CB1E59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5B834E-5BAF-45D1-BCA3-3834152B6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B98B55-839A-4451-A31C-A43909354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126A1-9A7A-4E2B-B207-D46A2ECF74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439DA-82E3-4443-B7FA-8F66D2264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BE474-577B-43E3-B049-ABE131B3AB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2" descr="Image result for budweiser logo">
            <a:extLst>
              <a:ext uri="{FF2B5EF4-FFF2-40B4-BE49-F238E27FC236}">
                <a16:creationId xmlns:a16="http://schemas.microsoft.com/office/drawing/2014/main" id="{27E6A254-80DF-425A-907F-70DB392A8E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9627" y="5627665"/>
            <a:ext cx="2902373" cy="1355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743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839DF-A17D-405E-8EAB-15C8CD1EBF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Script MT Bold" panose="03040602040607080904" pitchFamily="66" charset="0"/>
              </a:rPr>
              <a:t>Budweiser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BD9841-0CC9-479B-8DF5-1BDCBC0374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Exploratory data analysis</a:t>
            </a:r>
          </a:p>
          <a:p>
            <a:r>
              <a:rPr lang="en-US" dirty="0">
                <a:solidFill>
                  <a:schemeClr val="bg1"/>
                </a:solidFill>
              </a:rPr>
              <a:t>Authors: Dylan Scott, </a:t>
            </a:r>
            <a:r>
              <a:rPr lang="en-US" dirty="0" err="1">
                <a:solidFill>
                  <a:schemeClr val="bg1"/>
                </a:solidFill>
              </a:rPr>
              <a:t>Sadik</a:t>
            </a:r>
            <a:r>
              <a:rPr lang="en-US" dirty="0">
                <a:solidFill>
                  <a:schemeClr val="bg1"/>
                </a:solidFill>
              </a:rPr>
              <a:t> Aman</a:t>
            </a:r>
          </a:p>
          <a:p>
            <a:r>
              <a:rPr lang="en-US" dirty="0">
                <a:solidFill>
                  <a:schemeClr val="bg1"/>
                </a:solidFill>
              </a:rPr>
              <a:t>2/23/2021</a:t>
            </a:r>
          </a:p>
        </p:txBody>
      </p:sp>
    </p:spTree>
    <p:extLst>
      <p:ext uri="{BB962C8B-B14F-4D97-AF65-F5344CB8AC3E}">
        <p14:creationId xmlns:p14="http://schemas.microsoft.com/office/powerpoint/2010/main" val="505641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FFC79-6F37-4E77-95B3-E159B8926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CF356-9E1C-438F-A147-B3C3B9CCF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Breweries by state</a:t>
            </a:r>
          </a:p>
          <a:p>
            <a:r>
              <a:rPr lang="en-US" dirty="0">
                <a:solidFill>
                  <a:schemeClr val="bg1"/>
                </a:solidFill>
              </a:rPr>
              <a:t>How the data was affected by missing values</a:t>
            </a:r>
          </a:p>
          <a:p>
            <a:r>
              <a:rPr lang="en-US" dirty="0">
                <a:solidFill>
                  <a:schemeClr val="bg1"/>
                </a:solidFill>
              </a:rPr>
              <a:t>ABV and IBU breakdown</a:t>
            </a:r>
          </a:p>
        </p:txBody>
      </p:sp>
    </p:spTree>
    <p:extLst>
      <p:ext uri="{BB962C8B-B14F-4D97-AF65-F5344CB8AC3E}">
        <p14:creationId xmlns:p14="http://schemas.microsoft.com/office/powerpoint/2010/main" val="3356730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EF2065-5A59-44AC-AC5E-90CD90F3E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Brewery Count by State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9814B0B1-E5F4-4872-9070-1731CFFA606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55325" y="1690688"/>
            <a:ext cx="5664476" cy="4599555"/>
          </a:xfr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85D4D7B-6181-4B51-BCB4-B9F26CFFB7D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Top 5 States:</a:t>
            </a:r>
          </a:p>
          <a:p>
            <a:r>
              <a:rPr lang="en-US" dirty="0">
                <a:solidFill>
                  <a:schemeClr val="bg1"/>
                </a:solidFill>
              </a:rPr>
              <a:t>Colorado</a:t>
            </a:r>
          </a:p>
          <a:p>
            <a:r>
              <a:rPr lang="en-US" dirty="0">
                <a:solidFill>
                  <a:schemeClr val="bg1"/>
                </a:solidFill>
              </a:rPr>
              <a:t>California</a:t>
            </a:r>
          </a:p>
          <a:p>
            <a:r>
              <a:rPr lang="en-US" dirty="0">
                <a:solidFill>
                  <a:schemeClr val="bg1"/>
                </a:solidFill>
              </a:rPr>
              <a:t>Michigan</a:t>
            </a:r>
          </a:p>
          <a:p>
            <a:r>
              <a:rPr lang="en-US" dirty="0">
                <a:solidFill>
                  <a:schemeClr val="bg1"/>
                </a:solidFill>
              </a:rPr>
              <a:t>Oregon</a:t>
            </a:r>
          </a:p>
          <a:p>
            <a:r>
              <a:rPr lang="en-US" dirty="0">
                <a:solidFill>
                  <a:schemeClr val="bg1"/>
                </a:solidFill>
              </a:rPr>
              <a:t>Texas</a:t>
            </a:r>
          </a:p>
        </p:txBody>
      </p:sp>
    </p:spTree>
    <p:extLst>
      <p:ext uri="{BB962C8B-B14F-4D97-AF65-F5344CB8AC3E}">
        <p14:creationId xmlns:p14="http://schemas.microsoft.com/office/powerpoint/2010/main" val="136055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AF1E6-F239-4C65-B481-D283FEE48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51FCA-6FDA-4DB9-8649-090451A694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Started with 2410 beers.</a:t>
            </a:r>
          </a:p>
          <a:p>
            <a:r>
              <a:rPr lang="en-US" dirty="0">
                <a:solidFill>
                  <a:schemeClr val="bg1"/>
                </a:solidFill>
              </a:rPr>
              <a:t>We removed 1005 beers from the list due to missing values in: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ABV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IBU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AA8F93-4243-4F72-9954-EE68B93FD4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Remaining observations of 1405 were complete enough to do our data analysis.</a:t>
            </a:r>
          </a:p>
        </p:txBody>
      </p:sp>
    </p:spTree>
    <p:extLst>
      <p:ext uri="{BB962C8B-B14F-4D97-AF65-F5344CB8AC3E}">
        <p14:creationId xmlns:p14="http://schemas.microsoft.com/office/powerpoint/2010/main" val="295909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E3167-28CA-4CA2-85C4-BC2AF4DDC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Median ABV by state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3F66A41-E0F0-4AB0-8A9F-289411ED249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65971" y="1992923"/>
            <a:ext cx="5853829" cy="360299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12F699-311E-4E15-8691-D654F4FB0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715000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Location: Louisville, KY</a:t>
            </a:r>
          </a:p>
          <a:p>
            <a:r>
              <a:rPr lang="en-US" dirty="0">
                <a:solidFill>
                  <a:schemeClr val="bg1"/>
                </a:solidFill>
              </a:rPr>
              <a:t>Brewery: Against the Grain Brewery</a:t>
            </a:r>
          </a:p>
          <a:p>
            <a:r>
              <a:rPr lang="en-US" dirty="0">
                <a:solidFill>
                  <a:schemeClr val="bg1"/>
                </a:solidFill>
              </a:rPr>
              <a:t>Beer: London Balling</a:t>
            </a:r>
          </a:p>
          <a:p>
            <a:r>
              <a:rPr lang="en-US" dirty="0">
                <a:solidFill>
                  <a:schemeClr val="bg1"/>
                </a:solidFill>
              </a:rPr>
              <a:t>ABV: 12.5%</a:t>
            </a:r>
          </a:p>
          <a:p>
            <a:r>
              <a:rPr lang="en-US" dirty="0">
                <a:solidFill>
                  <a:schemeClr val="bg1"/>
                </a:solidFill>
              </a:rPr>
              <a:t>Style: English </a:t>
            </a:r>
            <a:r>
              <a:rPr lang="en-US" dirty="0" err="1">
                <a:solidFill>
                  <a:schemeClr val="bg1"/>
                </a:solidFill>
              </a:rPr>
              <a:t>Barleywine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B58A6932-0537-4D9B-B017-3CF733D620C8}"/>
              </a:ext>
            </a:extLst>
          </p:cNvPr>
          <p:cNvSpPr/>
          <p:nvPr/>
        </p:nvSpPr>
        <p:spPr>
          <a:xfrm rot="2527683">
            <a:off x="1103750" y="2480273"/>
            <a:ext cx="484632" cy="978408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7DFD19E8-D8A3-43D4-A967-5A2E3B8EEBFE}"/>
              </a:ext>
            </a:extLst>
          </p:cNvPr>
          <p:cNvSpPr/>
          <p:nvPr/>
        </p:nvSpPr>
        <p:spPr>
          <a:xfrm rot="2527683">
            <a:off x="4558284" y="2502690"/>
            <a:ext cx="484632" cy="978408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1CF90BF3-1ADD-4914-84E5-828C255D4344}"/>
              </a:ext>
            </a:extLst>
          </p:cNvPr>
          <p:cNvSpPr/>
          <p:nvPr/>
        </p:nvSpPr>
        <p:spPr>
          <a:xfrm rot="2527683">
            <a:off x="2678818" y="1581952"/>
            <a:ext cx="484632" cy="978408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4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52E99-9683-457A-AAB8-B210F38AA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Median IBU by State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C142C16-9F7F-408C-9CBB-ACDA2D03144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57908" y="2001833"/>
            <a:ext cx="5761892" cy="3633032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BE9159-A271-48E7-AB01-7D820B474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761891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Location: Astoria, OR</a:t>
            </a:r>
          </a:p>
          <a:p>
            <a:r>
              <a:rPr lang="en-US" dirty="0">
                <a:solidFill>
                  <a:schemeClr val="bg1"/>
                </a:solidFill>
              </a:rPr>
              <a:t>Brewery: Astoria Brewing Company</a:t>
            </a:r>
          </a:p>
          <a:p>
            <a:r>
              <a:rPr lang="en-US" dirty="0">
                <a:solidFill>
                  <a:schemeClr val="bg1"/>
                </a:solidFill>
              </a:rPr>
              <a:t>Beer: Bitter Bitch Imperial IPA</a:t>
            </a:r>
          </a:p>
          <a:p>
            <a:r>
              <a:rPr lang="en-US" dirty="0">
                <a:solidFill>
                  <a:schemeClr val="bg1"/>
                </a:solidFill>
              </a:rPr>
              <a:t>IBU: 138</a:t>
            </a:r>
          </a:p>
          <a:p>
            <a:r>
              <a:rPr lang="en-US" dirty="0">
                <a:solidFill>
                  <a:schemeClr val="bg1"/>
                </a:solidFill>
              </a:rPr>
              <a:t>Style: American Double/ Imperial IPA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1644CEE7-9EB6-4A73-857B-880BF78475DD}"/>
              </a:ext>
            </a:extLst>
          </p:cNvPr>
          <p:cNvSpPr/>
          <p:nvPr/>
        </p:nvSpPr>
        <p:spPr>
          <a:xfrm rot="2527683">
            <a:off x="2793020" y="1564387"/>
            <a:ext cx="484632" cy="978408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B7C69D39-49CE-44A1-B9DC-5F3DFC696213}"/>
              </a:ext>
            </a:extLst>
          </p:cNvPr>
          <p:cNvSpPr/>
          <p:nvPr/>
        </p:nvSpPr>
        <p:spPr>
          <a:xfrm rot="2527683">
            <a:off x="5117908" y="1726843"/>
            <a:ext cx="484632" cy="978408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009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9B9B7-48D2-4160-B0A8-8DEB9E3AF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Breakdown of ABV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C37BA-E4C2-4AA3-A63B-39DF378E65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Mean: .060</a:t>
            </a:r>
          </a:p>
          <a:p>
            <a:r>
              <a:rPr lang="en-US" dirty="0">
                <a:solidFill>
                  <a:schemeClr val="bg1"/>
                </a:solidFill>
              </a:rPr>
              <a:t>Median: .057</a:t>
            </a:r>
          </a:p>
          <a:p>
            <a:r>
              <a:rPr lang="en-US" dirty="0">
                <a:solidFill>
                  <a:schemeClr val="bg1"/>
                </a:solidFill>
              </a:rPr>
              <a:t>Standard Deviation: .014</a:t>
            </a:r>
          </a:p>
          <a:p>
            <a:r>
              <a:rPr lang="en-US" dirty="0">
                <a:solidFill>
                  <a:schemeClr val="bg1"/>
                </a:solidFill>
              </a:rPr>
              <a:t>Max: .125</a:t>
            </a:r>
          </a:p>
          <a:p>
            <a:r>
              <a:rPr lang="en-US" dirty="0">
                <a:solidFill>
                  <a:schemeClr val="bg1"/>
                </a:solidFill>
              </a:rPr>
              <a:t>Min: .027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7D6450F-C74A-4CB7-88A8-38C5353BE2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75339" y="1403313"/>
            <a:ext cx="6908741" cy="4156791"/>
          </a:xfrm>
        </p:spPr>
      </p:pic>
    </p:spTree>
    <p:extLst>
      <p:ext uri="{BB962C8B-B14F-4D97-AF65-F5344CB8AC3E}">
        <p14:creationId xmlns:p14="http://schemas.microsoft.com/office/powerpoint/2010/main" val="10527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BCBCF-19B2-49A0-9069-A1DCEFBC0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ABV and IBU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37651-BCE7-4C4B-B2E6-D3B85AD024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Given this graph we see strong evidence of a positive relationship between IBU and Alcohol Content.</a:t>
            </a:r>
          </a:p>
          <a:p>
            <a:r>
              <a:rPr lang="en-US" dirty="0">
                <a:solidFill>
                  <a:schemeClr val="bg1"/>
                </a:solidFill>
              </a:rPr>
              <a:t>In general, as the bitterness of a beer goes up so does the alcohol content.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65C53B6-4DBC-4358-A253-CF9230C3B8F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199" y="1996705"/>
            <a:ext cx="5855677" cy="3595303"/>
          </a:xfrm>
        </p:spPr>
      </p:pic>
    </p:spTree>
    <p:extLst>
      <p:ext uri="{BB962C8B-B14F-4D97-AF65-F5344CB8AC3E}">
        <p14:creationId xmlns:p14="http://schemas.microsoft.com/office/powerpoint/2010/main" val="330218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291</TotalTime>
  <Words>455</Words>
  <Application>Microsoft Office PowerPoint</Application>
  <PresentationFormat>Widescreen</PresentationFormat>
  <Paragraphs>62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Script MT Bold</vt:lpstr>
      <vt:lpstr>Office Theme</vt:lpstr>
      <vt:lpstr>Budweiser</vt:lpstr>
      <vt:lpstr>Agenda</vt:lpstr>
      <vt:lpstr>Brewery Count by State</vt:lpstr>
      <vt:lpstr>Data Cleaning</vt:lpstr>
      <vt:lpstr>Median ABV by state</vt:lpstr>
      <vt:lpstr>Median IBU by State</vt:lpstr>
      <vt:lpstr>Breakdown of ABV</vt:lpstr>
      <vt:lpstr>ABV and IBU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Budweiser</dc:title>
  <dc:creator>Dylan Scott</dc:creator>
  <cp:lastModifiedBy>Dylan Scott</cp:lastModifiedBy>
  <cp:revision>32</cp:revision>
  <dcterms:created xsi:type="dcterms:W3CDTF">2021-02-19T23:33:15Z</dcterms:created>
  <dcterms:modified xsi:type="dcterms:W3CDTF">2021-02-22T22:13:15Z</dcterms:modified>
</cp:coreProperties>
</file>