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3" r:id="rId6"/>
    <p:sldId id="286" r:id="rId7"/>
    <p:sldId id="287" r:id="rId8"/>
    <p:sldId id="288" r:id="rId9"/>
    <p:sldId id="285"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78" d="100"/>
          <a:sy n="78" d="100"/>
        </p:scale>
        <p:origin x="102"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9/25/2022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9/25/2022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Unit 6 – ARIMA</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Scott Frazier</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a:xfrm>
            <a:off x="913795" y="0"/>
            <a:ext cx="10353762" cy="1257300"/>
          </a:xfrm>
        </p:spPr>
        <p:txBody>
          <a:bodyPr>
            <a:normAutofit fontScale="90000"/>
          </a:bodyPr>
          <a:lstStyle/>
          <a:p>
            <a:r>
              <a:rPr lang="en-US" dirty="0"/>
              <a:t>Day 1 Time Series – Which model is appropriate?</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lstStyle/>
          <a:p>
            <a:r>
              <a:rPr lang="en-US" dirty="0"/>
              <a:t>Looking at the original time series data for female births, it appears that an ARUMA model may be our best option here since we are seeing elements that appear seasonal.</a:t>
            </a:r>
          </a:p>
          <a:p>
            <a:r>
              <a:rPr lang="en-US" dirty="0"/>
              <a:t>We would expect slightly/ slowly damping ACF values for a good ARIMA fit, but instead we are seeing very sudden damping, as well as sinusoidal behavior, indicating cyclic characteristics. </a:t>
            </a:r>
          </a:p>
        </p:txBody>
      </p:sp>
    </p:spTree>
    <p:extLst>
      <p:ext uri="{BB962C8B-B14F-4D97-AF65-F5344CB8AC3E}">
        <p14:creationId xmlns:p14="http://schemas.microsoft.com/office/powerpoint/2010/main" val="18557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a:xfrm>
            <a:off x="913795" y="-139845"/>
            <a:ext cx="10353762" cy="1257300"/>
          </a:xfrm>
        </p:spPr>
        <p:txBody>
          <a:bodyPr/>
          <a:lstStyle/>
          <a:p>
            <a:r>
              <a:rPr lang="en-US" dirty="0"/>
              <a:t>Seasonal Model – S = 7</a:t>
            </a:r>
          </a:p>
        </p:txBody>
      </p:sp>
      <p:pic>
        <p:nvPicPr>
          <p:cNvPr id="5" name="Picture 4">
            <a:extLst>
              <a:ext uri="{FF2B5EF4-FFF2-40B4-BE49-F238E27FC236}">
                <a16:creationId xmlns:a16="http://schemas.microsoft.com/office/drawing/2014/main" id="{E1200710-E7C3-AEFB-BE7D-B1B540AD383D}"/>
              </a:ext>
            </a:extLst>
          </p:cNvPr>
          <p:cNvPicPr>
            <a:picLocks noChangeAspect="1"/>
          </p:cNvPicPr>
          <p:nvPr/>
        </p:nvPicPr>
        <p:blipFill>
          <a:blip r:embed="rId2"/>
          <a:stretch>
            <a:fillRect/>
          </a:stretch>
        </p:blipFill>
        <p:spPr>
          <a:xfrm>
            <a:off x="6993924" y="1084800"/>
            <a:ext cx="4637175" cy="5371532"/>
          </a:xfrm>
          <a:prstGeom prst="rect">
            <a:avLst/>
          </a:prstGeom>
        </p:spPr>
      </p:pic>
      <p:pic>
        <p:nvPicPr>
          <p:cNvPr id="7" name="Picture 6">
            <a:extLst>
              <a:ext uri="{FF2B5EF4-FFF2-40B4-BE49-F238E27FC236}">
                <a16:creationId xmlns:a16="http://schemas.microsoft.com/office/drawing/2014/main" id="{CF01810D-4C6B-AA79-14DF-12266293E412}"/>
              </a:ext>
            </a:extLst>
          </p:cNvPr>
          <p:cNvPicPr>
            <a:picLocks noChangeAspect="1"/>
          </p:cNvPicPr>
          <p:nvPr/>
        </p:nvPicPr>
        <p:blipFill>
          <a:blip r:embed="rId3"/>
          <a:stretch>
            <a:fillRect/>
          </a:stretch>
        </p:blipFill>
        <p:spPr>
          <a:xfrm>
            <a:off x="321275" y="2861907"/>
            <a:ext cx="6393640" cy="570174"/>
          </a:xfrm>
          <a:prstGeom prst="rect">
            <a:avLst/>
          </a:prstGeom>
        </p:spPr>
      </p:pic>
    </p:spTree>
    <p:extLst>
      <p:ext uri="{BB962C8B-B14F-4D97-AF65-F5344CB8AC3E}">
        <p14:creationId xmlns:p14="http://schemas.microsoft.com/office/powerpoint/2010/main" val="3070096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6F4A-073B-868F-99A2-5094DECE8319}"/>
              </a:ext>
            </a:extLst>
          </p:cNvPr>
          <p:cNvSpPr>
            <a:spLocks noGrp="1"/>
          </p:cNvSpPr>
          <p:nvPr>
            <p:ph type="title"/>
          </p:nvPr>
        </p:nvSpPr>
        <p:spPr>
          <a:xfrm>
            <a:off x="919119" y="187169"/>
            <a:ext cx="10353762" cy="1257300"/>
          </a:xfrm>
        </p:spPr>
        <p:txBody>
          <a:bodyPr>
            <a:normAutofit fontScale="90000"/>
          </a:bodyPr>
          <a:lstStyle/>
          <a:p>
            <a:r>
              <a:rPr lang="en-US" dirty="0"/>
              <a:t>Comment and provide evidence (for each of the models) if they look to be:</a:t>
            </a:r>
          </a:p>
        </p:txBody>
      </p:sp>
      <p:sp>
        <p:nvSpPr>
          <p:cNvPr id="3" name="Content Placeholder 2">
            <a:extLst>
              <a:ext uri="{FF2B5EF4-FFF2-40B4-BE49-F238E27FC236}">
                <a16:creationId xmlns:a16="http://schemas.microsoft.com/office/drawing/2014/main" id="{5ED64971-EA8C-7501-9AD9-2ED856CAE647}"/>
              </a:ext>
            </a:extLst>
          </p:cNvPr>
          <p:cNvSpPr>
            <a:spLocks noGrp="1"/>
          </p:cNvSpPr>
          <p:nvPr>
            <p:ph idx="1"/>
          </p:nvPr>
        </p:nvSpPr>
        <p:spPr>
          <a:xfrm>
            <a:off x="1025005" y="2421925"/>
            <a:ext cx="10353762" cy="4100626"/>
          </a:xfrm>
        </p:spPr>
        <p:txBody>
          <a:bodyPr/>
          <a:lstStyle/>
          <a:p>
            <a:pPr marL="494100" indent="-457200">
              <a:buFont typeface="+mj-lt"/>
              <a:buAutoNum type="arabicPeriod"/>
            </a:pPr>
            <a:endParaRPr lang="en-US" dirty="0"/>
          </a:p>
        </p:txBody>
      </p:sp>
      <p:pic>
        <p:nvPicPr>
          <p:cNvPr id="4" name="Picture 3">
            <a:extLst>
              <a:ext uri="{FF2B5EF4-FFF2-40B4-BE49-F238E27FC236}">
                <a16:creationId xmlns:a16="http://schemas.microsoft.com/office/drawing/2014/main" id="{22221B1D-87CD-01B4-CF9E-019E7C258612}"/>
              </a:ext>
            </a:extLst>
          </p:cNvPr>
          <p:cNvPicPr>
            <a:picLocks noChangeAspect="1"/>
          </p:cNvPicPr>
          <p:nvPr/>
        </p:nvPicPr>
        <p:blipFill>
          <a:blip r:embed="rId2"/>
          <a:stretch>
            <a:fillRect/>
          </a:stretch>
        </p:blipFill>
        <p:spPr>
          <a:xfrm>
            <a:off x="3089190" y="1444469"/>
            <a:ext cx="5667631" cy="848649"/>
          </a:xfrm>
          <a:prstGeom prst="rect">
            <a:avLst/>
          </a:prstGeom>
        </p:spPr>
      </p:pic>
    </p:spTree>
    <p:extLst>
      <p:ext uri="{BB962C8B-B14F-4D97-AF65-F5344CB8AC3E}">
        <p14:creationId xmlns:p14="http://schemas.microsoft.com/office/powerpoint/2010/main" val="3241832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4B62-CD4C-D277-95BC-E8C127CEF1D2}"/>
              </a:ext>
            </a:extLst>
          </p:cNvPr>
          <p:cNvSpPr>
            <a:spLocks noGrp="1"/>
          </p:cNvSpPr>
          <p:nvPr>
            <p:ph type="title"/>
          </p:nvPr>
        </p:nvSpPr>
        <p:spPr/>
        <p:txBody>
          <a:bodyPr/>
          <a:lstStyle/>
          <a:p>
            <a:r>
              <a:rPr lang="en-US" dirty="0"/>
              <a:t>American Airlines Stock Data</a:t>
            </a:r>
          </a:p>
        </p:txBody>
      </p:sp>
      <p:sp>
        <p:nvSpPr>
          <p:cNvPr id="3" name="Content Placeholder 2">
            <a:extLst>
              <a:ext uri="{FF2B5EF4-FFF2-40B4-BE49-F238E27FC236}">
                <a16:creationId xmlns:a16="http://schemas.microsoft.com/office/drawing/2014/main" id="{00B7E406-4D06-8C49-1E66-8199BA597C9C}"/>
              </a:ext>
            </a:extLst>
          </p:cNvPr>
          <p:cNvSpPr>
            <a:spLocks noGrp="1"/>
          </p:cNvSpPr>
          <p:nvPr>
            <p:ph idx="1"/>
          </p:nvPr>
        </p:nvSpPr>
        <p:spPr/>
        <p:txBody>
          <a:bodyPr/>
          <a:lstStyle/>
          <a:p>
            <a:r>
              <a:rPr lang="en-US" dirty="0"/>
              <a:t>Looking at the AIC results which give us an idea of the structure of the data now that we have taken the difference, we can see that the lowest AIC value would be p = 0, q = 0. So with this in mind, a seasonal ARUMA model would perhaps be a best fit for this data which is dealing with daily “close” values for the AAL stock.</a:t>
            </a:r>
          </a:p>
        </p:txBody>
      </p:sp>
      <p:pic>
        <p:nvPicPr>
          <p:cNvPr id="5" name="Picture 4">
            <a:extLst>
              <a:ext uri="{FF2B5EF4-FFF2-40B4-BE49-F238E27FC236}">
                <a16:creationId xmlns:a16="http://schemas.microsoft.com/office/drawing/2014/main" id="{0117CFCF-B2A8-FDC6-5C63-DEE634B1F482}"/>
              </a:ext>
            </a:extLst>
          </p:cNvPr>
          <p:cNvPicPr>
            <a:picLocks noChangeAspect="1"/>
          </p:cNvPicPr>
          <p:nvPr/>
        </p:nvPicPr>
        <p:blipFill>
          <a:blip r:embed="rId2"/>
          <a:stretch>
            <a:fillRect/>
          </a:stretch>
        </p:blipFill>
        <p:spPr>
          <a:xfrm>
            <a:off x="4582043" y="4848077"/>
            <a:ext cx="3746411" cy="1724289"/>
          </a:xfrm>
          <a:prstGeom prst="rect">
            <a:avLst/>
          </a:prstGeom>
        </p:spPr>
      </p:pic>
      <p:pic>
        <p:nvPicPr>
          <p:cNvPr id="9" name="Picture 8">
            <a:extLst>
              <a:ext uri="{FF2B5EF4-FFF2-40B4-BE49-F238E27FC236}">
                <a16:creationId xmlns:a16="http://schemas.microsoft.com/office/drawing/2014/main" id="{B9CF13FF-43BF-3F21-90E3-D9805B280263}"/>
              </a:ext>
            </a:extLst>
          </p:cNvPr>
          <p:cNvPicPr>
            <a:picLocks noChangeAspect="1"/>
          </p:cNvPicPr>
          <p:nvPr/>
        </p:nvPicPr>
        <p:blipFill>
          <a:blip r:embed="rId3"/>
          <a:stretch>
            <a:fillRect/>
          </a:stretch>
        </p:blipFill>
        <p:spPr>
          <a:xfrm>
            <a:off x="4582043" y="4026409"/>
            <a:ext cx="3978759" cy="612117"/>
          </a:xfrm>
          <a:prstGeom prst="rect">
            <a:avLst/>
          </a:prstGeom>
        </p:spPr>
      </p:pic>
    </p:spTree>
    <p:extLst>
      <p:ext uri="{BB962C8B-B14F-4D97-AF65-F5344CB8AC3E}">
        <p14:creationId xmlns:p14="http://schemas.microsoft.com/office/powerpoint/2010/main" val="1917362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565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6BAB-5171-AFA5-227F-3CDE3E0D197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7408D147-0085-118F-6CDD-FD6D37D98589}"/>
              </a:ext>
            </a:extLst>
          </p:cNvPr>
          <p:cNvSpPr>
            <a:spLocks noGrp="1"/>
          </p:cNvSpPr>
          <p:nvPr>
            <p:ph idx="1"/>
          </p:nvPr>
        </p:nvSpPr>
        <p:spPr/>
        <p:txBody>
          <a:bodyPr>
            <a:normAutofit/>
          </a:bodyPr>
          <a:lstStyle/>
          <a:p>
            <a:r>
              <a:rPr lang="en-US" dirty="0"/>
              <a:t>How do we tell which AIC5 correlation structure is preferred with ARIMA models? With the ARMA models, it was the one with the lowest value, correct? That does not seem to be the case here, and I am a bit confused. </a:t>
            </a:r>
          </a:p>
          <a:p>
            <a:r>
              <a:rPr lang="en-US" dirty="0"/>
              <a:t>Also relating to the question above, is the best model different based on if we are using the first/ second difference?</a:t>
            </a:r>
          </a:p>
          <a:p>
            <a:r>
              <a:rPr lang="en-US" dirty="0"/>
              <a:t>Overall, I am a bit confused on how to tell when we should be using ARIMA vs ARUMA models. </a:t>
            </a:r>
          </a:p>
        </p:txBody>
      </p:sp>
    </p:spTree>
    <p:extLst>
      <p:ext uri="{BB962C8B-B14F-4D97-AF65-F5344CB8AC3E}">
        <p14:creationId xmlns:p14="http://schemas.microsoft.com/office/powerpoint/2010/main" val="1746005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{04C405A9-15AA-407C-9253-0C8678FA5FC9}tf55705232_win32</Template>
  <TotalTime>451</TotalTime>
  <Words>278</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Unit 6 – ARIMA</vt:lpstr>
      <vt:lpstr>Day 1 Time Series – Which model is appropriate?</vt:lpstr>
      <vt:lpstr>Seasonal Model – S = 7</vt:lpstr>
      <vt:lpstr>Comment and provide evidence (for each of the models) if they look to be:</vt:lpstr>
      <vt:lpstr>American Airlines Stock Data</vt:lpstr>
      <vt:lpstr>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 Stationarity</dc:title>
  <dc:creator>Scott Frazier</dc:creator>
  <cp:lastModifiedBy>Scott Frazier</cp:lastModifiedBy>
  <cp:revision>14</cp:revision>
  <dcterms:created xsi:type="dcterms:W3CDTF">2022-08-23T22:30:59Z</dcterms:created>
  <dcterms:modified xsi:type="dcterms:W3CDTF">2022-09-25T23:54:25Z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