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sldIdLst>
    <p:sldId id="278" r:id="rId5"/>
    <p:sldId id="283" r:id="rId6"/>
    <p:sldId id="286" r:id="rId7"/>
    <p:sldId id="287" r:id="rId8"/>
    <p:sldId id="289" r:id="rId9"/>
    <p:sldId id="290" r:id="rId10"/>
    <p:sldId id="288" r:id="rId11"/>
    <p:sldId id="285" r:id="rId12"/>
    <p:sldId id="28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19" autoAdjust="0"/>
  </p:normalViewPr>
  <p:slideViewPr>
    <p:cSldViewPr snapToGrid="0">
      <p:cViewPr varScale="1">
        <p:scale>
          <a:sx n="71" d="100"/>
          <a:sy n="71" d="100"/>
        </p:scale>
        <p:origin x="104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9/27/2022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9/27/2022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9/27/2022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Unit 6 – ARIMA</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Scott Frazier</a:t>
            </a: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06BAB-5171-AFA5-227F-3CDE3E0D1971}"/>
              </a:ext>
            </a:extLst>
          </p:cNvPr>
          <p:cNvSpPr>
            <a:spLocks noGrp="1"/>
          </p:cNvSpPr>
          <p:nvPr>
            <p:ph type="title"/>
          </p:nvPr>
        </p:nvSpPr>
        <p:spPr>
          <a:xfrm>
            <a:off x="913795" y="0"/>
            <a:ext cx="10353762" cy="1257300"/>
          </a:xfrm>
        </p:spPr>
        <p:txBody>
          <a:bodyPr>
            <a:normAutofit fontScale="90000"/>
          </a:bodyPr>
          <a:lstStyle/>
          <a:p>
            <a:r>
              <a:rPr lang="en-US" dirty="0"/>
              <a:t>Day 1 Time Series – Which model is appropriate?</a:t>
            </a:r>
          </a:p>
        </p:txBody>
      </p:sp>
      <p:sp>
        <p:nvSpPr>
          <p:cNvPr id="3" name="Content Placeholder 2">
            <a:extLst>
              <a:ext uri="{FF2B5EF4-FFF2-40B4-BE49-F238E27FC236}">
                <a16:creationId xmlns:a16="http://schemas.microsoft.com/office/drawing/2014/main" id="{7408D147-0085-118F-6CDD-FD6D37D98589}"/>
              </a:ext>
            </a:extLst>
          </p:cNvPr>
          <p:cNvSpPr>
            <a:spLocks noGrp="1"/>
          </p:cNvSpPr>
          <p:nvPr>
            <p:ph idx="1"/>
          </p:nvPr>
        </p:nvSpPr>
        <p:spPr/>
        <p:txBody>
          <a:bodyPr/>
          <a:lstStyle/>
          <a:p>
            <a:r>
              <a:rPr lang="en-US" dirty="0"/>
              <a:t>Looking at the original time series data for female births, it appears that an ARUMA model may be our best option here since we are seeing elements that appear seasonal.</a:t>
            </a:r>
          </a:p>
          <a:p>
            <a:r>
              <a:rPr lang="en-US" dirty="0"/>
              <a:t>We would expect slightly/ slowly damping ACF values for a good ARIMA fit, but instead we are seeing very sudden damping, as well as sinusoidal behavior, indicating cyclic characteristics. </a:t>
            </a:r>
          </a:p>
        </p:txBody>
      </p:sp>
    </p:spTree>
    <p:extLst>
      <p:ext uri="{BB962C8B-B14F-4D97-AF65-F5344CB8AC3E}">
        <p14:creationId xmlns:p14="http://schemas.microsoft.com/office/powerpoint/2010/main" val="185577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06BAB-5171-AFA5-227F-3CDE3E0D1971}"/>
              </a:ext>
            </a:extLst>
          </p:cNvPr>
          <p:cNvSpPr>
            <a:spLocks noGrp="1"/>
          </p:cNvSpPr>
          <p:nvPr>
            <p:ph type="title"/>
          </p:nvPr>
        </p:nvSpPr>
        <p:spPr>
          <a:xfrm>
            <a:off x="913795" y="-139845"/>
            <a:ext cx="10353762" cy="1257300"/>
          </a:xfrm>
        </p:spPr>
        <p:txBody>
          <a:bodyPr/>
          <a:lstStyle/>
          <a:p>
            <a:r>
              <a:rPr lang="en-US" dirty="0"/>
              <a:t>Seasonal Model – S = 7</a:t>
            </a:r>
          </a:p>
        </p:txBody>
      </p:sp>
      <p:pic>
        <p:nvPicPr>
          <p:cNvPr id="5" name="Picture 4">
            <a:extLst>
              <a:ext uri="{FF2B5EF4-FFF2-40B4-BE49-F238E27FC236}">
                <a16:creationId xmlns:a16="http://schemas.microsoft.com/office/drawing/2014/main" id="{E1200710-E7C3-AEFB-BE7D-B1B540AD383D}"/>
              </a:ext>
            </a:extLst>
          </p:cNvPr>
          <p:cNvPicPr>
            <a:picLocks noChangeAspect="1"/>
          </p:cNvPicPr>
          <p:nvPr/>
        </p:nvPicPr>
        <p:blipFill>
          <a:blip r:embed="rId2"/>
          <a:stretch>
            <a:fillRect/>
          </a:stretch>
        </p:blipFill>
        <p:spPr>
          <a:xfrm>
            <a:off x="6993924" y="1084800"/>
            <a:ext cx="4637175" cy="5371532"/>
          </a:xfrm>
          <a:prstGeom prst="rect">
            <a:avLst/>
          </a:prstGeom>
        </p:spPr>
      </p:pic>
      <p:pic>
        <p:nvPicPr>
          <p:cNvPr id="7" name="Picture 6">
            <a:extLst>
              <a:ext uri="{FF2B5EF4-FFF2-40B4-BE49-F238E27FC236}">
                <a16:creationId xmlns:a16="http://schemas.microsoft.com/office/drawing/2014/main" id="{CF01810D-4C6B-AA79-14DF-12266293E412}"/>
              </a:ext>
            </a:extLst>
          </p:cNvPr>
          <p:cNvPicPr>
            <a:picLocks noChangeAspect="1"/>
          </p:cNvPicPr>
          <p:nvPr/>
        </p:nvPicPr>
        <p:blipFill>
          <a:blip r:embed="rId3"/>
          <a:stretch>
            <a:fillRect/>
          </a:stretch>
        </p:blipFill>
        <p:spPr>
          <a:xfrm>
            <a:off x="321275" y="2861907"/>
            <a:ext cx="6393640" cy="570174"/>
          </a:xfrm>
          <a:prstGeom prst="rect">
            <a:avLst/>
          </a:prstGeom>
        </p:spPr>
      </p:pic>
    </p:spTree>
    <p:extLst>
      <p:ext uri="{BB962C8B-B14F-4D97-AF65-F5344CB8AC3E}">
        <p14:creationId xmlns:p14="http://schemas.microsoft.com/office/powerpoint/2010/main" val="3070096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6F4A-073B-868F-99A2-5094DECE8319}"/>
              </a:ext>
            </a:extLst>
          </p:cNvPr>
          <p:cNvSpPr>
            <a:spLocks noGrp="1"/>
          </p:cNvSpPr>
          <p:nvPr>
            <p:ph type="title"/>
          </p:nvPr>
        </p:nvSpPr>
        <p:spPr>
          <a:xfrm>
            <a:off x="-2813785" y="0"/>
            <a:ext cx="10353762" cy="1257300"/>
          </a:xfrm>
        </p:spPr>
        <p:txBody>
          <a:bodyPr>
            <a:normAutofit/>
          </a:bodyPr>
          <a:lstStyle/>
          <a:p>
            <a:r>
              <a:rPr lang="en-US" dirty="0"/>
              <a:t>Choosing models</a:t>
            </a:r>
          </a:p>
        </p:txBody>
      </p:sp>
      <p:sp>
        <p:nvSpPr>
          <p:cNvPr id="3" name="Content Placeholder 2">
            <a:extLst>
              <a:ext uri="{FF2B5EF4-FFF2-40B4-BE49-F238E27FC236}">
                <a16:creationId xmlns:a16="http://schemas.microsoft.com/office/drawing/2014/main" id="{5ED64971-EA8C-7501-9AD9-2ED856CAE647}"/>
              </a:ext>
            </a:extLst>
          </p:cNvPr>
          <p:cNvSpPr>
            <a:spLocks noGrp="1"/>
          </p:cNvSpPr>
          <p:nvPr>
            <p:ph idx="1"/>
          </p:nvPr>
        </p:nvSpPr>
        <p:spPr>
          <a:xfrm>
            <a:off x="163110" y="2034650"/>
            <a:ext cx="5355563" cy="4459318"/>
          </a:xfrm>
        </p:spPr>
        <p:txBody>
          <a:bodyPr/>
          <a:lstStyle/>
          <a:p>
            <a:pPr marL="494100" indent="-457200">
              <a:buFont typeface="+mj-lt"/>
              <a:buAutoNum type="arabicPeriod"/>
            </a:pPr>
            <a:r>
              <a:rPr lang="en-US" dirty="0"/>
              <a:t>Looking at the original realization in the top left, we see data the would indicate a model which is not stationary. We do not have a constant mean, or constant variance.</a:t>
            </a:r>
          </a:p>
          <a:p>
            <a:pPr marL="494100" indent="-457200">
              <a:buFont typeface="+mj-lt"/>
              <a:buAutoNum type="arabicPeriod"/>
            </a:pPr>
            <a:r>
              <a:rPr lang="en-US" dirty="0"/>
              <a:t>Because of this, the difference was taken to attempt and </a:t>
            </a:r>
            <a:r>
              <a:rPr lang="en-US" dirty="0" err="1"/>
              <a:t>stationarize</a:t>
            </a:r>
            <a:r>
              <a:rPr lang="en-US" dirty="0"/>
              <a:t> the model. We are still seeing sinusoidal-oscillating behavior though. This model may be a good fit for </a:t>
            </a:r>
          </a:p>
        </p:txBody>
      </p:sp>
      <p:pic>
        <p:nvPicPr>
          <p:cNvPr id="4" name="Picture 3">
            <a:extLst>
              <a:ext uri="{FF2B5EF4-FFF2-40B4-BE49-F238E27FC236}">
                <a16:creationId xmlns:a16="http://schemas.microsoft.com/office/drawing/2014/main" id="{22221B1D-87CD-01B4-CF9E-019E7C258612}"/>
              </a:ext>
            </a:extLst>
          </p:cNvPr>
          <p:cNvPicPr>
            <a:picLocks noChangeAspect="1"/>
          </p:cNvPicPr>
          <p:nvPr/>
        </p:nvPicPr>
        <p:blipFill>
          <a:blip r:embed="rId2"/>
          <a:stretch>
            <a:fillRect/>
          </a:stretch>
        </p:blipFill>
        <p:spPr>
          <a:xfrm>
            <a:off x="163110" y="1020202"/>
            <a:ext cx="5667631" cy="848649"/>
          </a:xfrm>
          <a:prstGeom prst="rect">
            <a:avLst/>
          </a:prstGeom>
        </p:spPr>
      </p:pic>
      <p:pic>
        <p:nvPicPr>
          <p:cNvPr id="6" name="Picture 5">
            <a:extLst>
              <a:ext uri="{FF2B5EF4-FFF2-40B4-BE49-F238E27FC236}">
                <a16:creationId xmlns:a16="http://schemas.microsoft.com/office/drawing/2014/main" id="{BE88509F-7C0E-D575-B5F9-FF25E13039AD}"/>
              </a:ext>
            </a:extLst>
          </p:cNvPr>
          <p:cNvPicPr>
            <a:picLocks noChangeAspect="1"/>
          </p:cNvPicPr>
          <p:nvPr/>
        </p:nvPicPr>
        <p:blipFill>
          <a:blip r:embed="rId3"/>
          <a:stretch>
            <a:fillRect/>
          </a:stretch>
        </p:blipFill>
        <p:spPr>
          <a:xfrm>
            <a:off x="4535908" y="107371"/>
            <a:ext cx="5070995" cy="805460"/>
          </a:xfrm>
          <a:prstGeom prst="rect">
            <a:avLst/>
          </a:prstGeom>
        </p:spPr>
      </p:pic>
      <p:pic>
        <p:nvPicPr>
          <p:cNvPr id="8" name="Picture 7">
            <a:extLst>
              <a:ext uri="{FF2B5EF4-FFF2-40B4-BE49-F238E27FC236}">
                <a16:creationId xmlns:a16="http://schemas.microsoft.com/office/drawing/2014/main" id="{A0A404D9-50F9-2547-AB58-132B4CF056F8}"/>
              </a:ext>
            </a:extLst>
          </p:cNvPr>
          <p:cNvPicPr>
            <a:picLocks noChangeAspect="1"/>
          </p:cNvPicPr>
          <p:nvPr/>
        </p:nvPicPr>
        <p:blipFill>
          <a:blip r:embed="rId4"/>
          <a:stretch>
            <a:fillRect/>
          </a:stretch>
        </p:blipFill>
        <p:spPr>
          <a:xfrm>
            <a:off x="5923644" y="1020202"/>
            <a:ext cx="4511515" cy="4522518"/>
          </a:xfrm>
          <a:prstGeom prst="rect">
            <a:avLst/>
          </a:prstGeom>
        </p:spPr>
      </p:pic>
      <p:pic>
        <p:nvPicPr>
          <p:cNvPr id="10" name="Picture 9">
            <a:extLst>
              <a:ext uri="{FF2B5EF4-FFF2-40B4-BE49-F238E27FC236}">
                <a16:creationId xmlns:a16="http://schemas.microsoft.com/office/drawing/2014/main" id="{BA0669D0-EEDC-4D87-2D3F-08445CCE63D4}"/>
              </a:ext>
            </a:extLst>
          </p:cNvPr>
          <p:cNvPicPr>
            <a:picLocks noChangeAspect="1"/>
          </p:cNvPicPr>
          <p:nvPr/>
        </p:nvPicPr>
        <p:blipFill>
          <a:blip r:embed="rId5"/>
          <a:stretch>
            <a:fillRect/>
          </a:stretch>
        </p:blipFill>
        <p:spPr>
          <a:xfrm>
            <a:off x="7071405" y="5542720"/>
            <a:ext cx="2371376" cy="1124883"/>
          </a:xfrm>
          <a:prstGeom prst="rect">
            <a:avLst/>
          </a:prstGeom>
        </p:spPr>
      </p:pic>
      <p:pic>
        <p:nvPicPr>
          <p:cNvPr id="12" name="Picture 11">
            <a:extLst>
              <a:ext uri="{FF2B5EF4-FFF2-40B4-BE49-F238E27FC236}">
                <a16:creationId xmlns:a16="http://schemas.microsoft.com/office/drawing/2014/main" id="{C4056D49-9C35-9EFD-AB7C-16CE881E377C}"/>
              </a:ext>
            </a:extLst>
          </p:cNvPr>
          <p:cNvPicPr>
            <a:picLocks noChangeAspect="1"/>
          </p:cNvPicPr>
          <p:nvPr/>
        </p:nvPicPr>
        <p:blipFill>
          <a:blip r:embed="rId6"/>
          <a:stretch>
            <a:fillRect/>
          </a:stretch>
        </p:blipFill>
        <p:spPr>
          <a:xfrm>
            <a:off x="2189549" y="5744584"/>
            <a:ext cx="2723964" cy="298972"/>
          </a:xfrm>
          <a:prstGeom prst="rect">
            <a:avLst/>
          </a:prstGeom>
        </p:spPr>
      </p:pic>
    </p:spTree>
    <p:extLst>
      <p:ext uri="{BB962C8B-B14F-4D97-AF65-F5344CB8AC3E}">
        <p14:creationId xmlns:p14="http://schemas.microsoft.com/office/powerpoint/2010/main" val="3241832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6F4A-073B-868F-99A2-5094DECE8319}"/>
              </a:ext>
            </a:extLst>
          </p:cNvPr>
          <p:cNvSpPr>
            <a:spLocks noGrp="1"/>
          </p:cNvSpPr>
          <p:nvPr>
            <p:ph type="title"/>
          </p:nvPr>
        </p:nvSpPr>
        <p:spPr>
          <a:xfrm>
            <a:off x="-2813785" y="0"/>
            <a:ext cx="10353762" cy="1257300"/>
          </a:xfrm>
        </p:spPr>
        <p:txBody>
          <a:bodyPr>
            <a:normAutofit/>
          </a:bodyPr>
          <a:lstStyle/>
          <a:p>
            <a:r>
              <a:rPr lang="en-US" dirty="0"/>
              <a:t>Choosing models</a:t>
            </a:r>
          </a:p>
        </p:txBody>
      </p:sp>
      <p:sp>
        <p:nvSpPr>
          <p:cNvPr id="3" name="Content Placeholder 2">
            <a:extLst>
              <a:ext uri="{FF2B5EF4-FFF2-40B4-BE49-F238E27FC236}">
                <a16:creationId xmlns:a16="http://schemas.microsoft.com/office/drawing/2014/main" id="{5ED64971-EA8C-7501-9AD9-2ED856CAE647}"/>
              </a:ext>
            </a:extLst>
          </p:cNvPr>
          <p:cNvSpPr>
            <a:spLocks noGrp="1"/>
          </p:cNvSpPr>
          <p:nvPr>
            <p:ph idx="1"/>
          </p:nvPr>
        </p:nvSpPr>
        <p:spPr>
          <a:xfrm>
            <a:off x="163110" y="2034650"/>
            <a:ext cx="5355563" cy="4459318"/>
          </a:xfrm>
        </p:spPr>
        <p:txBody>
          <a:bodyPr/>
          <a:lstStyle/>
          <a:p>
            <a:pPr marL="494100" indent="-457200">
              <a:buFont typeface="+mj-lt"/>
              <a:buAutoNum type="arabicPeriod"/>
            </a:pPr>
            <a:r>
              <a:rPr lang="en-US" dirty="0"/>
              <a:t>Looking at the realizations to the right, we see that the two realizations are not very different from one another. Differencing did not seem to make much of a change here. </a:t>
            </a:r>
          </a:p>
          <a:p>
            <a:pPr marL="494100" indent="-457200">
              <a:buFont typeface="+mj-lt"/>
              <a:buAutoNum type="arabicPeriod"/>
            </a:pPr>
            <a:r>
              <a:rPr lang="en-US" dirty="0"/>
              <a:t>I am a bit confused at this point so I am  going to say the model is an ARMA(2,1), this being because we did not see a drastic change after differencing.</a:t>
            </a:r>
          </a:p>
          <a:p>
            <a:pPr marL="494100" indent="-457200">
              <a:buFont typeface="+mj-lt"/>
              <a:buAutoNum type="arabicPeriod"/>
            </a:pPr>
            <a:endParaRPr lang="en-US" dirty="0"/>
          </a:p>
        </p:txBody>
      </p:sp>
      <p:pic>
        <p:nvPicPr>
          <p:cNvPr id="4" name="Picture 3">
            <a:extLst>
              <a:ext uri="{FF2B5EF4-FFF2-40B4-BE49-F238E27FC236}">
                <a16:creationId xmlns:a16="http://schemas.microsoft.com/office/drawing/2014/main" id="{22221B1D-87CD-01B4-CF9E-019E7C258612}"/>
              </a:ext>
            </a:extLst>
          </p:cNvPr>
          <p:cNvPicPr>
            <a:picLocks noChangeAspect="1"/>
          </p:cNvPicPr>
          <p:nvPr/>
        </p:nvPicPr>
        <p:blipFill>
          <a:blip r:embed="rId2"/>
          <a:stretch>
            <a:fillRect/>
          </a:stretch>
        </p:blipFill>
        <p:spPr>
          <a:xfrm>
            <a:off x="163110" y="1020202"/>
            <a:ext cx="5667631" cy="848649"/>
          </a:xfrm>
          <a:prstGeom prst="rect">
            <a:avLst/>
          </a:prstGeom>
        </p:spPr>
      </p:pic>
      <p:pic>
        <p:nvPicPr>
          <p:cNvPr id="16" name="Picture 15">
            <a:extLst>
              <a:ext uri="{FF2B5EF4-FFF2-40B4-BE49-F238E27FC236}">
                <a16:creationId xmlns:a16="http://schemas.microsoft.com/office/drawing/2014/main" id="{F1413B8B-2055-690A-6A7E-74900BC1A0F0}"/>
              </a:ext>
            </a:extLst>
          </p:cNvPr>
          <p:cNvPicPr>
            <a:picLocks noChangeAspect="1"/>
          </p:cNvPicPr>
          <p:nvPr/>
        </p:nvPicPr>
        <p:blipFill>
          <a:blip r:embed="rId3"/>
          <a:stretch>
            <a:fillRect/>
          </a:stretch>
        </p:blipFill>
        <p:spPr>
          <a:xfrm>
            <a:off x="5959077" y="1011509"/>
            <a:ext cx="5228726" cy="2046282"/>
          </a:xfrm>
          <a:prstGeom prst="rect">
            <a:avLst/>
          </a:prstGeom>
        </p:spPr>
      </p:pic>
      <p:pic>
        <p:nvPicPr>
          <p:cNvPr id="18" name="Picture 17">
            <a:extLst>
              <a:ext uri="{FF2B5EF4-FFF2-40B4-BE49-F238E27FC236}">
                <a16:creationId xmlns:a16="http://schemas.microsoft.com/office/drawing/2014/main" id="{057E3F6C-E489-F652-FBDF-759E7325FBE6}"/>
              </a:ext>
            </a:extLst>
          </p:cNvPr>
          <p:cNvPicPr>
            <a:picLocks noChangeAspect="1"/>
          </p:cNvPicPr>
          <p:nvPr/>
        </p:nvPicPr>
        <p:blipFill>
          <a:blip r:embed="rId4"/>
          <a:stretch>
            <a:fillRect/>
          </a:stretch>
        </p:blipFill>
        <p:spPr>
          <a:xfrm>
            <a:off x="5959077" y="3194908"/>
            <a:ext cx="5228726" cy="2407443"/>
          </a:xfrm>
          <a:prstGeom prst="rect">
            <a:avLst/>
          </a:prstGeom>
        </p:spPr>
      </p:pic>
      <p:pic>
        <p:nvPicPr>
          <p:cNvPr id="20" name="Picture 19">
            <a:extLst>
              <a:ext uri="{FF2B5EF4-FFF2-40B4-BE49-F238E27FC236}">
                <a16:creationId xmlns:a16="http://schemas.microsoft.com/office/drawing/2014/main" id="{D98EAAE6-D7FF-74B1-47EC-B60F2F01C9AA}"/>
              </a:ext>
            </a:extLst>
          </p:cNvPr>
          <p:cNvPicPr>
            <a:picLocks noChangeAspect="1"/>
          </p:cNvPicPr>
          <p:nvPr/>
        </p:nvPicPr>
        <p:blipFill>
          <a:blip r:embed="rId5"/>
          <a:stretch>
            <a:fillRect/>
          </a:stretch>
        </p:blipFill>
        <p:spPr>
          <a:xfrm>
            <a:off x="5830741" y="87511"/>
            <a:ext cx="4496600" cy="801568"/>
          </a:xfrm>
          <a:prstGeom prst="rect">
            <a:avLst/>
          </a:prstGeom>
        </p:spPr>
      </p:pic>
      <p:pic>
        <p:nvPicPr>
          <p:cNvPr id="22" name="Picture 21">
            <a:extLst>
              <a:ext uri="{FF2B5EF4-FFF2-40B4-BE49-F238E27FC236}">
                <a16:creationId xmlns:a16="http://schemas.microsoft.com/office/drawing/2014/main" id="{2CF3F365-86C1-0D27-AABC-2E9A085124A1}"/>
              </a:ext>
            </a:extLst>
          </p:cNvPr>
          <p:cNvPicPr>
            <a:picLocks noChangeAspect="1"/>
          </p:cNvPicPr>
          <p:nvPr/>
        </p:nvPicPr>
        <p:blipFill>
          <a:blip r:embed="rId6"/>
          <a:stretch>
            <a:fillRect/>
          </a:stretch>
        </p:blipFill>
        <p:spPr>
          <a:xfrm>
            <a:off x="7474772" y="5690928"/>
            <a:ext cx="2197336" cy="1079561"/>
          </a:xfrm>
          <a:prstGeom prst="rect">
            <a:avLst/>
          </a:prstGeom>
        </p:spPr>
      </p:pic>
    </p:spTree>
    <p:extLst>
      <p:ext uri="{BB962C8B-B14F-4D97-AF65-F5344CB8AC3E}">
        <p14:creationId xmlns:p14="http://schemas.microsoft.com/office/powerpoint/2010/main" val="473226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6F4A-073B-868F-99A2-5094DECE8319}"/>
              </a:ext>
            </a:extLst>
          </p:cNvPr>
          <p:cNvSpPr>
            <a:spLocks noGrp="1"/>
          </p:cNvSpPr>
          <p:nvPr>
            <p:ph type="title"/>
          </p:nvPr>
        </p:nvSpPr>
        <p:spPr>
          <a:xfrm>
            <a:off x="-2813785" y="0"/>
            <a:ext cx="10353762" cy="1257300"/>
          </a:xfrm>
        </p:spPr>
        <p:txBody>
          <a:bodyPr>
            <a:normAutofit/>
          </a:bodyPr>
          <a:lstStyle/>
          <a:p>
            <a:r>
              <a:rPr lang="en-US" dirty="0"/>
              <a:t>Choosing models</a:t>
            </a:r>
          </a:p>
        </p:txBody>
      </p:sp>
      <p:sp>
        <p:nvSpPr>
          <p:cNvPr id="3" name="Content Placeholder 2">
            <a:extLst>
              <a:ext uri="{FF2B5EF4-FFF2-40B4-BE49-F238E27FC236}">
                <a16:creationId xmlns:a16="http://schemas.microsoft.com/office/drawing/2014/main" id="{5ED64971-EA8C-7501-9AD9-2ED856CAE647}"/>
              </a:ext>
            </a:extLst>
          </p:cNvPr>
          <p:cNvSpPr>
            <a:spLocks noGrp="1"/>
          </p:cNvSpPr>
          <p:nvPr>
            <p:ph idx="1"/>
          </p:nvPr>
        </p:nvSpPr>
        <p:spPr>
          <a:xfrm>
            <a:off x="163110" y="2034650"/>
            <a:ext cx="5355563" cy="4459318"/>
          </a:xfrm>
        </p:spPr>
        <p:txBody>
          <a:bodyPr/>
          <a:lstStyle/>
          <a:p>
            <a:pPr marL="494100" indent="-457200">
              <a:buFont typeface="+mj-lt"/>
              <a:buAutoNum type="arabicPeriod"/>
            </a:pPr>
            <a:r>
              <a:rPr lang="en-US" dirty="0"/>
              <a:t>I would say this model would best perform with an ARUMA model because it seems as if we are dealing with some slightly seasonal data.</a:t>
            </a:r>
          </a:p>
        </p:txBody>
      </p:sp>
      <p:pic>
        <p:nvPicPr>
          <p:cNvPr id="4" name="Picture 3">
            <a:extLst>
              <a:ext uri="{FF2B5EF4-FFF2-40B4-BE49-F238E27FC236}">
                <a16:creationId xmlns:a16="http://schemas.microsoft.com/office/drawing/2014/main" id="{22221B1D-87CD-01B4-CF9E-019E7C258612}"/>
              </a:ext>
            </a:extLst>
          </p:cNvPr>
          <p:cNvPicPr>
            <a:picLocks noChangeAspect="1"/>
          </p:cNvPicPr>
          <p:nvPr/>
        </p:nvPicPr>
        <p:blipFill>
          <a:blip r:embed="rId2"/>
          <a:stretch>
            <a:fillRect/>
          </a:stretch>
        </p:blipFill>
        <p:spPr>
          <a:xfrm>
            <a:off x="163110" y="1020202"/>
            <a:ext cx="5667631" cy="848649"/>
          </a:xfrm>
          <a:prstGeom prst="rect">
            <a:avLst/>
          </a:prstGeom>
        </p:spPr>
      </p:pic>
      <p:pic>
        <p:nvPicPr>
          <p:cNvPr id="7" name="Picture 6">
            <a:extLst>
              <a:ext uri="{FF2B5EF4-FFF2-40B4-BE49-F238E27FC236}">
                <a16:creationId xmlns:a16="http://schemas.microsoft.com/office/drawing/2014/main" id="{0899795D-56D7-73A2-7E7C-7B1F3CE0D024}"/>
              </a:ext>
            </a:extLst>
          </p:cNvPr>
          <p:cNvPicPr>
            <a:picLocks noChangeAspect="1"/>
          </p:cNvPicPr>
          <p:nvPr/>
        </p:nvPicPr>
        <p:blipFill>
          <a:blip r:embed="rId3"/>
          <a:stretch>
            <a:fillRect/>
          </a:stretch>
        </p:blipFill>
        <p:spPr>
          <a:xfrm>
            <a:off x="5973616" y="672362"/>
            <a:ext cx="6055274" cy="2392978"/>
          </a:xfrm>
          <a:prstGeom prst="rect">
            <a:avLst/>
          </a:prstGeom>
        </p:spPr>
      </p:pic>
      <p:pic>
        <p:nvPicPr>
          <p:cNvPr id="11" name="Picture 10">
            <a:extLst>
              <a:ext uri="{FF2B5EF4-FFF2-40B4-BE49-F238E27FC236}">
                <a16:creationId xmlns:a16="http://schemas.microsoft.com/office/drawing/2014/main" id="{7174A7A2-F683-BF61-005E-E0944C721F47}"/>
              </a:ext>
            </a:extLst>
          </p:cNvPr>
          <p:cNvPicPr>
            <a:picLocks noChangeAspect="1"/>
          </p:cNvPicPr>
          <p:nvPr/>
        </p:nvPicPr>
        <p:blipFill>
          <a:blip r:embed="rId4"/>
          <a:stretch>
            <a:fillRect/>
          </a:stretch>
        </p:blipFill>
        <p:spPr>
          <a:xfrm>
            <a:off x="5973616" y="3149301"/>
            <a:ext cx="5789454" cy="2834933"/>
          </a:xfrm>
          <a:prstGeom prst="rect">
            <a:avLst/>
          </a:prstGeom>
        </p:spPr>
      </p:pic>
      <p:pic>
        <p:nvPicPr>
          <p:cNvPr id="14" name="Picture 13">
            <a:extLst>
              <a:ext uri="{FF2B5EF4-FFF2-40B4-BE49-F238E27FC236}">
                <a16:creationId xmlns:a16="http://schemas.microsoft.com/office/drawing/2014/main" id="{29C21A5C-DF71-A9C6-609C-2B2A5B76A742}"/>
              </a:ext>
            </a:extLst>
          </p:cNvPr>
          <p:cNvPicPr>
            <a:picLocks noChangeAspect="1"/>
          </p:cNvPicPr>
          <p:nvPr/>
        </p:nvPicPr>
        <p:blipFill>
          <a:blip r:embed="rId5"/>
          <a:stretch>
            <a:fillRect/>
          </a:stretch>
        </p:blipFill>
        <p:spPr>
          <a:xfrm>
            <a:off x="4513930" y="15091"/>
            <a:ext cx="7249140" cy="495408"/>
          </a:xfrm>
          <a:prstGeom prst="rect">
            <a:avLst/>
          </a:prstGeom>
        </p:spPr>
      </p:pic>
    </p:spTree>
    <p:extLst>
      <p:ext uri="{BB962C8B-B14F-4D97-AF65-F5344CB8AC3E}">
        <p14:creationId xmlns:p14="http://schemas.microsoft.com/office/powerpoint/2010/main" val="1012071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84B62-CD4C-D277-95BC-E8C127CEF1D2}"/>
              </a:ext>
            </a:extLst>
          </p:cNvPr>
          <p:cNvSpPr>
            <a:spLocks noGrp="1"/>
          </p:cNvSpPr>
          <p:nvPr>
            <p:ph type="title"/>
          </p:nvPr>
        </p:nvSpPr>
        <p:spPr/>
        <p:txBody>
          <a:bodyPr/>
          <a:lstStyle/>
          <a:p>
            <a:r>
              <a:rPr lang="en-US" dirty="0"/>
              <a:t>American Airlines Stock Data</a:t>
            </a:r>
          </a:p>
        </p:txBody>
      </p:sp>
      <p:sp>
        <p:nvSpPr>
          <p:cNvPr id="3" name="Content Placeholder 2">
            <a:extLst>
              <a:ext uri="{FF2B5EF4-FFF2-40B4-BE49-F238E27FC236}">
                <a16:creationId xmlns:a16="http://schemas.microsoft.com/office/drawing/2014/main" id="{00B7E406-4D06-8C49-1E66-8199BA597C9C}"/>
              </a:ext>
            </a:extLst>
          </p:cNvPr>
          <p:cNvSpPr>
            <a:spLocks noGrp="1"/>
          </p:cNvSpPr>
          <p:nvPr>
            <p:ph idx="1"/>
          </p:nvPr>
        </p:nvSpPr>
        <p:spPr/>
        <p:txBody>
          <a:bodyPr/>
          <a:lstStyle/>
          <a:p>
            <a:r>
              <a:rPr lang="en-US" dirty="0"/>
              <a:t>Looking at the AIC results which give us an idea of the structure of the data now that we have taken the difference, we can see that the lowest AIC value would be p = 0, q = 0. So with this in mind, a seasonal ARUMA model would perhaps be a best fit for this data which is dealing with daily “close” values for the AAL stock.</a:t>
            </a:r>
          </a:p>
        </p:txBody>
      </p:sp>
      <p:pic>
        <p:nvPicPr>
          <p:cNvPr id="5" name="Picture 4">
            <a:extLst>
              <a:ext uri="{FF2B5EF4-FFF2-40B4-BE49-F238E27FC236}">
                <a16:creationId xmlns:a16="http://schemas.microsoft.com/office/drawing/2014/main" id="{0117CFCF-B2A8-FDC6-5C63-DEE634B1F482}"/>
              </a:ext>
            </a:extLst>
          </p:cNvPr>
          <p:cNvPicPr>
            <a:picLocks noChangeAspect="1"/>
          </p:cNvPicPr>
          <p:nvPr/>
        </p:nvPicPr>
        <p:blipFill>
          <a:blip r:embed="rId2"/>
          <a:stretch>
            <a:fillRect/>
          </a:stretch>
        </p:blipFill>
        <p:spPr>
          <a:xfrm>
            <a:off x="4582043" y="4848077"/>
            <a:ext cx="3746411" cy="1724289"/>
          </a:xfrm>
          <a:prstGeom prst="rect">
            <a:avLst/>
          </a:prstGeom>
        </p:spPr>
      </p:pic>
      <p:pic>
        <p:nvPicPr>
          <p:cNvPr id="9" name="Picture 8">
            <a:extLst>
              <a:ext uri="{FF2B5EF4-FFF2-40B4-BE49-F238E27FC236}">
                <a16:creationId xmlns:a16="http://schemas.microsoft.com/office/drawing/2014/main" id="{B9CF13FF-43BF-3F21-90E3-D9805B280263}"/>
              </a:ext>
            </a:extLst>
          </p:cNvPr>
          <p:cNvPicPr>
            <a:picLocks noChangeAspect="1"/>
          </p:cNvPicPr>
          <p:nvPr/>
        </p:nvPicPr>
        <p:blipFill>
          <a:blip r:embed="rId3"/>
          <a:stretch>
            <a:fillRect/>
          </a:stretch>
        </p:blipFill>
        <p:spPr>
          <a:xfrm>
            <a:off x="4582043" y="4026409"/>
            <a:ext cx="3978759" cy="612117"/>
          </a:xfrm>
          <a:prstGeom prst="rect">
            <a:avLst/>
          </a:prstGeom>
        </p:spPr>
      </p:pic>
    </p:spTree>
    <p:extLst>
      <p:ext uri="{BB962C8B-B14F-4D97-AF65-F5344CB8AC3E}">
        <p14:creationId xmlns:p14="http://schemas.microsoft.com/office/powerpoint/2010/main" val="1917362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06BAB-5171-AFA5-227F-3CDE3E0D1971}"/>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7408D147-0085-118F-6CDD-FD6D37D98589}"/>
              </a:ext>
            </a:extLst>
          </p:cNvPr>
          <p:cNvSpPr>
            <a:spLocks noGrp="1"/>
          </p:cNvSpPr>
          <p:nvPr>
            <p:ph idx="1"/>
          </p:nvPr>
        </p:nvSpPr>
        <p:spPr/>
        <p:txBody>
          <a:bodyPr/>
          <a:lstStyle/>
          <a:p>
            <a:r>
              <a:rPr lang="en-US" dirty="0"/>
              <a:t>ARUMA models are useful for dealing with seasonal data.</a:t>
            </a:r>
          </a:p>
          <a:p>
            <a:r>
              <a:rPr lang="en-US" dirty="0"/>
              <a:t>ARIMA models are useful when we need to seek the use of differencing because a model is not stationary and not fit to be an ARMA model.</a:t>
            </a:r>
          </a:p>
        </p:txBody>
      </p:sp>
    </p:spTree>
    <p:extLst>
      <p:ext uri="{BB962C8B-B14F-4D97-AF65-F5344CB8AC3E}">
        <p14:creationId xmlns:p14="http://schemas.microsoft.com/office/powerpoint/2010/main" val="3045651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06BAB-5171-AFA5-227F-3CDE3E0D1971}"/>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7408D147-0085-118F-6CDD-FD6D37D98589}"/>
              </a:ext>
            </a:extLst>
          </p:cNvPr>
          <p:cNvSpPr>
            <a:spLocks noGrp="1"/>
          </p:cNvSpPr>
          <p:nvPr>
            <p:ph idx="1"/>
          </p:nvPr>
        </p:nvSpPr>
        <p:spPr/>
        <p:txBody>
          <a:bodyPr>
            <a:normAutofit fontScale="92500" lnSpcReduction="10000"/>
          </a:bodyPr>
          <a:lstStyle/>
          <a:p>
            <a:r>
              <a:rPr lang="en-US" dirty="0"/>
              <a:t>How do we tell which AIC5 correlation structure is preferred with ARIMA models? With the ARMA models, it was the one with the lowest value, correct? That does not seem to be the case here, and I am a bit confused. </a:t>
            </a:r>
          </a:p>
          <a:p>
            <a:r>
              <a:rPr lang="en-US" dirty="0"/>
              <a:t>Also relating to the question above, is the best model different based on if we are using the first/ second difference?</a:t>
            </a:r>
          </a:p>
          <a:p>
            <a:r>
              <a:rPr lang="en-US" dirty="0"/>
              <a:t>Overall, I am a bit confused on how to tell when we should be using ARIMA vs ARUMA models. </a:t>
            </a:r>
          </a:p>
          <a:p>
            <a:r>
              <a:rPr lang="en-US" dirty="0"/>
              <a:t>How do we know when we have taken the difference enough times when working with ARIMA/ARUMA models?</a:t>
            </a:r>
          </a:p>
          <a:p>
            <a:endParaRPr lang="en-US" dirty="0"/>
          </a:p>
        </p:txBody>
      </p:sp>
    </p:spTree>
    <p:extLst>
      <p:ext uri="{BB962C8B-B14F-4D97-AF65-F5344CB8AC3E}">
        <p14:creationId xmlns:p14="http://schemas.microsoft.com/office/powerpoint/2010/main" val="17460057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{04C405A9-15AA-407C-9253-0C8678FA5FC9}tf55705232_win32</Template>
  <TotalTime>534</TotalTime>
  <Words>486</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Goudy Old Style</vt:lpstr>
      <vt:lpstr>Wingdings 2</vt:lpstr>
      <vt:lpstr>SlateVTI</vt:lpstr>
      <vt:lpstr>Unit 6 – ARIMA</vt:lpstr>
      <vt:lpstr>Day 1 Time Series – Which model is appropriate?</vt:lpstr>
      <vt:lpstr>Seasonal Model – S = 7</vt:lpstr>
      <vt:lpstr>Choosing models</vt:lpstr>
      <vt:lpstr>Choosing models</vt:lpstr>
      <vt:lpstr>Choosing models</vt:lpstr>
      <vt:lpstr>American Airlines Stock Data</vt:lpstr>
      <vt:lpstr>Takeaways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 Stationarity</dc:title>
  <dc:creator>Scott Frazier</dc:creator>
  <cp:lastModifiedBy>Scott Frazier</cp:lastModifiedBy>
  <cp:revision>16</cp:revision>
  <dcterms:created xsi:type="dcterms:W3CDTF">2022-08-23T22:30:59Z</dcterms:created>
  <dcterms:modified xsi:type="dcterms:W3CDTF">2022-09-27T15:44:24Z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