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5" r:id="rId9"/>
    <p:sldId id="266" r:id="rId10"/>
    <p:sldId id="263" r:id="rId11"/>
    <p:sldId id="267" r:id="rId12"/>
    <p:sldId id="264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2C4B-3274-4104-B9FC-2B2C2F836C5C}" type="datetimeFigureOut">
              <a:rPr lang="en-GB" smtClean="0"/>
              <a:t>24/03/2011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D444-546A-43F3-A88A-2F483084E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4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AC248039-9E8B-422F-8B1A-4AF677A6F4FF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11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5EECE-C3F5-429E-A743-E1DCCF07EFC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DA5-697C-4047-95D3-C433A06A6BC4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DA5-697C-4047-95D3-C433A06A6BC4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8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DA5-697C-4047-95D3-C433A06A6BC4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8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DA5-697C-4047-95D3-C433A06A6BC4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DA5-697C-4047-95D3-C433A06A6BC4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9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DA5-697C-4047-95D3-C433A06A6BC4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DA5-697C-4047-95D3-C433A06A6BC4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5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DA5-697C-4047-95D3-C433A06A6BC4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DA5-697C-4047-95D3-C433A06A6BC4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7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DA5-697C-4047-95D3-C433A06A6BC4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DA5-697C-4047-95D3-C433A06A6BC4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7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7BDA5-697C-4047-95D3-C433A06A6BC4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27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cc163340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mba.org/~tridge/phd_thesi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PicoDelta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JOIN THE CONFERENCE BRIDGE…NO SOUND ON LIVEMEETING!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TPL – The Task Parallel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Introduction…see </a:t>
            </a:r>
            <a:r>
              <a:rPr lang="en-GB" dirty="0">
                <a:hlinkClick r:id="rId2"/>
              </a:rPr>
              <a:t>http://msdn.microsoft.com/en-us/magazine/cc163340.aspx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35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206915" y="3090240"/>
            <a:ext cx="8659499" cy="34303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z="2300" dirty="0" smtClean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06916" y="1569151"/>
            <a:ext cx="8729823" cy="569554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z="2300" dirty="0" smtClean="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96031" y="904691"/>
            <a:ext cx="4375970" cy="69711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3200" dirty="0" err="1" smtClean="0">
                <a:solidFill>
                  <a:srgbClr val="FFFFFF"/>
                </a:solidFill>
              </a:rPr>
              <a:t>ThreadPool</a:t>
            </a:r>
            <a:endParaRPr lang="en-GB" sz="3200" dirty="0" smtClean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00870" y="1706544"/>
            <a:ext cx="6697300" cy="369326"/>
          </a:xfrm>
          <a:prstGeom prst="rect">
            <a:avLst/>
          </a:prstGeom>
          <a:solidFill>
            <a:srgbClr val="FFFFFF"/>
          </a:solidFill>
          <a:ln w="190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2880" tIns="45717" rIns="91434" bIns="45717" numCol="1" anchor="ctr">
            <a:spAutoFit/>
          </a:bodyPr>
          <a:lstStyle/>
          <a:p>
            <a:pPr algn="l" rtl="0" eaLnBrk="0" hangingPunct="0"/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Lucida Console" pitchFamily="49" charset="0"/>
              </a:rPr>
              <a:t>ThreadPool</a:t>
            </a:r>
            <a:r>
              <a:rPr lang="en-US" b="1" kern="1200" dirty="0" err="1">
                <a:solidFill>
                  <a:prstClr val="black"/>
                </a:solidFill>
                <a:latin typeface="Lucida Console" pitchFamily="49" charset="0"/>
                <a:ea typeface="+mn-ea"/>
                <a:cs typeface="+mn-cs"/>
              </a:rPr>
              <a:t>.QueueUserWorkItem</a:t>
            </a:r>
            <a:r>
              <a:rPr lang="en-US" b="1" kern="1200" dirty="0">
                <a:solidFill>
                  <a:prstClr val="black"/>
                </a:solidFill>
                <a:latin typeface="Lucida Console" pitchFamily="49" charset="0"/>
                <a:ea typeface="+mn-ea"/>
                <a:cs typeface="+mn-cs"/>
              </a:rPr>
              <a:t>(…);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196463" y="2427958"/>
            <a:ext cx="4364651" cy="69711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3200" dirty="0" err="1" smtClean="0">
                <a:solidFill>
                  <a:srgbClr val="FFFFFF"/>
                </a:solidFill>
              </a:rPr>
              <a:t>System.Threading.Tasks</a:t>
            </a:r>
            <a:endParaRPr lang="en-GB" sz="3200" dirty="0" smtClean="0">
              <a:solidFill>
                <a:srgbClr val="FFFFFF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80343" y="3302929"/>
            <a:ext cx="4033242" cy="722660"/>
            <a:chOff x="1447155" y="3764344"/>
            <a:chExt cx="3918380" cy="722660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468926" y="4117678"/>
              <a:ext cx="3896609" cy="3693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6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182880" tIns="45717" rIns="91434" bIns="45717" numCol="1" anchor="ctr">
              <a:spAutoFit/>
            </a:bodyPr>
            <a:lstStyle/>
            <a:p>
              <a:pPr algn="l" rtl="0" eaLnBrk="0" hangingPunct="0"/>
              <a:r>
                <a:rPr lang="en-US" b="1" dirty="0" err="1">
                  <a:solidFill>
                    <a:schemeClr val="accent4">
                      <a:lumMod val="75000"/>
                    </a:schemeClr>
                  </a:solidFill>
                  <a:latin typeface="Lucida Console" pitchFamily="49" charset="0"/>
                </a:rPr>
                <a:t>Task</a:t>
              </a:r>
              <a:r>
                <a:rPr lang="en-US" b="1" kern="1200" dirty="0" err="1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.StartNew</a:t>
              </a:r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(…);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447155" y="3764344"/>
              <a:ext cx="1407798" cy="3424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 smtClean="0">
                  <a:solidFill>
                    <a:srgbClr val="FFFFFF"/>
                  </a:solidFill>
                </a:rPr>
                <a:t>Starting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03037" y="3302928"/>
            <a:ext cx="4385997" cy="1314338"/>
            <a:chOff x="1089217" y="5060055"/>
            <a:chExt cx="3918231" cy="1545224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121875" y="5413389"/>
              <a:ext cx="3885573" cy="11918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6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182880" tIns="45717" rIns="91434" bIns="45717" numCol="1" anchor="ctr">
              <a:spAutoFit/>
            </a:bodyPr>
            <a:lstStyle/>
            <a:p>
              <a:pPr algn="l" rtl="0" eaLnBrk="0" hangingPunct="0"/>
              <a:r>
                <a:rPr lang="en-US" b="1" kern="1200" dirty="0" err="1">
                  <a:solidFill>
                    <a:srgbClr val="C0504D"/>
                  </a:solidFill>
                  <a:latin typeface="Lucida Console" pitchFamily="49" charset="0"/>
                  <a:ea typeface="+mn-ea"/>
                  <a:cs typeface="+mn-cs"/>
                </a:rPr>
                <a:t>var</a:t>
              </a:r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 p = </a:t>
              </a:r>
              <a:r>
                <a:rPr lang="en-US" b="1" dirty="0" err="1">
                  <a:solidFill>
                    <a:schemeClr val="accent4">
                      <a:lumMod val="75000"/>
                    </a:schemeClr>
                  </a:solidFill>
                  <a:latin typeface="Lucida Console" pitchFamily="49" charset="0"/>
                </a:rPr>
                <a:t>Task</a:t>
              </a:r>
              <a:r>
                <a:rPr lang="en-US" b="1" kern="1200" dirty="0" err="1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.StartNew</a:t>
              </a:r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(() =&gt; {</a:t>
              </a:r>
            </a:p>
            <a:p>
              <a:pPr algn="l" rtl="0" eaLnBrk="0" hangingPunct="0"/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    </a:t>
              </a:r>
              <a:r>
                <a:rPr lang="en-US" b="1" kern="1200" dirty="0" err="1">
                  <a:solidFill>
                    <a:srgbClr val="C0504D"/>
                  </a:solidFill>
                  <a:latin typeface="Lucida Console" pitchFamily="49" charset="0"/>
                  <a:ea typeface="+mn-ea"/>
                  <a:cs typeface="+mn-cs"/>
                </a:rPr>
                <a:t>var</a:t>
              </a:r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 </a:t>
              </a:r>
              <a:r>
                <a:rPr lang="en-US" b="1" kern="1200" dirty="0" smtClean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t </a:t>
              </a:r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= </a:t>
              </a:r>
              <a:r>
                <a:rPr lang="en-US" b="1" dirty="0" err="1">
                  <a:solidFill>
                    <a:schemeClr val="accent4">
                      <a:lumMod val="75000"/>
                    </a:schemeClr>
                  </a:solidFill>
                  <a:latin typeface="Lucida Console" pitchFamily="49" charset="0"/>
                </a:rPr>
                <a:t>Task</a:t>
              </a:r>
              <a:r>
                <a:rPr lang="en-US" b="1" kern="1200" dirty="0" err="1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.StartNew</a:t>
              </a:r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(…);</a:t>
              </a:r>
              <a:b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</a:br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});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1089217" y="5060055"/>
              <a:ext cx="1722548" cy="4026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 smtClean="0">
                  <a:solidFill>
                    <a:srgbClr val="FFFFFF"/>
                  </a:solidFill>
                </a:rPr>
                <a:t>Parent/Child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03037" y="4880113"/>
            <a:ext cx="4385997" cy="1528361"/>
            <a:chOff x="6325850" y="5060054"/>
            <a:chExt cx="3890885" cy="1646224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341261" y="5413389"/>
              <a:ext cx="3875474" cy="129288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6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182880" tIns="45717" rIns="91434" bIns="45717" numCol="1" anchor="ctr">
              <a:spAutoFit/>
            </a:bodyPr>
            <a:lstStyle/>
            <a:p>
              <a:pPr algn="l" rtl="0" eaLnBrk="0" hangingPunct="0"/>
              <a:r>
                <a:rPr lang="en-US" b="1" kern="1200" dirty="0" err="1">
                  <a:solidFill>
                    <a:srgbClr val="C0504D"/>
                  </a:solidFill>
                  <a:latin typeface="Lucida Console" pitchFamily="49" charset="0"/>
                  <a:ea typeface="+mn-ea"/>
                  <a:cs typeface="+mn-cs"/>
                </a:rPr>
                <a:t>var</a:t>
              </a:r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 </a:t>
              </a:r>
              <a:r>
                <a:rPr lang="en-US" b="1" kern="1200" dirty="0" smtClean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f </a:t>
              </a:r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= </a:t>
              </a:r>
            </a:p>
            <a:p>
              <a:pPr algn="l" rtl="0" eaLnBrk="0" hangingPunct="0"/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  </a:t>
              </a:r>
              <a:r>
                <a:rPr lang="en-US" b="1" dirty="0" err="1">
                  <a:solidFill>
                    <a:schemeClr val="accent4">
                      <a:lumMod val="75000"/>
                    </a:schemeClr>
                  </a:solidFill>
                  <a:latin typeface="Lucida Console" pitchFamily="49" charset="0"/>
                </a:rPr>
                <a:t>Future</a:t>
              </a:r>
              <a:r>
                <a:rPr lang="en-US" b="1" kern="1200" dirty="0" err="1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.StartNew</a:t>
              </a:r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(() =&gt; C());</a:t>
              </a:r>
            </a:p>
            <a:p>
              <a:pPr algn="l" rtl="0" eaLnBrk="0" hangingPunct="0"/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…</a:t>
              </a:r>
            </a:p>
            <a:p>
              <a:pPr algn="l" rtl="0" eaLnBrk="0" hangingPunct="0"/>
              <a:r>
                <a:rPr lang="en-US" b="1" kern="1200" dirty="0" err="1">
                  <a:solidFill>
                    <a:srgbClr val="C0504D"/>
                  </a:solidFill>
                  <a:latin typeface="Lucida Console" pitchFamily="49" charset="0"/>
                  <a:ea typeface="+mn-ea"/>
                  <a:cs typeface="+mn-cs"/>
                </a:rPr>
                <a:t>int</a:t>
              </a:r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 result = </a:t>
              </a:r>
              <a:r>
                <a:rPr lang="en-US" b="1" kern="1200" dirty="0" err="1" smtClean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f.Value</a:t>
              </a:r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;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6325850" y="5060054"/>
              <a:ext cx="2302182" cy="3424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 smtClean="0">
                  <a:solidFill>
                    <a:srgbClr val="FFFFFF"/>
                  </a:solidFill>
                </a:rPr>
                <a:t>Tasks with results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752" y="4617266"/>
            <a:ext cx="4010832" cy="1800373"/>
            <a:chOff x="5235075" y="3424456"/>
            <a:chExt cx="3957798" cy="1800373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235075" y="3747508"/>
              <a:ext cx="3957798" cy="147732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6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182880" tIns="45717" rIns="91434" bIns="45717" numCol="1" anchor="ctr">
              <a:spAutoFit/>
            </a:bodyPr>
            <a:lstStyle/>
            <a:p>
              <a:pPr algn="l" rtl="0" eaLnBrk="0" hangingPunct="0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  <a:latin typeface="Lucida Console" pitchFamily="49" charset="0"/>
                </a:rPr>
                <a:t>Task</a:t>
              </a:r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 </a:t>
              </a:r>
              <a:r>
                <a:rPr lang="en-US" b="1" kern="1200" dirty="0" smtClean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t </a:t>
              </a:r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= </a:t>
              </a:r>
              <a:r>
                <a:rPr lang="en-US" b="1" kern="1200" dirty="0" err="1">
                  <a:solidFill>
                    <a:schemeClr val="accent4">
                      <a:lumMod val="75000"/>
                    </a:schemeClr>
                  </a:solidFill>
                  <a:latin typeface="Lucida Console" pitchFamily="49" charset="0"/>
                  <a:ea typeface="+mn-ea"/>
                  <a:cs typeface="+mn-cs"/>
                </a:rPr>
                <a:t>Task</a:t>
              </a:r>
              <a:r>
                <a:rPr lang="en-US" b="1" kern="1200" dirty="0" err="1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.StartNew</a:t>
              </a:r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(…);</a:t>
              </a:r>
            </a:p>
            <a:p>
              <a:pPr algn="l" rtl="0" eaLnBrk="0" hangingPunct="0"/>
              <a:endParaRPr lang="en-US" b="1" kern="1200" dirty="0">
                <a:solidFill>
                  <a:prstClr val="black"/>
                </a:solidFill>
                <a:latin typeface="Lucida Console" pitchFamily="49" charset="0"/>
                <a:ea typeface="+mn-ea"/>
                <a:cs typeface="+mn-cs"/>
              </a:endParaRPr>
            </a:p>
            <a:p>
              <a:pPr algn="l" rtl="0" eaLnBrk="0" hangingPunct="0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  <a:latin typeface="Lucida Console" pitchFamily="49" charset="0"/>
                </a:rPr>
                <a:t>Task</a:t>
              </a:r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 </a:t>
              </a:r>
              <a:r>
                <a:rPr lang="en-US" b="1" kern="1200" dirty="0" smtClean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p </a:t>
              </a:r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= </a:t>
              </a:r>
              <a:r>
                <a:rPr lang="en-US" b="1" kern="1200" dirty="0" err="1" smtClean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t.ContinueWith</a:t>
              </a:r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(…);</a:t>
              </a:r>
            </a:p>
            <a:p>
              <a:pPr algn="l" rtl="0" eaLnBrk="0" hangingPunct="0"/>
              <a:r>
                <a:rPr lang="en-US" b="1" kern="1200" dirty="0" err="1" smtClean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t.Wait</a:t>
              </a:r>
              <a:r>
                <a:rPr lang="en-US" b="1" kern="1200" dirty="0" smtClean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(2000</a:t>
              </a:r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);</a:t>
              </a:r>
            </a:p>
            <a:p>
              <a:pPr algn="l" rtl="0" eaLnBrk="0" hangingPunct="0"/>
              <a:r>
                <a:rPr lang="en-US" b="1" kern="1200" dirty="0" err="1" smtClean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t.Cancel</a:t>
              </a:r>
              <a:r>
                <a:rPr lang="en-US" b="1" kern="1200" dirty="0">
                  <a:solidFill>
                    <a:prstClr val="black"/>
                  </a:solidFill>
                  <a:latin typeface="Lucida Console" pitchFamily="49" charset="0"/>
                  <a:ea typeface="+mn-ea"/>
                  <a:cs typeface="+mn-cs"/>
                </a:rPr>
                <a:t>();</a:t>
              </a:r>
              <a:endParaRPr lang="en-US" b="1" kern="1200" dirty="0">
                <a:solidFill>
                  <a:srgbClr val="4F81BD">
                    <a:lumMod val="50000"/>
                  </a:srgbClr>
                </a:solidFill>
                <a:latin typeface="Lucida Console" pitchFamily="49" charset="0"/>
                <a:ea typeface="+mn-ea"/>
                <a:cs typeface="+mn-cs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5235075" y="3424456"/>
              <a:ext cx="3016257" cy="33988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 smtClean="0">
                  <a:solidFill>
                    <a:srgbClr val="FFFFFF"/>
                  </a:solidFill>
                </a:rPr>
                <a:t>Continue/Wait/Cancel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804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4"/>
          <p:cNvGrpSpPr/>
          <p:nvPr/>
        </p:nvGrpSpPr>
        <p:grpSpPr>
          <a:xfrm>
            <a:off x="470287" y="943127"/>
            <a:ext cx="3886200" cy="5177480"/>
            <a:chOff x="4724400" y="1219200"/>
            <a:chExt cx="3886200" cy="5177480"/>
          </a:xfrm>
        </p:grpSpPr>
        <p:sp>
          <p:nvSpPr>
            <p:cNvPr id="30" name="Oval 29"/>
            <p:cNvSpPr/>
            <p:nvPr/>
          </p:nvSpPr>
          <p:spPr>
            <a:xfrm>
              <a:off x="4724400" y="1752600"/>
              <a:ext cx="914400" cy="9144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CPU0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5715000" y="1752600"/>
              <a:ext cx="914400" cy="9144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CPU1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705600" y="1752600"/>
              <a:ext cx="914400" cy="9144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CPU2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7696200" y="1752600"/>
              <a:ext cx="914400" cy="9144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CPU3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15000" y="2743200"/>
              <a:ext cx="914400" cy="3048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05600" y="2743200"/>
              <a:ext cx="914400" cy="182673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696200" y="2743200"/>
              <a:ext cx="914400" cy="1219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4724400" y="2743199"/>
              <a:ext cx="914400" cy="365348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486400" y="1219200"/>
              <a:ext cx="2459841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lt"/>
                  <a:cs typeface="+mn-cs"/>
                </a:rPr>
                <a:t>Static Scheduling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363" fontAlgn="auto">
              <a:spcAft>
                <a:spcPts val="0"/>
              </a:spcAft>
              <a:defRPr/>
            </a:pPr>
            <a:r>
              <a:rPr dirty="0" smtClean="0"/>
              <a:t>Load-Balancing of Tasks</a:t>
            </a:r>
            <a:endParaRPr dirty="0"/>
          </a:p>
        </p:txBody>
      </p:sp>
      <p:sp>
        <p:nvSpPr>
          <p:cNvPr id="19528" name="TextBox 256"/>
          <p:cNvSpPr txBox="1">
            <a:spLocks noChangeArrowheads="1"/>
          </p:cNvSpPr>
          <p:nvPr/>
        </p:nvSpPr>
        <p:spPr bwMode="auto">
          <a:xfrm>
            <a:off x="4355888" y="5057928"/>
            <a:ext cx="3810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Segoe"/>
              </a:rPr>
              <a:t>Dynamic </a:t>
            </a:r>
            <a:r>
              <a:rPr lang="en-US" dirty="0" smtClean="0">
                <a:latin typeface="Segoe"/>
              </a:rPr>
              <a:t>scheduling improves performance by distributing work efficiently </a:t>
            </a:r>
            <a:r>
              <a:rPr lang="en-US" dirty="0">
                <a:latin typeface="Segoe"/>
              </a:rPr>
              <a:t>at runtime.</a:t>
            </a:r>
          </a:p>
        </p:txBody>
      </p:sp>
      <p:sp>
        <p:nvSpPr>
          <p:cNvPr id="134" name="Oval 133"/>
          <p:cNvSpPr/>
          <p:nvPr/>
        </p:nvSpPr>
        <p:spPr>
          <a:xfrm>
            <a:off x="4889887" y="1476527"/>
            <a:ext cx="914400" cy="9144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CPU0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5880487" y="1476527"/>
            <a:ext cx="914400" cy="9144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CPU1</a:t>
            </a:r>
          </a:p>
        </p:txBody>
      </p:sp>
      <p:sp>
        <p:nvSpPr>
          <p:cNvPr id="136" name="Oval 135"/>
          <p:cNvSpPr/>
          <p:nvPr/>
        </p:nvSpPr>
        <p:spPr>
          <a:xfrm>
            <a:off x="6871087" y="1476527"/>
            <a:ext cx="914400" cy="9144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CPU2</a:t>
            </a:r>
          </a:p>
        </p:txBody>
      </p:sp>
      <p:sp>
        <p:nvSpPr>
          <p:cNvPr id="137" name="Oval 136"/>
          <p:cNvSpPr/>
          <p:nvPr/>
        </p:nvSpPr>
        <p:spPr>
          <a:xfrm>
            <a:off x="7861687" y="1476527"/>
            <a:ext cx="914400" cy="9144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CPU3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4889888" y="943129"/>
            <a:ext cx="380999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cs typeface="+mn-cs"/>
              </a:rPr>
              <a:t>Dynamic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cs typeface="+mn-cs"/>
              </a:rPr>
              <a:t>Scheduling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42087" y="2475153"/>
            <a:ext cx="914400" cy="304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42087" y="2767597"/>
            <a:ext cx="914400" cy="304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42087" y="3076515"/>
            <a:ext cx="914400" cy="304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51487" y="2462009"/>
            <a:ext cx="914400" cy="605482"/>
            <a:chOff x="2451487" y="2471245"/>
            <a:chExt cx="914400" cy="605482"/>
          </a:xfrm>
        </p:grpSpPr>
        <p:sp>
          <p:nvSpPr>
            <p:cNvPr id="37" name="Rectangle 36"/>
            <p:cNvSpPr/>
            <p:nvPr/>
          </p:nvSpPr>
          <p:spPr>
            <a:xfrm>
              <a:off x="2451487" y="2471245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51487" y="27719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0589" y="2471245"/>
            <a:ext cx="924698" cy="1215082"/>
            <a:chOff x="1450589" y="2471245"/>
            <a:chExt cx="924698" cy="1215082"/>
          </a:xfrm>
        </p:grpSpPr>
        <p:sp>
          <p:nvSpPr>
            <p:cNvPr id="40" name="Rectangle 39"/>
            <p:cNvSpPr/>
            <p:nvPr/>
          </p:nvSpPr>
          <p:spPr>
            <a:xfrm>
              <a:off x="1460887" y="2471245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60887" y="2776045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60887" y="30767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450589" y="33815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451487" y="3076727"/>
            <a:ext cx="914400" cy="1219200"/>
            <a:chOff x="2451487" y="3076727"/>
            <a:chExt cx="914400" cy="1219200"/>
          </a:xfrm>
        </p:grpSpPr>
        <p:sp>
          <p:nvSpPr>
            <p:cNvPr id="39" name="Rectangle 38"/>
            <p:cNvSpPr/>
            <p:nvPr/>
          </p:nvSpPr>
          <p:spPr>
            <a:xfrm>
              <a:off x="2451487" y="30767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51487" y="33815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451487" y="36863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51487" y="39911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0288" y="2467127"/>
            <a:ext cx="914400" cy="2438400"/>
            <a:chOff x="470287" y="2467127"/>
            <a:chExt cx="914400" cy="2438400"/>
          </a:xfrm>
        </p:grpSpPr>
        <p:sp>
          <p:nvSpPr>
            <p:cNvPr id="170" name="Rectangle 169"/>
            <p:cNvSpPr/>
            <p:nvPr/>
          </p:nvSpPr>
          <p:spPr>
            <a:xfrm>
              <a:off x="470287" y="33815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70287" y="36863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70287" y="39911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0287" y="24671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0287" y="27719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0287" y="30767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0287" y="42959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0287" y="46007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0288" y="4905527"/>
            <a:ext cx="914400" cy="1221258"/>
            <a:chOff x="470287" y="4905527"/>
            <a:chExt cx="914400" cy="1221258"/>
          </a:xfrm>
        </p:grpSpPr>
        <p:sp>
          <p:nvSpPr>
            <p:cNvPr id="58" name="Rectangle 57"/>
            <p:cNvSpPr/>
            <p:nvPr/>
          </p:nvSpPr>
          <p:spPr>
            <a:xfrm>
              <a:off x="470287" y="49055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0287" y="52103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0287" y="5517185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0287" y="5821985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50589" y="3686327"/>
            <a:ext cx="924698" cy="1828800"/>
            <a:chOff x="1450589" y="3686327"/>
            <a:chExt cx="924698" cy="1828800"/>
          </a:xfrm>
        </p:grpSpPr>
        <p:sp>
          <p:nvSpPr>
            <p:cNvPr id="47" name="Rectangle 46"/>
            <p:cNvSpPr/>
            <p:nvPr/>
          </p:nvSpPr>
          <p:spPr>
            <a:xfrm>
              <a:off x="1460887" y="36863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460887" y="39911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450589" y="49055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450589" y="46007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450589" y="42959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450589" y="5210327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3441488" y="3380496"/>
            <a:ext cx="914400" cy="304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171084" y="6101443"/>
            <a:ext cx="8763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74806" y="4921723"/>
            <a:ext cx="87594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061506" y="4985806"/>
            <a:ext cx="12052" cy="106276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43137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66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6 L 0.13108 0.04004 C 0.15851 0.04907 0.19965 0.05393 0.24236 0.05393 C 0.29132 0.05393 0.33038 0.04907 0.35781 0.04004 L 0.48906 3.7037E-6 " pathEditMode="relative" rAng="0" ptsTypes="FffFF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4" y="268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13108 0.04005 C 0.15851 0.04907 0.19965 0.05393 0.24236 0.05393 C 0.29132 0.05393 0.33038 0.04907 0.35781 0.04005 L 0.48906 1.11111E-6 " pathEditMode="relative" rAng="0" ptsTypes="FffFF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4" y="2685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22222E-6 L 0.13108 0.04004 C 0.15851 0.04907 0.19965 0.05393 0.24236 0.05393 C 0.29132 0.05393 0.33038 0.04907 0.35781 0.04004 L 0.48906 2.22222E-6 " pathEditMode="relative" rAng="0" ptsTypes="FffFF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4" y="2685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22222E-6 L 0.13108 0.04004 C 0.15851 0.04907 0.19965 0.05393 0.24236 0.05393 C 0.29132 0.05393 0.33038 0.04907 0.35781 0.04004 L 0.48906 2.22222E-6 " pathEditMode="relative" rAng="0" ptsTypes="FffFF">
                                      <p:cBhvr>
                                        <p:cTn id="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-0.00972 L 0.59704 0.08952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49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48901E-6 L 0.1302 0.04002 C 0.15763 0.04904 0.19843 0.0539 0.24097 0.0539 C 0.28958 0.0539 0.32847 0.04904 0.3559 0.04002 L 0.48628 2.48901E-6 " pathEditMode="relative" rAng="0" ptsTypes="FffFF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6" y="26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2914 L 0.5941 -0.08837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53" y="-5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265E-6 L 0.13021 0.04002 C 0.15764 0.04904 0.19844 0.0539 0.24097 0.0539 C 0.28958 0.0539 0.32847 0.04904 0.3559 0.04002 L 0.48629 -1.11265E-6 " pathEditMode="relative" rAng="0" ptsTypes="FffFF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6" y="26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2221 L 0.59392 -0.17719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7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00486E-6 L 0.13108 0.04002 C 0.15868 0.04904 0.19983 0.05389 0.24253 0.05389 C 0.29149 0.05389 0.33055 0.04904 0.35816 0.04002 L 0.48941 3.00486E-6 " pathEditMode="relative" rAng="0" ptsTypes="FffFF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62" y="26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8" grpId="0"/>
      <p:bldP spid="134" grpId="0" animBg="1"/>
      <p:bldP spid="135" grpId="0" animBg="1"/>
      <p:bldP spid="136" grpId="0" animBg="1"/>
      <p:bldP spid="137" grpId="0" animBg="1"/>
      <p:bldP spid="260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67" grpId="0" animBg="1"/>
      <p:bldP spid="6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Odd differences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r>
              <a:rPr lang="en-GB" dirty="0" smtClean="0"/>
              <a:t>Need to remember you’re dealing with Tasks and not Threads</a:t>
            </a:r>
          </a:p>
          <a:p>
            <a:pPr lvl="1"/>
            <a:r>
              <a:rPr lang="en-GB" dirty="0" smtClean="0"/>
              <a:t>Synchronization back to UI thread can be a bit of a pain (use a </a:t>
            </a:r>
            <a:r>
              <a:rPr lang="en-GB" dirty="0" err="1" smtClean="0"/>
              <a:t>TaskScheduler</a:t>
            </a:r>
            <a:r>
              <a:rPr lang="en-GB" dirty="0" smtClean="0"/>
              <a:t> created on the </a:t>
            </a:r>
            <a:r>
              <a:rPr lang="en-GB" dirty="0" err="1" smtClean="0"/>
              <a:t>Ui</a:t>
            </a:r>
            <a:r>
              <a:rPr lang="en-GB" dirty="0" smtClean="0"/>
              <a:t> thread…using </a:t>
            </a:r>
            <a:r>
              <a:rPr lang="en-GB" sz="2400" dirty="0" err="1"/>
              <a:t>TaskScheduler</a:t>
            </a:r>
            <a:r>
              <a:rPr lang="en-GB" sz="2400" b="1" dirty="0" err="1"/>
              <a:t>.</a:t>
            </a:r>
            <a:r>
              <a:rPr lang="en-GB" sz="2400" dirty="0" err="1"/>
              <a:t>FromCurrentSynchronizationContext</a:t>
            </a:r>
            <a:r>
              <a:rPr lang="en-GB" sz="2400" dirty="0"/>
              <a:t>();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28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Still to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RUDP / UDT/ WCF / Sockets file transfer</a:t>
            </a:r>
          </a:p>
          <a:p>
            <a:r>
              <a:rPr lang="en-GB" dirty="0" smtClean="0"/>
              <a:t>Cross-file server deltas for automatic matching</a:t>
            </a:r>
          </a:p>
          <a:p>
            <a:r>
              <a:rPr lang="en-GB" smtClean="0"/>
              <a:t>Adaptive compression</a:t>
            </a:r>
            <a:endParaRPr lang="en-GB" dirty="0" smtClean="0"/>
          </a:p>
          <a:p>
            <a:r>
              <a:rPr lang="en-GB" dirty="0" smtClean="0"/>
              <a:t>Adaptive learning based on destination file (block size, ‘common blocks’)</a:t>
            </a:r>
          </a:p>
          <a:p>
            <a:r>
              <a:rPr lang="en-GB" dirty="0" smtClean="0"/>
              <a:t>CPU / Disk access adaption…</a:t>
            </a:r>
          </a:p>
          <a:p>
            <a:r>
              <a:rPr lang="en-GB" dirty="0" smtClean="0"/>
              <a:t>Actually get a working client!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08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a big old geek.</a:t>
            </a:r>
          </a:p>
          <a:p>
            <a:pPr lvl="1"/>
            <a:r>
              <a:rPr lang="en-US" dirty="0" smtClean="0"/>
              <a:t>Wanted to understand how Deltas work</a:t>
            </a:r>
          </a:p>
          <a:p>
            <a:pPr lvl="1"/>
            <a:r>
              <a:rPr lang="en-US" dirty="0" smtClean="0"/>
              <a:t>Learn more about .NET 4 </a:t>
            </a:r>
            <a:r>
              <a:rPr lang="en-US" dirty="0" err="1" smtClean="0"/>
              <a:t>async</a:t>
            </a:r>
            <a:r>
              <a:rPr lang="en-US" dirty="0" smtClean="0"/>
              <a:t> additions</a:t>
            </a:r>
          </a:p>
          <a:p>
            <a:pPr lvl="1"/>
            <a:r>
              <a:rPr lang="en-US" dirty="0" smtClean="0"/>
              <a:t>Possible future need for C# delta transfers</a:t>
            </a:r>
          </a:p>
          <a:p>
            <a:pPr lvl="1"/>
            <a:r>
              <a:rPr lang="en-US" dirty="0" smtClean="0"/>
              <a:t>Java sucks (not really, but not widely used now)</a:t>
            </a:r>
          </a:p>
          <a:p>
            <a:pPr lvl="1"/>
            <a:r>
              <a:rPr lang="en-US" dirty="0" smtClean="0"/>
              <a:t>Standard WCF based transfers</a:t>
            </a:r>
          </a:p>
          <a:p>
            <a:pPr lvl="1"/>
            <a:r>
              <a:rPr lang="en-US" dirty="0" smtClean="0"/>
              <a:t>Able to add functionality for our needs</a:t>
            </a:r>
          </a:p>
        </p:txBody>
      </p:sp>
    </p:spTree>
    <p:extLst>
      <p:ext uri="{BB962C8B-B14F-4D97-AF65-F5344CB8AC3E}">
        <p14:creationId xmlns:p14="http://schemas.microsoft.com/office/powerpoint/2010/main" val="4038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 err="1" smtClean="0"/>
              <a:t>unix</a:t>
            </a:r>
            <a:r>
              <a:rPr lang="en-US" dirty="0" smtClean="0"/>
              <a:t> tool for synchronizing files</a:t>
            </a:r>
          </a:p>
          <a:p>
            <a:r>
              <a:rPr lang="en-US" dirty="0" smtClean="0"/>
              <a:t>Described in Andrew </a:t>
            </a:r>
            <a:r>
              <a:rPr lang="en-US" dirty="0" err="1" smtClean="0"/>
              <a:t>Tridgell’s</a:t>
            </a:r>
            <a:r>
              <a:rPr lang="en-US" dirty="0" smtClean="0"/>
              <a:t> PhD thesis</a:t>
            </a:r>
          </a:p>
          <a:p>
            <a:pPr lvl="1"/>
            <a:r>
              <a:rPr lang="en-US" dirty="0" smtClean="0">
                <a:hlinkClick r:id="rId2"/>
              </a:rPr>
              <a:t>http://www.samba.org/~tridge/phd_thesis.pdf</a:t>
            </a:r>
            <a:endParaRPr lang="en-US" dirty="0" smtClean="0"/>
          </a:p>
          <a:p>
            <a:pPr lvl="1"/>
            <a:r>
              <a:rPr lang="en-US" dirty="0" smtClean="0"/>
              <a:t>Classic paper and very readable!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5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FileCatalyst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Proprietary (though based on OSS Java </a:t>
            </a:r>
            <a:r>
              <a:rPr lang="en-US" dirty="0" err="1" smtClean="0"/>
              <a:t>rsync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Uses UDP for file transfers</a:t>
            </a:r>
          </a:p>
          <a:p>
            <a:r>
              <a:rPr lang="en-US" dirty="0" smtClean="0"/>
              <a:t>Java based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Standard C# based</a:t>
            </a:r>
          </a:p>
          <a:p>
            <a:pPr lvl="1"/>
            <a:r>
              <a:rPr lang="en-US" dirty="0" smtClean="0"/>
              <a:t>Small</a:t>
            </a:r>
            <a:r>
              <a:rPr lang="en-US" smtClean="0"/>
              <a:t>, readable code </a:t>
            </a:r>
            <a:endParaRPr lang="en-US" dirty="0" smtClean="0"/>
          </a:p>
          <a:p>
            <a:r>
              <a:rPr lang="en-US" dirty="0" smtClean="0"/>
              <a:t>Silverlight client</a:t>
            </a:r>
          </a:p>
          <a:p>
            <a:pPr lvl="1"/>
            <a:r>
              <a:rPr lang="en-US" dirty="0" smtClean="0"/>
              <a:t>Cross Browser</a:t>
            </a:r>
          </a:p>
          <a:p>
            <a:pPr lvl="1"/>
            <a:r>
              <a:rPr lang="en-US" dirty="0" smtClean="0"/>
              <a:t>Rich Functionality</a:t>
            </a:r>
          </a:p>
          <a:p>
            <a:r>
              <a:rPr lang="en-US" dirty="0" smtClean="0"/>
              <a:t>Fast </a:t>
            </a:r>
          </a:p>
          <a:p>
            <a:pPr lvl="1"/>
            <a:r>
              <a:rPr lang="en-US" dirty="0" smtClean="0"/>
              <a:t>UDP streamed transfers / sockets</a:t>
            </a:r>
          </a:p>
          <a:p>
            <a:pPr lvl="1"/>
            <a:r>
              <a:rPr lang="en-US" dirty="0" smtClean="0"/>
              <a:t>Highly parallel</a:t>
            </a:r>
          </a:p>
          <a:p>
            <a:r>
              <a:rPr lang="en-US" dirty="0" err="1" smtClean="0"/>
              <a:t>Hackable</a:t>
            </a:r>
            <a:endParaRPr lang="en-US" dirty="0" smtClean="0"/>
          </a:p>
          <a:p>
            <a:pPr lvl="1"/>
            <a:r>
              <a:rPr lang="en-US" dirty="0" smtClean="0"/>
              <a:t>.NET 4 based, few external dependencies</a:t>
            </a:r>
          </a:p>
          <a:p>
            <a:r>
              <a:rPr lang="en-US" dirty="0" smtClean="0"/>
              <a:t>Reliable</a:t>
            </a:r>
          </a:p>
          <a:p>
            <a:r>
              <a:rPr lang="en-US" dirty="0" smtClean="0"/>
              <a:t>OSS?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9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stage algorithm</a:t>
            </a:r>
          </a:p>
          <a:p>
            <a:pPr lvl="1"/>
            <a:r>
              <a:rPr lang="en-US" dirty="0" smtClean="0"/>
              <a:t>Calculate signatures of ‘destination’ file</a:t>
            </a:r>
          </a:p>
          <a:p>
            <a:pPr lvl="1"/>
            <a:r>
              <a:rPr lang="en-US" dirty="0" smtClean="0"/>
              <a:t>Match chunks of source file against signature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Process 18"/>
          <p:cNvSpPr/>
          <p:nvPr/>
        </p:nvSpPr>
        <p:spPr>
          <a:xfrm>
            <a:off x="359869" y="228600"/>
            <a:ext cx="1447800" cy="762000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Buffer</a:t>
            </a:r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421158" y="1648084"/>
            <a:ext cx="1447800" cy="7620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Weak Hash Value</a:t>
            </a:r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>
            <a:off x="7214026" y="1600200"/>
            <a:ext cx="1447800" cy="762000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Strong Hash</a:t>
            </a:r>
            <a:endParaRPr lang="en-US" dirty="0"/>
          </a:p>
        </p:txBody>
      </p:sp>
      <p:sp>
        <p:nvSpPr>
          <p:cNvPr id="23" name="Flowchart: Decision 22"/>
          <p:cNvSpPr/>
          <p:nvPr/>
        </p:nvSpPr>
        <p:spPr>
          <a:xfrm>
            <a:off x="2540955" y="1523635"/>
            <a:ext cx="1752600" cy="99060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Found?</a:t>
            </a:r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2769591" y="3452386"/>
            <a:ext cx="1447800" cy="7620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Along 1 Byte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500904" y="3479316"/>
            <a:ext cx="1447800" cy="7620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Rolling Weak Hash</a:t>
            </a:r>
            <a:endParaRPr lang="en-US" dirty="0"/>
          </a:p>
        </p:txBody>
      </p:sp>
      <p:sp>
        <p:nvSpPr>
          <p:cNvPr id="26" name="Flowchart: Decision 25"/>
          <p:cNvSpPr/>
          <p:nvPr/>
        </p:nvSpPr>
        <p:spPr>
          <a:xfrm>
            <a:off x="7061627" y="3223786"/>
            <a:ext cx="1752600" cy="990600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Found?</a:t>
            </a:r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>
            <a:off x="4648200" y="3425228"/>
            <a:ext cx="1447800" cy="762000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Matched Chunks List</a:t>
            </a:r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7239000" y="4806522"/>
            <a:ext cx="1447800" cy="762000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Non-Matched Chunks List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 rot="16200000">
            <a:off x="2067887" y="1773734"/>
            <a:ext cx="302559" cy="510700"/>
          </a:xfrm>
          <a:prstGeom prst="down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6200000">
            <a:off x="5657529" y="664942"/>
            <a:ext cx="302559" cy="2707983"/>
          </a:xfrm>
          <a:prstGeom prst="down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52727" y="1577789"/>
            <a:ext cx="551402" cy="3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7786647" y="2533467"/>
            <a:ext cx="302559" cy="633888"/>
          </a:xfrm>
          <a:prstGeom prst="down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5400000">
            <a:off x="6434057" y="3409187"/>
            <a:ext cx="302559" cy="619798"/>
          </a:xfrm>
          <a:prstGeom prst="down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0800000">
            <a:off x="1073524" y="2500147"/>
            <a:ext cx="302559" cy="824711"/>
          </a:xfrm>
          <a:prstGeom prst="down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5400000">
            <a:off x="2081380" y="3566703"/>
            <a:ext cx="302559" cy="502921"/>
          </a:xfrm>
          <a:prstGeom prst="down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5400000">
            <a:off x="4256226" y="3660214"/>
            <a:ext cx="302559" cy="346344"/>
          </a:xfrm>
          <a:prstGeom prst="down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3265975" y="2575631"/>
            <a:ext cx="302559" cy="835791"/>
          </a:xfrm>
          <a:prstGeom prst="down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568534" y="2722962"/>
            <a:ext cx="551402" cy="3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9" name="Down Arrow 48"/>
          <p:cNvSpPr/>
          <p:nvPr/>
        </p:nvSpPr>
        <p:spPr>
          <a:xfrm>
            <a:off x="917311" y="1090761"/>
            <a:ext cx="302559" cy="509439"/>
          </a:xfrm>
          <a:prstGeom prst="down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355266" y="3198474"/>
            <a:ext cx="55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>
            <a:off x="7786646" y="4241316"/>
            <a:ext cx="302559" cy="483084"/>
          </a:xfrm>
          <a:prstGeom prst="down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144376" y="4214386"/>
            <a:ext cx="551402" cy="3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4" name="Bent-Up Arrow 53"/>
          <p:cNvSpPr/>
          <p:nvPr/>
        </p:nvSpPr>
        <p:spPr>
          <a:xfrm flipH="1">
            <a:off x="3272377" y="4372068"/>
            <a:ext cx="3738022" cy="885732"/>
          </a:xfrm>
          <a:prstGeom prst="bentUp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Hashes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Weak Hash</a:t>
            </a:r>
          </a:p>
          <a:p>
            <a:pPr lvl="1"/>
            <a:r>
              <a:rPr lang="en-GB" dirty="0" smtClean="0"/>
              <a:t>Very fast to </a:t>
            </a:r>
            <a:r>
              <a:rPr lang="en-GB" dirty="0" smtClean="0"/>
              <a:t>calculate</a:t>
            </a:r>
            <a:endParaRPr lang="en-GB" dirty="0"/>
          </a:p>
          <a:p>
            <a:pPr lvl="1"/>
            <a:r>
              <a:rPr lang="en-GB" dirty="0" smtClean="0"/>
              <a:t>Updatable (makes it even faster)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Adler-32 (</a:t>
            </a:r>
            <a:r>
              <a:rPr lang="en-GB" dirty="0" err="1" smtClean="0"/>
              <a:t>wot</a:t>
            </a:r>
            <a:r>
              <a:rPr lang="en-GB" dirty="0" smtClean="0"/>
              <a:t> </a:t>
            </a:r>
            <a:r>
              <a:rPr lang="en-GB" dirty="0" err="1" smtClean="0"/>
              <a:t>rsync</a:t>
            </a:r>
            <a:r>
              <a:rPr lang="en-GB" dirty="0" smtClean="0"/>
              <a:t> uses)</a:t>
            </a:r>
          </a:p>
          <a:p>
            <a:pPr marL="457200" lvl="1" indent="0">
              <a:buNone/>
            </a:pPr>
            <a:r>
              <a:rPr lang="da-DK" sz="35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da-DK" sz="3500" dirty="0">
                <a:latin typeface="Consolas" pitchFamily="49" charset="0"/>
                <a:cs typeface="Consolas" pitchFamily="49" charset="0"/>
              </a:rPr>
              <a:t> = 1 + </a:t>
            </a:r>
            <a:r>
              <a:rPr lang="da-DK" sz="35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da-DK" sz="35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da-DK" sz="35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da-DK" sz="35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da-DK" sz="35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da-DK" sz="3500" dirty="0">
                <a:latin typeface="Consolas" pitchFamily="49" charset="0"/>
                <a:cs typeface="Consolas" pitchFamily="49" charset="0"/>
              </a:rPr>
              <a:t> + ... + </a:t>
            </a:r>
            <a:r>
              <a:rPr lang="da-DK" sz="35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da-DK" sz="3500" i="1" baseline="-25000" dirty="0">
                <a:latin typeface="Consolas" pitchFamily="49" charset="0"/>
                <a:cs typeface="Consolas" pitchFamily="49" charset="0"/>
              </a:rPr>
              <a:t>n</a:t>
            </a:r>
            <a:r>
              <a:rPr lang="da-DK" sz="3500" dirty="0">
                <a:latin typeface="Consolas" pitchFamily="49" charset="0"/>
                <a:cs typeface="Consolas" pitchFamily="49" charset="0"/>
              </a:rPr>
              <a:t> (mod 65521) </a:t>
            </a:r>
            <a:br>
              <a:rPr lang="da-DK" sz="3500" dirty="0">
                <a:latin typeface="Consolas" pitchFamily="49" charset="0"/>
                <a:cs typeface="Consolas" pitchFamily="49" charset="0"/>
              </a:rPr>
            </a:br>
            <a:r>
              <a:rPr lang="da-DK" sz="35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da-DK" sz="3500" dirty="0">
                <a:latin typeface="Consolas" pitchFamily="49" charset="0"/>
                <a:cs typeface="Consolas" pitchFamily="49" charset="0"/>
              </a:rPr>
              <a:t> = (1 + </a:t>
            </a:r>
            <a:r>
              <a:rPr lang="da-DK" sz="35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da-DK" sz="35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da-DK" sz="3500" dirty="0">
                <a:latin typeface="Consolas" pitchFamily="49" charset="0"/>
                <a:cs typeface="Consolas" pitchFamily="49" charset="0"/>
              </a:rPr>
              <a:t>) + (1 + </a:t>
            </a:r>
            <a:r>
              <a:rPr lang="da-DK" sz="35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da-DK" sz="35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da-DK" sz="35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da-DK" sz="35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da-DK" sz="35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da-DK" sz="3500" dirty="0">
                <a:latin typeface="Consolas" pitchFamily="49" charset="0"/>
                <a:cs typeface="Consolas" pitchFamily="49" charset="0"/>
              </a:rPr>
              <a:t>) + ... + (1 + </a:t>
            </a:r>
            <a:r>
              <a:rPr lang="da-DK" sz="35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da-DK" sz="35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da-DK" sz="35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da-DK" sz="35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da-DK" sz="35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da-DK" sz="3500" dirty="0">
                <a:latin typeface="Consolas" pitchFamily="49" charset="0"/>
                <a:cs typeface="Consolas" pitchFamily="49" charset="0"/>
              </a:rPr>
              <a:t> + ... + </a:t>
            </a:r>
            <a:r>
              <a:rPr lang="da-DK" sz="35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da-DK" sz="3500" i="1" baseline="-25000" dirty="0">
                <a:latin typeface="Consolas" pitchFamily="49" charset="0"/>
                <a:cs typeface="Consolas" pitchFamily="49" charset="0"/>
              </a:rPr>
              <a:t>n</a:t>
            </a:r>
            <a:r>
              <a:rPr lang="da-DK" sz="3500" dirty="0">
                <a:latin typeface="Consolas" pitchFamily="49" charset="0"/>
                <a:cs typeface="Consolas" pitchFamily="49" charset="0"/>
              </a:rPr>
              <a:t>) (mod 65521) = </a:t>
            </a:r>
            <a:r>
              <a:rPr lang="da-DK" sz="35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da-DK" sz="3500" dirty="0">
                <a:latin typeface="Consolas" pitchFamily="49" charset="0"/>
                <a:cs typeface="Consolas" pitchFamily="49" charset="0"/>
              </a:rPr>
              <a:t>×</a:t>
            </a:r>
            <a:r>
              <a:rPr lang="da-DK" sz="35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da-DK" sz="35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da-DK" sz="3500" dirty="0">
                <a:latin typeface="Consolas" pitchFamily="49" charset="0"/>
                <a:cs typeface="Consolas" pitchFamily="49" charset="0"/>
              </a:rPr>
              <a:t> + (</a:t>
            </a:r>
            <a:r>
              <a:rPr lang="da-DK" sz="35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da-DK" sz="3500" dirty="0">
                <a:latin typeface="Consolas" pitchFamily="49" charset="0"/>
                <a:cs typeface="Consolas" pitchFamily="49" charset="0"/>
              </a:rPr>
              <a:t>-1)×</a:t>
            </a:r>
            <a:r>
              <a:rPr lang="da-DK" sz="35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da-DK" sz="35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da-DK" sz="3500" dirty="0">
                <a:latin typeface="Consolas" pitchFamily="49" charset="0"/>
                <a:cs typeface="Consolas" pitchFamily="49" charset="0"/>
              </a:rPr>
              <a:t> + (</a:t>
            </a:r>
            <a:r>
              <a:rPr lang="da-DK" sz="35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da-DK" sz="3500" dirty="0">
                <a:latin typeface="Consolas" pitchFamily="49" charset="0"/>
                <a:cs typeface="Consolas" pitchFamily="49" charset="0"/>
              </a:rPr>
              <a:t>-2)×</a:t>
            </a:r>
            <a:r>
              <a:rPr lang="da-DK" sz="35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da-DK" sz="3500" baseline="-25000" dirty="0">
                <a:latin typeface="Consolas" pitchFamily="49" charset="0"/>
                <a:cs typeface="Consolas" pitchFamily="49" charset="0"/>
              </a:rPr>
              <a:t>3</a:t>
            </a:r>
            <a:r>
              <a:rPr lang="da-DK" sz="3500" dirty="0">
                <a:latin typeface="Consolas" pitchFamily="49" charset="0"/>
                <a:cs typeface="Consolas" pitchFamily="49" charset="0"/>
              </a:rPr>
              <a:t> + ... + </a:t>
            </a:r>
            <a:r>
              <a:rPr lang="da-DK" sz="35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da-DK" sz="3500" i="1" baseline="-25000" dirty="0">
                <a:latin typeface="Consolas" pitchFamily="49" charset="0"/>
                <a:cs typeface="Consolas" pitchFamily="49" charset="0"/>
              </a:rPr>
              <a:t>n</a:t>
            </a:r>
            <a:r>
              <a:rPr lang="da-DK" sz="35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da-DK" sz="35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da-DK" sz="3500" dirty="0">
                <a:latin typeface="Consolas" pitchFamily="49" charset="0"/>
                <a:cs typeface="Consolas" pitchFamily="49" charset="0"/>
              </a:rPr>
              <a:t> (mod 65521) </a:t>
            </a:r>
            <a:br>
              <a:rPr lang="da-DK" sz="3500" dirty="0">
                <a:latin typeface="Consolas" pitchFamily="49" charset="0"/>
                <a:cs typeface="Consolas" pitchFamily="49" charset="0"/>
              </a:rPr>
            </a:br>
            <a:r>
              <a:rPr lang="da-DK" sz="3500" i="1" dirty="0">
                <a:latin typeface="Consolas" pitchFamily="49" charset="0"/>
                <a:cs typeface="Consolas" pitchFamily="49" charset="0"/>
              </a:rPr>
              <a:t>Adler-32</a:t>
            </a:r>
            <a:r>
              <a:rPr lang="da-DK" sz="35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35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da-DK" sz="3500" dirty="0">
                <a:latin typeface="Consolas" pitchFamily="49" charset="0"/>
                <a:cs typeface="Consolas" pitchFamily="49" charset="0"/>
              </a:rPr>
              <a:t>) = </a:t>
            </a:r>
            <a:r>
              <a:rPr lang="da-DK" sz="35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da-DK" sz="3500" dirty="0">
                <a:latin typeface="Consolas" pitchFamily="49" charset="0"/>
                <a:cs typeface="Consolas" pitchFamily="49" charset="0"/>
              </a:rPr>
              <a:t> × 65536 + </a:t>
            </a:r>
            <a:r>
              <a:rPr lang="da-DK" sz="3500" i="1" dirty="0">
                <a:latin typeface="Consolas" pitchFamily="49" charset="0"/>
                <a:cs typeface="Consolas" pitchFamily="49" charset="0"/>
              </a:rPr>
              <a:t>A</a:t>
            </a:r>
            <a:endParaRPr lang="en-GB" sz="35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GB" dirty="0" smtClean="0"/>
              <a:t>ashes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Strong Hash</a:t>
            </a:r>
          </a:p>
          <a:p>
            <a:pPr lvl="1"/>
            <a:r>
              <a:rPr lang="en-GB" dirty="0" smtClean="0"/>
              <a:t>Can be any hash with good collision characteristics</a:t>
            </a:r>
          </a:p>
          <a:p>
            <a:pPr lvl="1"/>
            <a:r>
              <a:rPr lang="en-GB" dirty="0" smtClean="0"/>
              <a:t>Originally used MD4</a:t>
            </a:r>
          </a:p>
          <a:p>
            <a:pPr lvl="1"/>
            <a:r>
              <a:rPr lang="en-GB" dirty="0" smtClean="0"/>
              <a:t>I use SHA256Managed.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5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420</Words>
  <Application>Microsoft Office PowerPoint</Application>
  <PresentationFormat>On-screen Show (4:3)</PresentationFormat>
  <Paragraphs>106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PicoDelta </vt:lpstr>
      <vt:lpstr>Why?</vt:lpstr>
      <vt:lpstr>rsync</vt:lpstr>
      <vt:lpstr>FileCatalyst</vt:lpstr>
      <vt:lpstr>Aims</vt:lpstr>
      <vt:lpstr>How?</vt:lpstr>
      <vt:lpstr>PowerPoint Presentation</vt:lpstr>
      <vt:lpstr>Hashes</vt:lpstr>
      <vt:lpstr>Hashes</vt:lpstr>
      <vt:lpstr>TPL – The Task Parallel Library</vt:lpstr>
      <vt:lpstr>PowerPoint Presentation</vt:lpstr>
      <vt:lpstr>Load-Balancing of Tasks</vt:lpstr>
      <vt:lpstr>Odd differences</vt:lpstr>
      <vt:lpstr>Still to do</vt:lpstr>
    </vt:vector>
  </TitlesOfParts>
  <Company>Microsoft 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PicoDelta</dc:title>
  <dc:creator>Scott Galloway</dc:creator>
  <cp:lastModifiedBy>Galloway, Scott</cp:lastModifiedBy>
  <cp:revision>33</cp:revision>
  <dcterms:created xsi:type="dcterms:W3CDTF">2011-03-22T20:36:01Z</dcterms:created>
  <dcterms:modified xsi:type="dcterms:W3CDTF">2011-03-24T14:28:21Z</dcterms:modified>
</cp:coreProperties>
</file>