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AC88E5-D0E1-4D04-8F4D-2046EA04CF05}">
  <a:tblStyle styleId="{FEAC88E5-D0E1-4D04-8F4D-2046EA04C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ecfeb6bc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ecfeb6bc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These are in-sample checks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further research, we could compare the stratified reduced model from the reference paper to a hierarchical model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ecfeb6bc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ecfeb6bc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ecfeb6bc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ecfeb6bc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ecfeb6bc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ecfeb6bc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ecfeb6bc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ecfeb6bc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ecfeb6bc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ecfeb6bc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ecfeb6bc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ecfeb6bc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ecfeb6bc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ecfeb6bc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2e0f479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2e0f479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02e0f479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02e0f479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32913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Prediction After Heart Failure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05250" y="3604488"/>
            <a:ext cx="2481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 Shandross, Scott Hebert</a:t>
            </a:r>
            <a:endParaRPr sz="16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765150" y="2338788"/>
            <a:ext cx="45615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Machine Learning &amp; Bayesian Methods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Model Comparisons</a:t>
            </a:r>
            <a:endParaRPr/>
          </a:p>
        </p:txBody>
      </p:sp>
      <p:graphicFrame>
        <p:nvGraphicFramePr>
          <p:cNvPr id="218" name="Google Shape;218;p22"/>
          <p:cNvGraphicFramePr/>
          <p:nvPr/>
        </p:nvGraphicFramePr>
        <p:xfrm>
          <a:off x="1045025" y="13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{FEAC88E5-D0E1-4D04-8F4D-2046EA04CF05}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ELPD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MCC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TP rate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TN rate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 AUC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Horseshoe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-122.1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0.43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0.894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Full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-125.1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0.46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0.63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0.827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0.766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0.898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Reduced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-165.8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0.177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0.735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0.762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Int-only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-188.7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-0.000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0.322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0.564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forests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0.418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0.541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0.855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0.585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0.698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Stratified Reduced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0.607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0.785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0.860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0.838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0.818</a:t>
                      </a:r>
                      <a:endParaRPr i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Conclusion/Discussion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202850" y="1567550"/>
            <a:ext cx="713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Overall, full model performed best, but only marginally better than horseshoe prior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Train-test split may have put horseshoe prior model on 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Horseshoe prior model is simpler, would be easier to implement and computationally more efficient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Horseshoe model has additional guard against overfitting vs full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 and horseshoe prior models performed better than Random Forests in all metrics except true negative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Horseshoe model and Random Forests model have comparable simplicity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 research: Bayesian hierarchical model, Bayesian survival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Utilizing follow-up time variable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Cardiovascular diseases (CVDs), including heart failure, account for ~17 million deaths worldwide annually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CVDs part of non-communicable disease burden in industrialized countries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evaluation for disease progression lacking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failure prediction essential in clinical practice yet has failed to achieve high accuracy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 paper authors' machine learning methods showed certain accuracy gains but still room for additional improvements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5"/>
          <p:cNvGraphicFramePr/>
          <p:nvPr/>
        </p:nvGraphicFramePr>
        <p:xfrm>
          <a:off x="859175" y="745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{FEAC88E5-D0E1-4D04-8F4D-2046EA04CF05}</a:tableStyleId>
              </a:tblPr>
              <a:tblGrid>
                <a:gridCol w="1385425"/>
                <a:gridCol w="710575"/>
                <a:gridCol w="870500"/>
                <a:gridCol w="928325"/>
                <a:gridCol w="780575"/>
                <a:gridCol w="857650"/>
                <a:gridCol w="875325"/>
                <a:gridCol w="1017275"/>
              </a:tblGrid>
              <a:tr h="4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MCC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score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TP rate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TN rate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 AUC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 AUC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Forests 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(EF, SC)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0.418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0.754*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0.585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0.855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0.698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 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(EF, SC)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0.414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0.585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0.550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0.845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0.673*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0.792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SVM radial 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(EF, SC)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0.348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0.720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0.543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0.519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0.816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0.494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0.667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 log. reg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(EF, SR, &amp; FU)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0.616*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0.719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0.838*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0.785*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0.860*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0.617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0.822*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 log. Reg 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(all features)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0.607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0.714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0.833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0.780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0.856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0.612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0.818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34575" y="932250"/>
            <a:ext cx="4587000" cy="30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420"/>
              <a:t>Can Bayesian logistic regression improve upon </a:t>
            </a:r>
            <a:r>
              <a:rPr i="1" lang="en" sz="2420"/>
              <a:t>machine learning</a:t>
            </a:r>
            <a:r>
              <a:rPr i="1" lang="en" sz="2420"/>
              <a:t> in terms of prediction accuracy?</a:t>
            </a:r>
            <a:endParaRPr i="1" sz="2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Equations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093000"/>
            <a:ext cx="70389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Intercept-only model: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(based on reference paper):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Horseshoe prior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4774525" y="2545925"/>
            <a:ext cx="3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973975" y="2053650"/>
            <a:ext cx="3823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patient age in years,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the presence of anaemia,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the presence of high blood pressure,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blood creatinine phosphokinase level in mcg/L,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the presence of diabetes,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ejection fraction (percentage of blood leaving the heart upon each contraction),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blood platelets in kiloplatelets/mL,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sex (M/F),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serum creatinine in mg/dL,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serum sodium in mEq/L,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aseline="-25000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refers to whether the patient smokes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00" y="1446450"/>
            <a:ext cx="82200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925" y="2374538"/>
            <a:ext cx="1352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925" y="3255025"/>
            <a:ext cx="24765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13" y="4439550"/>
            <a:ext cx="7870585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Horseshoe Prior Details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427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situations with more parameters than observations OR parameters highly correlated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Shrinks coefficients weakly supported by data towards zero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Identified most important predictors: 1) serum creatinine, 2) ejection fraction, 3) age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as paper's results, based on guess of 2 important predictors  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50" y="2881151"/>
            <a:ext cx="2993351" cy="18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650" y="879425"/>
            <a:ext cx="2397150" cy="1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15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In-Sample Checks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724875"/>
            <a:ext cx="75063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plotted against ejection fraction: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Residuals plotted against (log) serum creatinine: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425" y="1220725"/>
            <a:ext cx="2250750" cy="138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25" y="3544075"/>
            <a:ext cx="2250773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0" y="1220714"/>
            <a:ext cx="2250750" cy="138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0" y="3544076"/>
            <a:ext cx="2250750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6700" y="1220725"/>
            <a:ext cx="2250750" cy="13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6725" y="3544076"/>
            <a:ext cx="2250792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6975" y="1220725"/>
            <a:ext cx="2250750" cy="13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7050" y="3544076"/>
            <a:ext cx="2250792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2150" y="3706850"/>
            <a:ext cx="1826825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10">
            <a:alphaModFix/>
          </a:blip>
          <a:srcRect b="0" l="0" r="2133" t="0"/>
          <a:stretch/>
        </p:blipFill>
        <p:spPr>
          <a:xfrm>
            <a:off x="7142150" y="1375950"/>
            <a:ext cx="182682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In-Sample Checks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307850"/>
            <a:ext cx="72108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Binned residuals generally look okay, except for no predictor model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Plotted against three most important predictors: age, ejection fraction, serum creatinine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main test statistics: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Survival proportion: </a:t>
            </a:r>
            <a:r>
              <a:rPr lang="en"/>
              <a:t>Excellent (ppv $\approx$ 0.5) 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Survival proportion of normal ejection fraction: </a:t>
            </a:r>
            <a:r>
              <a:rPr lang="en"/>
              <a:t>Okay/Poor/Bad (see below) 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Survival proportion of normal serum creatinine levels: </a:t>
            </a:r>
            <a:r>
              <a:rPr lang="en"/>
              <a:t>Poor/Bad (ppv &lt; 0.25)  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542600" y="3079800"/>
            <a:ext cx="126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 model: 0.836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649575" y="3079788"/>
            <a:ext cx="18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Reduced model: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0.940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50913" y="3079800"/>
            <a:ext cx="18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Intercept-only: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0.094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20998" t="6803"/>
          <a:stretch/>
        </p:blipFill>
        <p:spPr>
          <a:xfrm>
            <a:off x="6690150" y="3418863"/>
            <a:ext cx="1865900" cy="129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6756550" y="3079788"/>
            <a:ext cx="18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Horseshoe model:  0.766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17204" t="7019"/>
          <a:stretch/>
        </p:blipFill>
        <p:spPr>
          <a:xfrm>
            <a:off x="2383357" y="3419118"/>
            <a:ext cx="1865901" cy="129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5">
            <a:alphaModFix/>
          </a:blip>
          <a:srcRect b="0" l="0" r="14493" t="5855"/>
          <a:stretch/>
        </p:blipFill>
        <p:spPr>
          <a:xfrm>
            <a:off x="191800" y="3418862"/>
            <a:ext cx="1904042" cy="12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6">
            <a:alphaModFix/>
          </a:blip>
          <a:srcRect b="0" l="0" r="16338" t="6270"/>
          <a:stretch/>
        </p:blipFill>
        <p:spPr>
          <a:xfrm>
            <a:off x="4536738" y="3420741"/>
            <a:ext cx="1865901" cy="129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Out-of-Sample Checks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307850"/>
            <a:ext cx="70389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influential points for any models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horseshoe prior model has best ELPD of all models, followed closely by the full model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Horseshoe = -122.1, Full model = -125.1,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Reduced model = -165.8, Intercept only model = -188.7  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2 models &gt;2 sd's better than other models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calculate confusion matrix values since this is logistic regression and to compare against machine learning methods of reference paper  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087" y="3562075"/>
            <a:ext cx="1901739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63" y="3562075"/>
            <a:ext cx="2015944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725" y="3562075"/>
            <a:ext cx="2015944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213" y="3562071"/>
            <a:ext cx="2015949" cy="124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