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77" r:id="rId5"/>
    <p:sldId id="278" r:id="rId6"/>
    <p:sldId id="282" r:id="rId7"/>
    <p:sldId id="279" r:id="rId8"/>
    <p:sldId id="283" r:id="rId9"/>
    <p:sldId id="284" r:id="rId10"/>
    <p:sldId id="285" r:id="rId11"/>
    <p:sldId id="286" r:id="rId12"/>
    <p:sldId id="287" r:id="rId13"/>
    <p:sldId id="280" r:id="rId14"/>
    <p:sldId id="281" r:id="rId15"/>
    <p:sldId id="28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Huang" initials="SH" lastIdx="1" clrIdx="0">
    <p:extLst>
      <p:ext uri="{19B8F6BF-5375-455C-9EA6-DF929625EA0E}">
        <p15:presenceInfo xmlns:p15="http://schemas.microsoft.com/office/powerpoint/2012/main" userId="71500dfdefdf84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233"/>
    <a:srgbClr val="557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2" autoAdjust="0"/>
    <p:restoredTop sz="72941" autoAdjust="0"/>
  </p:normalViewPr>
  <p:slideViewPr>
    <p:cSldViewPr snapToGrid="0">
      <p:cViewPr varScale="1">
        <p:scale>
          <a:sx n="83" d="100"/>
          <a:sy n="83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7C524-809A-4B7E-A526-D212439A5A41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1E3F-96C2-4AE6-83DB-18367996E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8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8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3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8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93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2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69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03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81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1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1E3F-96C2-4AE6-83DB-18367996E5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DE017-53FB-4EED-95C9-ABDB3A35E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D1ED0A-239D-4841-A627-47F340A8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3523D-198A-4AC5-B031-A323E8E0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4B20E-E94B-49C0-90B1-E51F43BB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1E08E2-5FD5-4072-B648-C0EBE7DC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33D46-8819-49D6-B972-A107958A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46083C-C9E5-49DF-A063-BD0B4F6F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8AF33D-E4C0-43CB-875B-76FD0ECB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F8CF56-22A5-4D88-89C5-7ADCAD39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0D992-A482-432F-947F-A257C989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8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57AE99-76EF-425D-9AEB-9E5258CFD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33446F-0CE9-4C75-95E2-9C6FFE15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CD7A04-CE15-433B-8F14-E199DD1C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7343C0-735D-4144-B866-1BCDEFD1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97F19-9B95-44D3-99E1-C128664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3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31B9B-DCD2-4400-AFB6-E2C29A44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F3E15F-135B-47AF-B3B1-6F6E1633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A9657-803F-45E6-8475-8D9E02FD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DBF1C-5BF9-4B60-9A52-72F35C9C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F3627A-FC72-42A1-ACC8-790527AF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7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FC858-FDC3-4755-AEDE-7C71E39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9F46EA-AAB6-42AE-A442-A36834D6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7ACB4-ADD8-40BF-ACA3-6825BBE1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BD68B-A77D-4512-9C65-0F075039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322D4-D35A-4461-B08A-3A6975BF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5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50462-9BDF-4BFE-94DD-4C4ED360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AF04B-0817-46CC-BC34-609E1C1B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6F0C1E-62CA-428C-8742-78F76F25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96FC68-6B6D-4732-A292-2D8FB7FF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3AB33B-1FCE-4304-8724-FB23670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0ACA2D-639C-4EB2-A5F6-A10B43D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E6D14-A97E-421A-AC9C-18D00AFD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18E0C-4A9E-4B84-B023-32B4D4A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350A4D-66A5-46C0-9766-7AFD34DC3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917FC6-D6E7-4848-BF9B-D04DF6BBC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FE676C-5785-45F8-8EBE-3B755EA10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E5AB22-A98D-4B26-AA48-F26CBF44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0190E5-FC57-4536-B60D-69405BAA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369BBC-3667-48D8-B3CD-07034DB4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D36EC-9CFB-41D5-B7EE-37CA1E05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4DF0C4-E686-43D0-929C-1FEDD322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C90A3E-B7F0-44D0-B5A4-42534A4D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D19018-8C82-452D-87E6-8AECFA44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98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C83443-FB1D-44EC-9E25-D1E784E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534F0C-3DA1-4615-801F-42016CC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837072-EDEA-49F6-A875-46A1050E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3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D2C03-5EF6-4E5C-9B7F-ACFCFBDF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B8DDE-551B-4592-8102-026F80A6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8D7F8-A644-49D7-9C12-494D00627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13A139-A51C-4E8F-A575-626EC17C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77E5F8-3617-4799-9EBB-16E20B2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7C5BC1-D2E1-42B6-8BC9-4499CE4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23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3953E-1EED-49CA-8382-BB59661E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E863BE-6B07-478D-9FCE-D38EDD3A1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952760-2B86-4FC3-9DB6-7D910E38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06AEA8-5D3E-4CE2-A54B-E6D1FA7E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42C26B-3C44-4E44-9671-DCD09F1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FA1AF5-7D51-426A-8802-DE2D65FC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9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DEE089-CADD-4511-95A0-8A14B9E1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56E916-6C42-49F7-BCFB-F889168C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16E23-C3EB-41ED-A461-0C6C52CB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9DFB-B42D-4159-ACD9-47FB5F0F1345}" type="datetimeFigureOut">
              <a:rPr lang="zh-TW" altLang="en-US" smtClean="0"/>
              <a:t>2021/5/23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2EDEE-E277-4395-96CA-7B97705D5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6FEA09-4068-4A74-A6EC-ECE612782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C991-BA66-4D65-8447-4F7E22550A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9E6ECB9-28FB-4C5E-AF7D-65BF3D9F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6037"/>
            <a:ext cx="9520989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b="1" dirty="0" err="1">
                <a:solidFill>
                  <a:schemeClr val="tx2"/>
                </a:solidFill>
                <a:latin typeface="+mn-lt"/>
              </a:rPr>
              <a:t>CapStone</a:t>
            </a:r>
            <a:r>
              <a:rPr lang="en-US" altLang="zh-TW" b="1" dirty="0">
                <a:solidFill>
                  <a:schemeClr val="tx2"/>
                </a:solidFill>
                <a:latin typeface="+mn-lt"/>
              </a:rPr>
              <a:t> Final Project – </a:t>
            </a:r>
            <a:br>
              <a:rPr lang="en-US" altLang="zh-TW" b="1" dirty="0">
                <a:solidFill>
                  <a:schemeClr val="tx2"/>
                </a:solidFill>
                <a:latin typeface="+mn-lt"/>
              </a:rPr>
            </a:br>
            <a:r>
              <a:rPr lang="en-US" altLang="zh-TW" b="1" dirty="0">
                <a:solidFill>
                  <a:schemeClr val="tx2"/>
                </a:solidFill>
                <a:latin typeface="+mn-lt"/>
              </a:rPr>
              <a:t>Opening a restaurant in Toronto</a:t>
            </a:r>
          </a:p>
        </p:txBody>
      </p:sp>
    </p:spTree>
    <p:extLst>
      <p:ext uri="{BB962C8B-B14F-4D97-AF65-F5344CB8AC3E}">
        <p14:creationId xmlns:p14="http://schemas.microsoft.com/office/powerpoint/2010/main" val="160942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Results</a:t>
            </a:r>
            <a:r>
              <a:rPr lang="en-US" altLang="zh-TW" sz="4400" b="1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A2CF228-2E4F-4CDA-811B-732D9022FB29}"/>
              </a:ext>
            </a:extLst>
          </p:cNvPr>
          <p:cNvSpPr txBox="1"/>
          <p:nvPr/>
        </p:nvSpPr>
        <p:spPr>
          <a:xfrm>
            <a:off x="757659" y="87048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Cluster-3 Table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F4C6A7D-7763-4A66-B872-A4599F31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340"/>
            <a:ext cx="12192000" cy="261322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0BA5D7-A50C-40BC-9403-C7C6EB03A318}"/>
              </a:ext>
            </a:extLst>
          </p:cNvPr>
          <p:cNvSpPr txBox="1"/>
          <p:nvPr/>
        </p:nvSpPr>
        <p:spPr>
          <a:xfrm>
            <a:off x="1051694" y="1332148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sz="1800" b="0" dirty="0"/>
              <a:t>(the ranking of most common venue of each neighborhood)</a:t>
            </a: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51753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Results</a:t>
            </a:r>
            <a:r>
              <a:rPr lang="en-US" altLang="zh-TW" sz="4400" b="1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649250-4A89-4AD3-90AB-6D382068E50D}"/>
              </a:ext>
            </a:extLst>
          </p:cNvPr>
          <p:cNvSpPr txBox="1"/>
          <p:nvPr/>
        </p:nvSpPr>
        <p:spPr>
          <a:xfrm>
            <a:off x="757659" y="87048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Cluster-4 Table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F6A805-A051-457D-B777-4768114A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3759"/>
            <a:ext cx="12192000" cy="38904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4C7FC4E-5F21-4BDD-B284-EE8E9AA8D7D5}"/>
              </a:ext>
            </a:extLst>
          </p:cNvPr>
          <p:cNvSpPr txBox="1"/>
          <p:nvPr/>
        </p:nvSpPr>
        <p:spPr>
          <a:xfrm>
            <a:off x="1074844" y="1411565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sz="1800" b="0" dirty="0"/>
              <a:t>(the ranking of most common venue of each neighborhood)</a:t>
            </a: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554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Results</a:t>
            </a:r>
            <a:r>
              <a:rPr lang="en-US" altLang="zh-TW" sz="4400" b="1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C0715F-F8B5-4C80-87B9-FE66AA2899D1}"/>
              </a:ext>
            </a:extLst>
          </p:cNvPr>
          <p:cNvSpPr txBox="1"/>
          <p:nvPr/>
        </p:nvSpPr>
        <p:spPr>
          <a:xfrm>
            <a:off x="757659" y="87048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Cluster-5 Table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97BC22-6443-471A-B29C-FED5BE28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2148"/>
            <a:ext cx="12192000" cy="549049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F28129F-178B-4BD9-902F-8E201324F8A9}"/>
              </a:ext>
            </a:extLst>
          </p:cNvPr>
          <p:cNvSpPr txBox="1"/>
          <p:nvPr/>
        </p:nvSpPr>
        <p:spPr>
          <a:xfrm>
            <a:off x="1051694" y="1251123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sz="1800" b="0" dirty="0"/>
              <a:t>(the ranking of most common venue of each neighborhood)</a:t>
            </a: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015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FA92FE-2EC8-4CFF-BF0A-48C145AFE8A4}"/>
              </a:ext>
            </a:extLst>
          </p:cNvPr>
          <p:cNvSpPr txBox="1"/>
          <p:nvPr/>
        </p:nvSpPr>
        <p:spPr>
          <a:xfrm>
            <a:off x="186179" y="101042"/>
            <a:ext cx="84253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Discussion &amp; recommendations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81064A-20D3-4223-AD5E-7AA5A4FCE080}"/>
              </a:ext>
            </a:extLst>
          </p:cNvPr>
          <p:cNvSpPr txBox="1"/>
          <p:nvPr/>
        </p:nvSpPr>
        <p:spPr>
          <a:xfrm>
            <a:off x="300942" y="1179327"/>
            <a:ext cx="116788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   Now we have cluster information of each neighborhood and the ranking of the most common type of restaurants. In case you decide to open a restaurant in specific neighborhood, then you can reference these cluster information to choose a proper type of restaurant.</a:t>
            </a:r>
          </a:p>
          <a:p>
            <a:endParaRPr lang="en-US" altLang="zh-TW" dirty="0"/>
          </a:p>
          <a:p>
            <a:r>
              <a:rPr lang="en-US" altLang="zh-TW" dirty="0"/>
              <a:t>   For example, in cluster 3, the 1st and 2nd common restaurant are Middle Eastern restaurant, Brazilian restaurant, Vietnamese restaurant and sandwich place, then probably you will not open a coffee shop here.</a:t>
            </a:r>
          </a:p>
          <a:p>
            <a:endParaRPr lang="en-US" altLang="zh-TW" dirty="0"/>
          </a:p>
          <a:p>
            <a:r>
              <a:rPr lang="en-US" altLang="zh-TW" dirty="0"/>
              <a:t>   And vice versa, if you decide to open a coffee shop, cluster 2 and cluster 5 neighborhood maybe is your better choice.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25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4A2EBC-F96E-4534-B942-62D2C0506335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4400" b="1">
                <a:solidFill>
                  <a:schemeClr val="tx2"/>
                </a:solidFill>
                <a:ea typeface="+mj-ea"/>
                <a:cs typeface="+mj-cs"/>
              </a:defRPr>
            </a:lvl1pPr>
          </a:lstStyle>
          <a:p>
            <a:r>
              <a:rPr lang="en-US" altLang="zh-TW" dirty="0"/>
              <a:t>Conclusion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122B8F-3E57-467F-82B0-3DD88953B7B8}"/>
              </a:ext>
            </a:extLst>
          </p:cNvPr>
          <p:cNvSpPr txBox="1"/>
          <p:nvPr/>
        </p:nvSpPr>
        <p:spPr>
          <a:xfrm>
            <a:off x="567159" y="1099595"/>
            <a:ext cx="113663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   These data analysis can give an overview of the current status of restaurants in Toronto to those people who would like to open a restaurant. </a:t>
            </a:r>
          </a:p>
          <a:p>
            <a:endParaRPr lang="en-US" altLang="zh-TW" dirty="0"/>
          </a:p>
          <a:p>
            <a:r>
              <a:rPr lang="en-US" altLang="zh-TW" dirty="0"/>
              <a:t>   Also, these overview information can help to make a 1</a:t>
            </a:r>
            <a:r>
              <a:rPr lang="en-US" altLang="zh-TW" baseline="30000" dirty="0"/>
              <a:t>st</a:t>
            </a:r>
            <a:r>
              <a:rPr lang="en-US" altLang="zh-TW" dirty="0"/>
              <a:t> step decision of what should do and what should not do. </a:t>
            </a:r>
          </a:p>
          <a:p>
            <a:endParaRPr lang="en-US" altLang="zh-TW" dirty="0"/>
          </a:p>
          <a:p>
            <a:r>
              <a:rPr lang="en-US" altLang="zh-TW" dirty="0"/>
              <a:t>   You can interpret these data in other way when you have other additional information.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31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9E6ECB9-28FB-4C5E-AF7D-65BF3D9F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6037"/>
            <a:ext cx="952098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b="1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562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640600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Agenda</a:t>
            </a:r>
            <a:endParaRPr lang="zh-TW" altLang="en-US" sz="44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BB82AC5-3AC0-46E4-80AC-AFD474BEFE72}"/>
              </a:ext>
            </a:extLst>
          </p:cNvPr>
          <p:cNvSpPr txBox="1"/>
          <p:nvPr/>
        </p:nvSpPr>
        <p:spPr>
          <a:xfrm>
            <a:off x="551828" y="1500320"/>
            <a:ext cx="97647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5200">
                <a:solidFill>
                  <a:schemeClr val="tx2"/>
                </a:solidFill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/>
              <a:t>Description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/>
              <a:t>Results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/>
              <a:t>Discussion &amp; recommendations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634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4400" b="1">
                <a:solidFill>
                  <a:schemeClr val="tx2"/>
                </a:solidFill>
                <a:ea typeface="+mj-ea"/>
                <a:cs typeface="+mj-cs"/>
              </a:defRPr>
            </a:lvl1pPr>
          </a:lstStyle>
          <a:p>
            <a:r>
              <a:rPr lang="en-US" altLang="zh-TW" dirty="0"/>
              <a:t>Introduction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3D3ABC-A5E4-4BFC-B0D5-CDECC31CB830}"/>
              </a:ext>
            </a:extLst>
          </p:cNvPr>
          <p:cNvSpPr txBox="1"/>
          <p:nvPr/>
        </p:nvSpPr>
        <p:spPr>
          <a:xfrm>
            <a:off x="838200" y="917029"/>
            <a:ext cx="1051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 b="1">
                <a:solidFill>
                  <a:schemeClr val="tx2"/>
                </a:solidFill>
                <a:ea typeface="+mj-ea"/>
                <a:cs typeface="+mj-cs"/>
              </a:defRPr>
            </a:lvl1pPr>
          </a:lstStyle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Toronto is an international city, and all the residents are from all over the world. Lots of immigrants are running their own business in this city, running a restaurants is one of the most common choice.</a:t>
            </a:r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There would be lots of chances that people would ask:  I would like to open a restaurant in Toronto, how to do start?</a:t>
            </a:r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The most two questions would be answered are:</a:t>
            </a:r>
          </a:p>
          <a:p>
            <a:pPr marL="0" indent="0">
              <a:buNone/>
            </a:pPr>
            <a:r>
              <a:rPr lang="en-US" altLang="zh-TW" sz="2400" dirty="0"/>
              <a:t>	1. Where should I open a restaurant?</a:t>
            </a:r>
          </a:p>
          <a:p>
            <a:pPr marL="0" lvl="1"/>
            <a:r>
              <a:rPr lang="en-US" altLang="zh-TW" sz="1000" dirty="0"/>
              <a:t>	</a:t>
            </a:r>
            <a:r>
              <a:rPr lang="en-US" altLang="zh-TW" sz="2400" b="1" dirty="0">
                <a:solidFill>
                  <a:schemeClr val="tx2"/>
                </a:solidFill>
                <a:ea typeface="+mj-ea"/>
                <a:cs typeface="+mj-cs"/>
              </a:rPr>
              <a:t>2. What type of restaurant should I open ?</a:t>
            </a:r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The following will explain how do we answer these questions.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376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4400" b="1">
                <a:solidFill>
                  <a:schemeClr val="tx2"/>
                </a:solidFill>
                <a:ea typeface="+mj-ea"/>
                <a:cs typeface="+mj-cs"/>
              </a:defRPr>
            </a:lvl1pPr>
          </a:lstStyle>
          <a:p>
            <a:r>
              <a:rPr lang="en-US" altLang="zh-TW" dirty="0"/>
              <a:t>Description of the data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3D3ABC-A5E4-4BFC-B0D5-CDECC31CB830}"/>
              </a:ext>
            </a:extLst>
          </p:cNvPr>
          <p:cNvSpPr txBox="1"/>
          <p:nvPr/>
        </p:nvSpPr>
        <p:spPr>
          <a:xfrm>
            <a:off x="795760" y="1219794"/>
            <a:ext cx="10515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pPr marL="0" indent="0">
              <a:buNone/>
            </a:pPr>
            <a:r>
              <a:rPr lang="en-US" altLang="zh-TW" dirty="0"/>
              <a:t>To answer that, we need collect some data, a Toronto dataset include: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"Postal Code" ,"Borough", "Neighborhood", Location("Lat", "</a:t>
            </a:r>
            <a:r>
              <a:rPr lang="en-US" altLang="zh-TW" dirty="0" err="1"/>
              <a:t>Lng</a:t>
            </a:r>
            <a:r>
              <a:rPr lang="en-US" altLang="zh-TW" dirty="0"/>
              <a:t>") of current    </a:t>
            </a:r>
          </a:p>
          <a:p>
            <a:pPr marL="0" indent="0">
              <a:buNone/>
            </a:pPr>
            <a:r>
              <a:rPr lang="en-US" altLang="zh-TW" dirty="0"/>
              <a:t>     restaurants.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These data will be collected from Foursquare API, and previous Coursera </a:t>
            </a:r>
          </a:p>
          <a:p>
            <a:pPr marL="0" indent="0">
              <a:buNone/>
            </a:pPr>
            <a:r>
              <a:rPr lang="en-US" altLang="zh-TW" dirty="0"/>
              <a:t>     module’s data, then these data will be analyzed to find out what type of </a:t>
            </a:r>
          </a:p>
          <a:p>
            <a:pPr marL="0" indent="0">
              <a:buNone/>
            </a:pPr>
            <a:r>
              <a:rPr lang="en-US" altLang="zh-TW" dirty="0"/>
              <a:t>     restaurants are there and how are they distributed in Toronto City.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We will put these data into table format and visualize these data in map, then </a:t>
            </a:r>
          </a:p>
          <a:p>
            <a:pPr marL="0" indent="0">
              <a:buNone/>
            </a:pPr>
            <a:r>
              <a:rPr lang="en-US" altLang="zh-TW" dirty="0"/>
              <a:t>     we can have a more straightforward view to find out the answer.</a:t>
            </a:r>
          </a:p>
        </p:txBody>
      </p:sp>
    </p:spTree>
    <p:extLst>
      <p:ext uri="{BB962C8B-B14F-4D97-AF65-F5344CB8AC3E}">
        <p14:creationId xmlns:p14="http://schemas.microsoft.com/office/powerpoint/2010/main" val="224924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Methodology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3D3ABC-A5E4-4BFC-B0D5-CDECC31CB830}"/>
              </a:ext>
            </a:extLst>
          </p:cNvPr>
          <p:cNvSpPr txBox="1"/>
          <p:nvPr/>
        </p:nvSpPr>
        <p:spPr>
          <a:xfrm>
            <a:off x="795760" y="1033290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 I use 4square API and utilize the </a:t>
            </a:r>
            <a:r>
              <a:rPr lang="en-US" altLang="zh-TW" dirty="0" err="1"/>
              <a:t>coursera</a:t>
            </a:r>
            <a:r>
              <a:rPr lang="en-US" altLang="zh-TW" dirty="0"/>
              <a:t> module's Toronto neighborhood data to find out restaurant information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98C841-2139-4BCC-B1C5-352C2E37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5" y="2027094"/>
            <a:ext cx="11334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Methodology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3D3ABC-A5E4-4BFC-B0D5-CDECC31CB830}"/>
              </a:ext>
            </a:extLst>
          </p:cNvPr>
          <p:cNvSpPr txBox="1"/>
          <p:nvPr/>
        </p:nvSpPr>
        <p:spPr>
          <a:xfrm>
            <a:off x="757659" y="870483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by using k-means to cluster the neighborhood into 5 clusters, we can see what type of restaurants are most common in each cluster</a:t>
            </a:r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DA3565-6002-4C9C-9D5C-3AAAF3E5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92" y="1602224"/>
            <a:ext cx="9702237" cy="519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Results</a:t>
            </a:r>
            <a:r>
              <a:rPr lang="en-US" altLang="zh-TW" sz="4400" b="1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7083E6-BF1E-406D-886A-E2824C063F8D}"/>
              </a:ext>
            </a:extLst>
          </p:cNvPr>
          <p:cNvSpPr txBox="1"/>
          <p:nvPr/>
        </p:nvSpPr>
        <p:spPr>
          <a:xfrm>
            <a:off x="656477" y="870483"/>
            <a:ext cx="112481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   Cluster location are visualized in map; we can see more clearly and straightforward to pick up a neighborhood we would like to open a restaurant.</a:t>
            </a:r>
          </a:p>
          <a:p>
            <a:endParaRPr lang="en-US" altLang="zh-TW" dirty="0"/>
          </a:p>
          <a:p>
            <a:r>
              <a:rPr lang="en-US" altLang="zh-TW" dirty="0"/>
              <a:t>    Details of each cluster are in table format in the following pages.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C989F5F-3D17-48C7-8426-1D652A98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" y="3083078"/>
            <a:ext cx="10844493" cy="35187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05FD37-AAC5-4FD2-A037-FA8C1162B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624" y="2712087"/>
            <a:ext cx="7625376" cy="40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Results</a:t>
            </a:r>
            <a:r>
              <a:rPr lang="en-US" altLang="zh-TW" sz="4400" b="1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7083E6-BF1E-406D-886A-E2824C063F8D}"/>
              </a:ext>
            </a:extLst>
          </p:cNvPr>
          <p:cNvSpPr txBox="1"/>
          <p:nvPr/>
        </p:nvSpPr>
        <p:spPr>
          <a:xfrm>
            <a:off x="757659" y="87048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Cluster-1 Table</a:t>
            </a:r>
            <a:endParaRPr lang="en-US" altLang="zh-TW" b="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B07BC3-E228-4094-A376-6E6E825A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893"/>
            <a:ext cx="12192000" cy="541934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E9F42B-EB73-4327-AA6B-67DCFF88D586}"/>
              </a:ext>
            </a:extLst>
          </p:cNvPr>
          <p:cNvSpPr txBox="1"/>
          <p:nvPr/>
        </p:nvSpPr>
        <p:spPr>
          <a:xfrm>
            <a:off x="1051694" y="1332148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sz="1800" b="0" dirty="0"/>
              <a:t>(the ranking of most common venue of each neighborhood)</a:t>
            </a: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56780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8CAC70-7903-4E1F-A7A9-728F1AD896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942646"/>
          </a:xfrm>
        </p:spPr>
        <p:txBody>
          <a:bodyPr anchor="t">
            <a:normAutofit fontScale="90000"/>
          </a:bodyPr>
          <a:lstStyle/>
          <a:p>
            <a:br>
              <a:rPr lang="zh-TW" altLang="en-US" sz="6000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7F8955-FDC1-4917-BE48-E7926BDB4723}"/>
              </a:ext>
            </a:extLst>
          </p:cNvPr>
          <p:cNvSpPr txBox="1"/>
          <p:nvPr/>
        </p:nvSpPr>
        <p:spPr>
          <a:xfrm>
            <a:off x="186180" y="101042"/>
            <a:ext cx="6094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tx2"/>
                </a:solidFill>
                <a:ea typeface="+mj-ea"/>
                <a:cs typeface="+mj-cs"/>
              </a:rPr>
              <a:t>Results</a:t>
            </a:r>
            <a:r>
              <a:rPr lang="en-US" altLang="zh-TW" sz="4400" b="1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E88591-5AC3-4445-90C8-A615B5EEDC9E}"/>
              </a:ext>
            </a:extLst>
          </p:cNvPr>
          <p:cNvSpPr txBox="1"/>
          <p:nvPr/>
        </p:nvSpPr>
        <p:spPr>
          <a:xfrm>
            <a:off x="757659" y="87048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dirty="0"/>
              <a:t>Cluster-2 Table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09153FD-9C4B-4D53-8526-798E8FF6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026"/>
            <a:ext cx="12192000" cy="508684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F006AA-6CF4-4424-AA23-D738D01D5CCB}"/>
              </a:ext>
            </a:extLst>
          </p:cNvPr>
          <p:cNvSpPr txBox="1"/>
          <p:nvPr/>
        </p:nvSpPr>
        <p:spPr>
          <a:xfrm>
            <a:off x="1051694" y="1332148"/>
            <a:ext cx="617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ea typeface="+mj-ea"/>
                <a:cs typeface="+mj-cs"/>
              </a:defRPr>
            </a:lvl1pPr>
            <a:lvl2pPr marL="0" lvl="1">
              <a:defRPr sz="1000"/>
            </a:lvl2pPr>
          </a:lstStyle>
          <a:p>
            <a:r>
              <a:rPr lang="en-US" altLang="zh-TW" sz="1800" b="0" dirty="0"/>
              <a:t>(the ranking of most common venue of each neighborhood)</a:t>
            </a: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54350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624</Words>
  <Application>Microsoft Office PowerPoint</Application>
  <PresentationFormat>寬螢幕</PresentationFormat>
  <Paragraphs>87</Paragraphs>
  <Slides>15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CapStone Final Project –  Opening a restaurant in Toronto</vt:lpstr>
      <vt:lpstr>PowerPoint 簡報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Scott Huang</dc:creator>
  <cp:lastModifiedBy>Scott Huang</cp:lastModifiedBy>
  <cp:revision>128</cp:revision>
  <dcterms:created xsi:type="dcterms:W3CDTF">2021-04-16T15:29:57Z</dcterms:created>
  <dcterms:modified xsi:type="dcterms:W3CDTF">2021-05-23T15:03:35Z</dcterms:modified>
</cp:coreProperties>
</file>