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E4C045-EDB0-45CC-992C-7AAA89F22DED}" v="27" dt="2025-05-27T20:39:20.099"/>
    <p1510:client id="{8A26029E-5F62-411E-9F9F-31775191D28D}" v="591" dt="2025-05-27T18:44:58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Qw4w9WgXcQ&amp;ab_channel=RickAstley" TargetMode="External"/><Relationship Id="rId2" Type="http://schemas.openxmlformats.org/officeDocument/2006/relationships/hyperlink" Target="https://www.examp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contact@example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Testing This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James Taylor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A07D-89A6-D06D-4C96-DF8D0DBAD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2: </a:t>
            </a:r>
            <a:r>
              <a:rPr lang="en-GB" b="1">
                <a:ea typeface="+mj-lt"/>
                <a:cs typeface="+mj-lt"/>
              </a:rPr>
              <a:t>Font Formatting Test</a:t>
            </a:r>
            <a:endParaRPr lang="en-GB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3D6010-6CCB-A429-6C79-58A761C6DDCC}"/>
              </a:ext>
            </a:extLst>
          </p:cNvPr>
          <p:cNvSpPr txBox="1"/>
          <p:nvPr/>
        </p:nvSpPr>
        <p:spPr>
          <a:xfrm>
            <a:off x="1208689" y="2194034"/>
            <a:ext cx="8922406" cy="3779758"/>
          </a:xfrm>
          <a:prstGeom prst="round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/>
              <a:t>Textbox 1</a:t>
            </a:r>
            <a:br>
              <a:rPr lang="en-GB" b="1"/>
            </a:br>
            <a:br>
              <a:rPr lang="en-GB" b="1"/>
            </a:br>
            <a:r>
              <a:rPr lang="en-GB" b="1"/>
              <a:t>Regular text with various formatting:</a:t>
            </a:r>
            <a:endParaRPr lang="en-US" b="1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This is </a:t>
            </a:r>
            <a:r>
              <a:rPr lang="en-GB" b="1">
                <a:ea typeface="+mn-lt"/>
                <a:cs typeface="+mn-lt"/>
              </a:rPr>
              <a:t>bold text</a:t>
            </a:r>
            <a:r>
              <a:rPr lang="en-GB">
                <a:ea typeface="+mn-lt"/>
                <a:cs typeface="+mn-lt"/>
              </a:rPr>
              <a:t> that should convert to markdown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This is </a:t>
            </a:r>
            <a:r>
              <a:rPr lang="en-GB" i="1">
                <a:ea typeface="+mn-lt"/>
                <a:cs typeface="+mn-lt"/>
              </a:rPr>
              <a:t>italic text</a:t>
            </a:r>
            <a:r>
              <a:rPr lang="en-GB">
                <a:ea typeface="+mn-lt"/>
                <a:cs typeface="+mn-lt"/>
              </a:rPr>
              <a:t> that should become emphasized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This is </a:t>
            </a:r>
            <a:r>
              <a:rPr lang="en-GB" b="1" i="1">
                <a:ea typeface="+mn-lt"/>
                <a:cs typeface="+mn-lt"/>
              </a:rPr>
              <a:t>bold and italic</a:t>
            </a:r>
            <a:r>
              <a:rPr lang="en-GB">
                <a:ea typeface="+mn-lt"/>
                <a:cs typeface="+mn-lt"/>
              </a:rPr>
              <a:t> combined formatting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This text has </a:t>
            </a:r>
            <a:r>
              <a:rPr lang="en-GB" strike="sngStrike">
                <a:ea typeface="+mn-lt"/>
                <a:cs typeface="+mn-lt"/>
              </a:rPr>
              <a:t>strikethrough</a:t>
            </a:r>
            <a:r>
              <a:rPr lang="en-GB">
                <a:ea typeface="+mn-lt"/>
                <a:cs typeface="+mn-lt"/>
              </a:rPr>
              <a:t> formatting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This text is </a:t>
            </a:r>
            <a:r>
              <a:rPr lang="en-GB">
                <a:latin typeface="Consolas"/>
                <a:ea typeface="+mn-lt"/>
                <a:cs typeface="+mn-lt"/>
              </a:rPr>
              <a:t>monospace/code</a:t>
            </a:r>
            <a:r>
              <a:rPr lang="en-GB">
                <a:ea typeface="+mn-lt"/>
                <a:cs typeface="+mn-lt"/>
              </a:rPr>
              <a:t> formatted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This text has UPPERCASE and lowercase variations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>
                <a:ea typeface="+mn-lt"/>
                <a:cs typeface="+mn-lt"/>
              </a:rPr>
              <a:t>This text contains "smart quotes" and 'apostrophes'</a:t>
            </a:r>
            <a:endParaRPr lang="en-GB"/>
          </a:p>
          <a:p>
            <a:endParaRPr lang="en-GB" b="1">
              <a:ea typeface="+mn-lt"/>
              <a:cs typeface="+mn-lt"/>
            </a:endParaRPr>
          </a:p>
          <a:p>
            <a:pPr algn="l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1D297C4-8FC7-9719-9B75-FA908B3864E8}"/>
              </a:ext>
            </a:extLst>
          </p:cNvPr>
          <p:cNvSpPr/>
          <p:nvPr/>
        </p:nvSpPr>
        <p:spPr>
          <a:xfrm>
            <a:off x="6916445" y="2343088"/>
            <a:ext cx="5040174" cy="31623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b="1" err="1"/>
              <a:t>Shapebox</a:t>
            </a:r>
            <a:r>
              <a:rPr lang="en-GB" b="1"/>
              <a:t> 1 </a:t>
            </a:r>
          </a:p>
          <a:p>
            <a:r>
              <a:rPr lang="en-GB" b="1"/>
              <a:t>Links to test:</a:t>
            </a:r>
            <a:endParaRPr lang="en-GB"/>
          </a:p>
          <a:p>
            <a:pPr marL="285750" indent="-285750">
              <a:buFont typeface="Arial"/>
              <a:buChar char="•"/>
            </a:pPr>
            <a:r>
              <a:rPr lang="en-GB"/>
              <a:t>Simple link: </a:t>
            </a:r>
            <a:r>
              <a:rPr lang="en-GB">
                <a:hlinkClick r:id="rId2"/>
              </a:rPr>
              <a:t>https://www.example.com</a:t>
            </a:r>
          </a:p>
          <a:p>
            <a:pPr marL="285750" indent="-285750">
              <a:buFont typeface="Arial"/>
              <a:buChar char="•"/>
            </a:pPr>
            <a:r>
              <a:rPr lang="en-GB" dirty="0"/>
              <a:t>Named link: </a:t>
            </a:r>
            <a:r>
              <a:rPr lang="en-GB" dirty="0">
                <a:hlinkClick r:id="rId3"/>
              </a:rPr>
              <a:t>Visit Example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Email link: </a:t>
            </a:r>
            <a:r>
              <a:rPr lang="en-GB">
                <a:hlinkClick r:id="rId4"/>
              </a:rPr>
              <a:t>contact@example.com</a:t>
            </a:r>
          </a:p>
          <a:p>
            <a:pPr marL="285750" indent="-285750">
              <a:buFont typeface="Arial"/>
              <a:buChar char="•"/>
            </a:pPr>
            <a:r>
              <a:rPr lang="en-GB"/>
              <a:t>Internal link: See Slide 5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318118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DCD4B-4641-147F-000E-14AF2558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3: Check alt-text from images </a:t>
            </a:r>
          </a:p>
        </p:txBody>
      </p:sp>
      <p:pic>
        <p:nvPicPr>
          <p:cNvPr id="4" name="Picture 3" descr="alt text test: A hot air balloon in the air">
            <a:extLst>
              <a:ext uri="{FF2B5EF4-FFF2-40B4-BE49-F238E27FC236}">
                <a16:creationId xmlns:a16="http://schemas.microsoft.com/office/drawing/2014/main" id="{22AE4936-72FD-6CAA-546F-CEF54F34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3" y="2286000"/>
            <a:ext cx="4918522" cy="3210758"/>
          </a:xfrm>
          <a:prstGeom prst="rect">
            <a:avLst/>
          </a:prstGeom>
        </p:spPr>
      </p:pic>
      <p:pic>
        <p:nvPicPr>
          <p:cNvPr id="5" name="Picture 4" descr="alt text test: A group of colorful buttons - they really pop">
            <a:extLst>
              <a:ext uri="{FF2B5EF4-FFF2-40B4-BE49-F238E27FC236}">
                <a16:creationId xmlns:a16="http://schemas.microsoft.com/office/drawing/2014/main" id="{B134BB25-2177-D457-EF34-70F83ED4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414" y="2284151"/>
            <a:ext cx="4629999" cy="309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56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DB50F-E11A-9CE0-9CA5-0122D33C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a typeface="+mj-lt"/>
                <a:cs typeface="+mj-lt"/>
              </a:rPr>
              <a:t>Slide 4: Lists and Nesting Test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85742-D4D2-DEDE-637E-B50C282B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965"/>
            <a:ext cx="6239522" cy="41146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/>
              <a:t>Textbox: nested list test for shapes</a:t>
            </a:r>
            <a:endParaRPr lang="en-US"/>
          </a:p>
          <a:p>
            <a:pPr marL="0" indent="0">
              <a:buNone/>
            </a:pPr>
            <a:r>
              <a:rPr lang="en-GB"/>
              <a:t>Unordered Lists:</a:t>
            </a:r>
            <a:endParaRPr lang="en-US"/>
          </a:p>
          <a:p>
            <a:pPr marL="457200" indent="-457200">
              <a:buFont typeface="Arial"/>
            </a:pPr>
            <a:r>
              <a:rPr lang="en-GB">
                <a:ea typeface="+mn-lt"/>
                <a:cs typeface="+mn-lt"/>
              </a:rPr>
              <a:t>First level item</a:t>
            </a:r>
            <a:endParaRPr lang="en-GB"/>
          </a:p>
          <a:p>
            <a:pPr marL="457200" indent="-457200"/>
            <a:r>
              <a:rPr lang="en-GB">
                <a:ea typeface="+mn-lt"/>
                <a:cs typeface="+mn-lt"/>
              </a:rPr>
              <a:t>Another first level item 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Second level nested item</a:t>
            </a:r>
            <a:endParaRPr lang="en-GB"/>
          </a:p>
          <a:p>
            <a:pPr lvl="1"/>
            <a:r>
              <a:rPr lang="en-GB">
                <a:ea typeface="+mn-lt"/>
                <a:cs typeface="+mn-lt"/>
              </a:rPr>
              <a:t>Another second level item </a:t>
            </a:r>
            <a:endParaRPr lang="en-GB"/>
          </a:p>
          <a:p>
            <a:pPr lvl="2"/>
            <a:r>
              <a:rPr lang="en-GB">
                <a:ea typeface="+mn-lt"/>
                <a:cs typeface="+mn-lt"/>
              </a:rPr>
              <a:t>Third level deeply nested</a:t>
            </a:r>
            <a:endParaRPr lang="en-GB"/>
          </a:p>
          <a:p>
            <a:pPr lvl="2"/>
            <a:r>
              <a:rPr lang="en-GB">
                <a:ea typeface="+mn-lt"/>
                <a:cs typeface="+mn-lt"/>
              </a:rPr>
              <a:t>Another third level item</a:t>
            </a:r>
            <a:endParaRPr lang="en-GB"/>
          </a:p>
          <a:p>
            <a:pPr marL="457200" indent="-457200"/>
            <a:r>
              <a:rPr lang="en-GB">
                <a:ea typeface="+mn-lt"/>
                <a:cs typeface="+mn-lt"/>
              </a:rPr>
              <a:t>Back to first level</a:t>
            </a:r>
            <a:endParaRPr lang="en-GB"/>
          </a:p>
          <a:p>
            <a:endParaRPr lang="en-GB"/>
          </a:p>
          <a:p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E762FD-6237-EBB4-F6A5-F06C218AE175}"/>
              </a:ext>
            </a:extLst>
          </p:cNvPr>
          <p:cNvSpPr/>
          <p:nvPr/>
        </p:nvSpPr>
        <p:spPr>
          <a:xfrm>
            <a:off x="7412854" y="1694155"/>
            <a:ext cx="4364854" cy="19530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000"/>
              <a:t>Shape: nested list test for shapes</a:t>
            </a:r>
          </a:p>
          <a:p>
            <a:endParaRPr lang="en-GB" sz="1000"/>
          </a:p>
          <a:p>
            <a:r>
              <a:rPr lang="en-GB" sz="1000"/>
              <a:t>Unordered Lists:</a:t>
            </a:r>
          </a:p>
          <a:p>
            <a:pPr marL="285750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First level item</a:t>
            </a:r>
            <a:endParaRPr lang="en-GB" sz="1000"/>
          </a:p>
          <a:p>
            <a:pPr marL="285750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Another first level item </a:t>
            </a:r>
            <a:endParaRPr lang="en-GB" sz="1000"/>
          </a:p>
          <a:p>
            <a:pPr marL="742950" lvl="1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Second level nested item</a:t>
            </a:r>
            <a:endParaRPr lang="en-GB" sz="1000"/>
          </a:p>
          <a:p>
            <a:pPr marL="742950" lvl="1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Another second level item </a:t>
            </a:r>
            <a:endParaRPr lang="en-GB" sz="1000"/>
          </a:p>
          <a:p>
            <a:pPr marL="1200150" lvl="2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Third level deeply nested</a:t>
            </a:r>
            <a:endParaRPr lang="en-GB" sz="1000"/>
          </a:p>
          <a:p>
            <a:pPr marL="1200150" lvl="2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Another third level item</a:t>
            </a:r>
            <a:endParaRPr lang="en-GB" sz="1000"/>
          </a:p>
          <a:p>
            <a:pPr marL="285750" indent="-285750">
              <a:buFont typeface="Arial"/>
              <a:buChar char="•"/>
            </a:pPr>
            <a:r>
              <a:rPr lang="en-GB" sz="1000">
                <a:ea typeface="+mn-lt"/>
                <a:cs typeface="+mn-lt"/>
              </a:rPr>
              <a:t>Back to first level</a:t>
            </a:r>
            <a:endParaRPr lang="en-GB" sz="1000"/>
          </a:p>
          <a:p>
            <a:pPr algn="ctr"/>
            <a:endParaRPr lang="en-GB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88274-D5AD-91DB-5A09-5F8A99755BFD}"/>
              </a:ext>
            </a:extLst>
          </p:cNvPr>
          <p:cNvSpPr txBox="1"/>
          <p:nvPr/>
        </p:nvSpPr>
        <p:spPr>
          <a:xfrm>
            <a:off x="7494232" y="4135514"/>
            <a:ext cx="420209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900"/>
              <a:t>Ordered Lists:</a:t>
            </a:r>
            <a:endParaRPr lang="en-US" sz="900"/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First numbered item</a:t>
            </a:r>
            <a:endParaRPr lang="en-GB" sz="900"/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Second numbered item a. Sub-item with letter b. Another letter sub-item </a:t>
            </a:r>
            <a:r>
              <a:rPr lang="en-GB" sz="900" err="1">
                <a:ea typeface="+mn-lt"/>
                <a:cs typeface="+mn-lt"/>
              </a:rPr>
              <a:t>i</a:t>
            </a:r>
            <a:r>
              <a:rPr lang="en-GB" sz="900">
                <a:ea typeface="+mn-lt"/>
                <a:cs typeface="+mn-lt"/>
              </a:rPr>
              <a:t>. Roman numeral sub-sub-item ii. Another roman numeral</a:t>
            </a:r>
            <a:endParaRPr lang="en-GB" sz="900"/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Third main item</a:t>
            </a:r>
            <a:endParaRPr lang="en-GB" sz="900"/>
          </a:p>
          <a:p>
            <a:pPr marL="285750" indent="-285750">
              <a:buAutoNum type="arabicPeriod"/>
            </a:pPr>
            <a:endParaRPr lang="en-GB" sz="900"/>
          </a:p>
          <a:p>
            <a:pPr marL="285750" indent="-285750">
              <a:buAutoNum type="arabicPeriod"/>
            </a:pPr>
            <a:endParaRPr lang="en-GB" sz="900"/>
          </a:p>
          <a:p>
            <a:r>
              <a:rPr lang="en-GB" sz="900"/>
              <a:t>Mixed Lists:</a:t>
            </a:r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Numbered item </a:t>
            </a:r>
            <a:endParaRPr lang="en-GB" sz="900"/>
          </a:p>
          <a:p>
            <a:pPr marL="742950" lvl="1" indent="-285750">
              <a:buFont typeface="Arial"/>
              <a:buChar char="•"/>
            </a:pPr>
            <a:r>
              <a:rPr lang="en-GB" sz="900">
                <a:ea typeface="+mn-lt"/>
                <a:cs typeface="+mn-lt"/>
              </a:rPr>
              <a:t>Bullet under numbered</a:t>
            </a:r>
            <a:endParaRPr lang="en-GB" sz="900"/>
          </a:p>
          <a:p>
            <a:pPr marL="742950" lvl="1" indent="-285750">
              <a:buFont typeface="Arial"/>
              <a:buChar char="•"/>
            </a:pPr>
            <a:r>
              <a:rPr lang="en-GB" sz="900">
                <a:ea typeface="+mn-lt"/>
                <a:cs typeface="+mn-lt"/>
              </a:rPr>
              <a:t>Another bullet</a:t>
            </a:r>
            <a:endParaRPr lang="en-GB" sz="900"/>
          </a:p>
          <a:p>
            <a:pPr marL="285750" indent="-285750">
              <a:buAutoNum type="arabicPeriod"/>
            </a:pPr>
            <a:r>
              <a:rPr lang="en-GB" sz="900">
                <a:ea typeface="+mn-lt"/>
                <a:cs typeface="+mn-lt"/>
              </a:rPr>
              <a:t>Second numbered </a:t>
            </a:r>
            <a:endParaRPr lang="en-GB" sz="900"/>
          </a:p>
          <a:p>
            <a:pPr marL="742950" lvl="1" indent="-285750">
              <a:buFont typeface="Arial"/>
              <a:buChar char="•"/>
            </a:pPr>
            <a:r>
              <a:rPr lang="en-GB" sz="900">
                <a:ea typeface="+mn-lt"/>
                <a:cs typeface="+mn-lt"/>
              </a:rPr>
              <a:t>Nested numbered</a:t>
            </a:r>
            <a:endParaRPr lang="en-GB" sz="900"/>
          </a:p>
          <a:p>
            <a:pPr marL="742950" lvl="1" indent="-285750">
              <a:buFont typeface="Arial"/>
              <a:buChar char="•"/>
            </a:pPr>
            <a:r>
              <a:rPr lang="en-GB" sz="900">
                <a:ea typeface="+mn-lt"/>
                <a:cs typeface="+mn-lt"/>
              </a:rPr>
              <a:t>Another nested numbered</a:t>
            </a:r>
            <a:endParaRPr lang="en-GB" sz="900"/>
          </a:p>
          <a:p>
            <a:pPr algn="l"/>
            <a:endParaRPr lang="en-GB" sz="900"/>
          </a:p>
          <a:p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972380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727B-04EB-C578-3731-34D962E2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>
                <a:latin typeface="Aptos"/>
              </a:rPr>
              <a:t>Slide 5: Special Characters and Encoding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38AA-A31C-53CA-BC86-35FA36845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en-GB" b="1" dirty="0"/>
              <a:t>Unicode and Special Characters:</a:t>
            </a:r>
            <a:endParaRPr lang="en-US" b="1"/>
          </a:p>
          <a:p>
            <a:r>
              <a:rPr lang="en-GB" dirty="0">
                <a:ea typeface="+mn-lt"/>
                <a:cs typeface="+mn-lt"/>
              </a:rPr>
              <a:t>Mathematical symbols: α β γ δ ∑ ∫ √ ∞ ≠ ≤ ≥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Currency symbols: $ € £ ¥ ₹ ₽ ₿</a:t>
            </a:r>
            <a:endParaRPr lang="en-GB"/>
          </a:p>
          <a:p>
            <a:r>
              <a:rPr lang="en-GB" dirty="0">
                <a:ea typeface="+mn-lt"/>
                <a:cs typeface="+mn-lt"/>
              </a:rPr>
              <a:t>Arrows and symbols: → ← ↑ ↓ ➜ ★ ☆ ♥ ♦ ♣ ♠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Emojis: 🚀 📊 💡 ✅ ❌ 🔥 💯 🎯 📈 🌟</a:t>
            </a:r>
            <a:endParaRPr lang="en-GB" dirty="0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 b="1" dirty="0"/>
              <a:t>International Text:</a:t>
            </a:r>
            <a:endParaRPr lang="en-GB" b="1"/>
          </a:p>
          <a:p>
            <a:pPr marL="514350" indent="-514350"/>
            <a:r>
              <a:rPr lang="en-GB" dirty="0">
                <a:ea typeface="+mn-lt"/>
                <a:cs typeface="+mn-lt"/>
              </a:rPr>
              <a:t>Spanish: ¡Hola! ¿</a:t>
            </a:r>
            <a:r>
              <a:rPr lang="en-GB" dirty="0" err="1">
                <a:ea typeface="+mn-lt"/>
                <a:cs typeface="+mn-lt"/>
              </a:rPr>
              <a:t>Cómo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estás</a:t>
            </a:r>
            <a:r>
              <a:rPr lang="en-GB" dirty="0">
                <a:ea typeface="+mn-lt"/>
                <a:cs typeface="+mn-lt"/>
              </a:rPr>
              <a:t>? Niño </a:t>
            </a:r>
            <a:r>
              <a:rPr lang="en-GB" dirty="0" err="1">
                <a:ea typeface="+mn-lt"/>
                <a:cs typeface="+mn-lt"/>
              </a:rPr>
              <a:t>años</a:t>
            </a:r>
            <a:endParaRPr lang="en-GB" dirty="0" err="1"/>
          </a:p>
          <a:p>
            <a:pPr marL="514350" indent="-514350"/>
            <a:r>
              <a:rPr lang="en-GB" dirty="0">
                <a:ea typeface="+mn-lt"/>
                <a:cs typeface="+mn-lt"/>
              </a:rPr>
              <a:t>French: Café naïve résumé façade</a:t>
            </a:r>
            <a:endParaRPr lang="en-GB" dirty="0"/>
          </a:p>
          <a:p>
            <a:pPr marL="514350" indent="-514350"/>
            <a:r>
              <a:rPr lang="en-GB" dirty="0">
                <a:ea typeface="+mn-lt"/>
                <a:cs typeface="+mn-lt"/>
              </a:rPr>
              <a:t>German: Müller </a:t>
            </a:r>
            <a:r>
              <a:rPr lang="en-GB" dirty="0" err="1">
                <a:ea typeface="+mn-lt"/>
                <a:cs typeface="+mn-lt"/>
              </a:rPr>
              <a:t>Größe</a:t>
            </a:r>
            <a:r>
              <a:rPr lang="en-GB" dirty="0">
                <a:ea typeface="+mn-lt"/>
                <a:cs typeface="+mn-lt"/>
              </a:rPr>
              <a:t> Weiß</a:t>
            </a:r>
            <a:endParaRPr lang="en-GB"/>
          </a:p>
          <a:p>
            <a:pPr marL="514350" indent="-514350"/>
            <a:r>
              <a:rPr lang="en-GB" dirty="0">
                <a:ea typeface="+mn-lt"/>
                <a:cs typeface="+mn-lt"/>
              </a:rPr>
              <a:t>Chinese:</a:t>
            </a:r>
            <a:r>
              <a:rPr lang="en-GB" altLang="ja-JP" dirty="0">
                <a:ea typeface="+mn-lt"/>
                <a:cs typeface="+mn-lt"/>
              </a:rPr>
              <a:t> </a:t>
            </a:r>
            <a:r>
              <a:rPr lang="ja-JP" altLang="en-GB">
                <a:ea typeface="+mn-lt"/>
                <a:cs typeface="+mn-lt"/>
              </a:rPr>
              <a:t>你好世界</a:t>
            </a:r>
            <a:r>
              <a:rPr lang="en-GB" altLang="ja-JP" dirty="0">
                <a:ea typeface="+mn-lt"/>
                <a:cs typeface="+mn-lt"/>
              </a:rPr>
              <a:t> </a:t>
            </a:r>
            <a:r>
              <a:rPr lang="ja-JP" altLang="en-GB">
                <a:ea typeface="+mn-lt"/>
                <a:cs typeface="+mn-lt"/>
              </a:rPr>
              <a:t>测试文档</a:t>
            </a:r>
            <a:endParaRPr lang="en-GB"/>
          </a:p>
          <a:p>
            <a:pPr marL="514350" indent="-514350"/>
            <a:r>
              <a:rPr lang="en-GB" dirty="0">
                <a:ea typeface="+mn-lt"/>
                <a:cs typeface="+mn-lt"/>
              </a:rPr>
              <a:t>Arabic: </a:t>
            </a:r>
            <a:r>
              <a:rPr lang="en-GB" dirty="0" err="1">
                <a:ea typeface="+mn-lt"/>
                <a:cs typeface="+mn-lt"/>
              </a:rPr>
              <a:t>مرحبا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بالعالم</a:t>
            </a:r>
            <a:endParaRPr lang="en-GB" dirty="0" err="1"/>
          </a:p>
          <a:p>
            <a:pPr marL="514350" indent="-514350"/>
            <a:r>
              <a:rPr lang="en-GB" dirty="0">
                <a:ea typeface="+mn-lt"/>
                <a:cs typeface="+mn-lt"/>
              </a:rPr>
              <a:t>Russian: </a:t>
            </a:r>
            <a:r>
              <a:rPr lang="en-GB" dirty="0" err="1">
                <a:ea typeface="+mn-lt"/>
                <a:cs typeface="+mn-lt"/>
              </a:rPr>
              <a:t>Привет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мир</a:t>
            </a:r>
            <a:r>
              <a:rPr lang="en-GB" dirty="0">
                <a:ea typeface="+mn-lt"/>
                <a:cs typeface="+mn-lt"/>
              </a:rPr>
              <a:t> </a:t>
            </a:r>
            <a:r>
              <a:rPr lang="en-GB" dirty="0" err="1">
                <a:ea typeface="+mn-lt"/>
                <a:cs typeface="+mn-lt"/>
              </a:rPr>
              <a:t>тест</a:t>
            </a:r>
            <a:endParaRPr lang="en-GB" dirty="0" err="1"/>
          </a:p>
          <a:p>
            <a:pPr marL="514350" indent="-514350"/>
            <a:r>
              <a:rPr lang="en-GB" dirty="0">
                <a:ea typeface="+mn-lt"/>
                <a:cs typeface="+mn-lt"/>
              </a:rPr>
              <a:t>Japanese:</a:t>
            </a:r>
            <a:r>
              <a:rPr lang="en-GB" altLang="ja-JP" dirty="0">
                <a:ea typeface="+mn-lt"/>
                <a:cs typeface="+mn-lt"/>
              </a:rPr>
              <a:t> </a:t>
            </a:r>
            <a:r>
              <a:rPr lang="ja-JP" altLang="en-GB">
                <a:ea typeface="+mn-lt"/>
                <a:cs typeface="+mn-lt"/>
              </a:rPr>
              <a:t>こんにちは世界テスト</a:t>
            </a:r>
            <a:endParaRPr lang="en-GB"/>
          </a:p>
          <a:p>
            <a:pPr marL="0" indent="0">
              <a:buNone/>
            </a:pPr>
            <a:endParaRPr lang="ja-JP" altLang="en-GB"/>
          </a:p>
          <a:p>
            <a:pPr marL="0" indent="0">
              <a:buNone/>
            </a:pPr>
            <a:r>
              <a:rPr lang="en-GB" b="1" dirty="0"/>
              <a:t>Technical Characters:</a:t>
            </a:r>
            <a:endParaRPr lang="en-GB" b="1"/>
          </a:p>
          <a:p>
            <a:pPr>
              <a:buFont typeface="Arial"/>
            </a:pPr>
            <a:r>
              <a:rPr lang="en-GB" dirty="0">
                <a:ea typeface="+mn-lt"/>
                <a:cs typeface="+mn-lt"/>
              </a:rPr>
              <a:t>Code symbols: &lt; &gt; &amp; { } [ ] | \ / @ # % ^ ~ `</a:t>
            </a:r>
            <a:endParaRPr lang="en-GB" dirty="0"/>
          </a:p>
          <a:p>
            <a:pPr>
              <a:buFont typeface="Arial"/>
            </a:pPr>
            <a:r>
              <a:rPr lang="en-GB" dirty="0">
                <a:ea typeface="+mn-lt"/>
                <a:cs typeface="+mn-lt"/>
              </a:rPr>
              <a:t>Mathematical: ± × ÷ ² ³ ¼ ½ ¾ π θ φ</a:t>
            </a:r>
            <a:endParaRPr lang="en-GB"/>
          </a:p>
          <a:p>
            <a:pPr>
              <a:buFont typeface="Arial"/>
            </a:pPr>
            <a:r>
              <a:rPr lang="en-GB" dirty="0">
                <a:ea typeface="+mn-lt"/>
                <a:cs typeface="+mn-lt"/>
              </a:rPr>
              <a:t>Punctuation: "Smart quotes" 'apostrophes' – </a:t>
            </a:r>
            <a:r>
              <a:rPr lang="en-GB" dirty="0" err="1">
                <a:ea typeface="+mn-lt"/>
                <a:cs typeface="+mn-lt"/>
              </a:rPr>
              <a:t>em</a:t>
            </a:r>
            <a:r>
              <a:rPr lang="en-GB" dirty="0">
                <a:ea typeface="+mn-lt"/>
                <a:cs typeface="+mn-lt"/>
              </a:rPr>
              <a:t>-dash — </a:t>
            </a:r>
            <a:r>
              <a:rPr lang="en-GB" dirty="0" err="1">
                <a:ea typeface="+mn-lt"/>
                <a:cs typeface="+mn-lt"/>
              </a:rPr>
              <a:t>en</a:t>
            </a:r>
            <a:r>
              <a:rPr lang="en-GB" dirty="0">
                <a:ea typeface="+mn-lt"/>
                <a:cs typeface="+mn-lt"/>
              </a:rPr>
              <a:t>-dash</a:t>
            </a:r>
            <a:endParaRPr lang="en-GB" dirty="0"/>
          </a:p>
          <a:p>
            <a:pPr marL="457200" indent="-457200"/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996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CDFE6-02C4-711F-B46B-DFD28B600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6: Reading order test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192D54-739A-9D3C-F8E8-F8D81C4A9D9F}"/>
              </a:ext>
            </a:extLst>
          </p:cNvPr>
          <p:cNvSpPr/>
          <p:nvPr/>
        </p:nvSpPr>
        <p:spPr>
          <a:xfrm>
            <a:off x="7458456" y="5077736"/>
            <a:ext cx="4113320" cy="1479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Read this </a:t>
            </a:r>
            <a:r>
              <a:rPr lang="en-GB" b="1" i="1" dirty="0"/>
              <a:t>first</a:t>
            </a:r>
            <a:r>
              <a:rPr lang="en-GB" dirty="0"/>
              <a:t> 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E9B9597-0C77-195D-C26F-199835EBD5C0}"/>
              </a:ext>
            </a:extLst>
          </p:cNvPr>
          <p:cNvSpPr/>
          <p:nvPr/>
        </p:nvSpPr>
        <p:spPr>
          <a:xfrm>
            <a:off x="631685" y="5077735"/>
            <a:ext cx="4113320" cy="1479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dirty="0"/>
              <a:t>Read this </a:t>
            </a:r>
            <a:r>
              <a:rPr lang="en-GB" b="1" dirty="0"/>
              <a:t>second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5E20A1-7861-1C38-29F4-5154264629D8}"/>
              </a:ext>
            </a:extLst>
          </p:cNvPr>
          <p:cNvSpPr/>
          <p:nvPr/>
        </p:nvSpPr>
        <p:spPr>
          <a:xfrm>
            <a:off x="7458455" y="1848603"/>
            <a:ext cx="4113320" cy="14796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Read this third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1DF90-6085-1473-FACA-9DB3CBFE7999}"/>
              </a:ext>
            </a:extLst>
          </p:cNvPr>
          <p:cNvSpPr txBox="1"/>
          <p:nvPr/>
        </p:nvSpPr>
        <p:spPr>
          <a:xfrm>
            <a:off x="1020932" y="2160233"/>
            <a:ext cx="51046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/>
              <a:t>Read this fourth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4D4F09B-E1A1-C679-0B0D-4362895EB00A}"/>
              </a:ext>
            </a:extLst>
          </p:cNvPr>
          <p:cNvSpPr/>
          <p:nvPr/>
        </p:nvSpPr>
        <p:spPr>
          <a:xfrm>
            <a:off x="3225552" y="3417903"/>
            <a:ext cx="3950563" cy="13020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b="1" dirty="0"/>
              <a:t>Read this </a:t>
            </a:r>
            <a:r>
              <a:rPr lang="en-GB" b="1" dirty="0">
                <a:ea typeface="+mn-lt"/>
                <a:cs typeface="+mn-lt"/>
              </a:rPr>
              <a:t>fifth</a:t>
            </a:r>
            <a:endParaRPr lang="en-GB" b="1" dirty="0" err="1"/>
          </a:p>
        </p:txBody>
      </p:sp>
    </p:spTree>
    <p:extLst>
      <p:ext uri="{BB962C8B-B14F-4D97-AF65-F5344CB8AC3E}">
        <p14:creationId xmlns:p14="http://schemas.microsoft.com/office/powerpoint/2010/main" val="2360239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40C3-85BE-8A27-2DAA-60572F93D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7: Checking grouped items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251179-C530-CD79-FE27-7DB92B025A47}"/>
              </a:ext>
            </a:extLst>
          </p:cNvPr>
          <p:cNvGrpSpPr/>
          <p:nvPr/>
        </p:nvGrpSpPr>
        <p:grpSpPr>
          <a:xfrm>
            <a:off x="1006136" y="1893903"/>
            <a:ext cx="10741980" cy="4364854"/>
            <a:chOff x="1006136" y="1893903"/>
            <a:chExt cx="10741980" cy="436485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6796A4B-334B-746D-B390-FAD9A680A0F6}"/>
                </a:ext>
              </a:extLst>
            </p:cNvPr>
            <p:cNvSpPr/>
            <p:nvPr/>
          </p:nvSpPr>
          <p:spPr>
            <a:xfrm>
              <a:off x="1006136" y="1893903"/>
              <a:ext cx="10741980" cy="436485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9C2C8D6-FA23-57D7-6736-111E1FCBBB21}"/>
                </a:ext>
              </a:extLst>
            </p:cNvPr>
            <p:cNvGrpSpPr/>
            <p:nvPr/>
          </p:nvGrpSpPr>
          <p:grpSpPr>
            <a:xfrm>
              <a:off x="2056660" y="2241612"/>
              <a:ext cx="9099611" cy="3669436"/>
              <a:chOff x="2056660" y="2241612"/>
              <a:chExt cx="9099611" cy="366943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91074AB-9A09-FB39-1DE2-2F0A03B34746}"/>
                  </a:ext>
                </a:extLst>
              </p:cNvPr>
              <p:cNvSpPr txBox="1"/>
              <p:nvPr/>
            </p:nvSpPr>
            <p:spPr>
              <a:xfrm>
                <a:off x="2056660" y="2811262"/>
                <a:ext cx="3269941" cy="1298377"/>
              </a:xfrm>
              <a:prstGeom prst="ellipse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GB"/>
                  <a:t>This is another text box – it should pick up this 2nd 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4533447-E6F4-D1B3-D492-A4420866B9CF}"/>
                  </a:ext>
                </a:extLst>
              </p:cNvPr>
              <p:cNvGrpSpPr/>
              <p:nvPr/>
            </p:nvGrpSpPr>
            <p:grpSpPr>
              <a:xfrm>
                <a:off x="5326601" y="2241612"/>
                <a:ext cx="5829670" cy="3669436"/>
                <a:chOff x="5326601" y="2241612"/>
                <a:chExt cx="5829670" cy="3669436"/>
              </a:xfrm>
            </p:grpSpPr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9D2B3DB7-FC72-B605-69F0-2815467335ED}"/>
                    </a:ext>
                  </a:extLst>
                </p:cNvPr>
                <p:cNvSpPr/>
                <p:nvPr/>
              </p:nvSpPr>
              <p:spPr>
                <a:xfrm>
                  <a:off x="8522563" y="2241612"/>
                  <a:ext cx="2633708" cy="3669436"/>
                </a:xfrm>
                <a:prstGeom prst="round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/>
                    <a:t>Testing getting this text from shapes</a:t>
                  </a:r>
                </a:p>
              </p:txBody>
            </p: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F08BA8C-B0BE-28CA-0CC9-87EDF86388D3}"/>
                    </a:ext>
                  </a:extLst>
                </p:cNvPr>
                <p:cNvGrpSpPr/>
                <p:nvPr/>
              </p:nvGrpSpPr>
              <p:grpSpPr>
                <a:xfrm>
                  <a:off x="5326601" y="3255145"/>
                  <a:ext cx="2411766" cy="2352582"/>
                  <a:chOff x="5326601" y="3255145"/>
                  <a:chExt cx="2411766" cy="2352582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74431F87-6E19-965C-56E0-96188D29E7F2}"/>
                      </a:ext>
                    </a:extLst>
                  </p:cNvPr>
                  <p:cNvSpPr/>
                  <p:nvPr/>
                </p:nvSpPr>
                <p:spPr>
                  <a:xfrm>
                    <a:off x="5326601" y="3255145"/>
                    <a:ext cx="2411766" cy="2352582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D57E910-900C-6D78-F2A7-4E03EC1B2393}"/>
                      </a:ext>
                    </a:extLst>
                  </p:cNvPr>
                  <p:cNvSpPr txBox="1"/>
                  <p:nvPr/>
                </p:nvSpPr>
                <p:spPr>
                  <a:xfrm>
                    <a:off x="5800077" y="4009747"/>
                    <a:ext cx="1420427" cy="646331"/>
                  </a:xfrm>
                  <a:prstGeom prst="rect">
                    <a:avLst/>
                  </a:prstGeom>
                  <a:noFill/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en-GB"/>
                      <a:t>Test nested group test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363171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Testing This Model</vt:lpstr>
      <vt:lpstr>Slide 2: Font Formatting Test</vt:lpstr>
      <vt:lpstr>Slide 3: Check alt-text from images </vt:lpstr>
      <vt:lpstr>Slide 4: Lists and Nesting Test</vt:lpstr>
      <vt:lpstr>Slide 5: Special Characters and Encoding</vt:lpstr>
      <vt:lpstr>Slide 6: Reading order test</vt:lpstr>
      <vt:lpstr>Slide 7: Checking grouped items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15</cp:revision>
  <dcterms:created xsi:type="dcterms:W3CDTF">2025-05-27T18:13:06Z</dcterms:created>
  <dcterms:modified xsi:type="dcterms:W3CDTF">2025-05-27T22:02:03Z</dcterms:modified>
</cp:coreProperties>
</file>