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1" r:id="rId4"/>
    <p:sldId id="273" r:id="rId5"/>
    <p:sldId id="268" r:id="rId6"/>
    <p:sldId id="269" r:id="rId7"/>
    <p:sldId id="270" r:id="rId8"/>
    <p:sldId id="267" r:id="rId9"/>
    <p:sldId id="264" r:id="rId10"/>
    <p:sldId id="257" r:id="rId11"/>
    <p:sldId id="259" r:id="rId12"/>
    <p:sldId id="263" r:id="rId13"/>
    <p:sldId id="258" r:id="rId14"/>
    <p:sldId id="260" r:id="rId15"/>
    <p:sldId id="261" r:id="rId16"/>
    <p:sldId id="262" r:id="rId17"/>
    <p:sldId id="265" r:id="rId18"/>
    <p:sldId id="275" r:id="rId19"/>
    <p:sldId id="272" r:id="rId20"/>
    <p:sldId id="266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2"/>
  </p:normalViewPr>
  <p:slideViewPr>
    <p:cSldViewPr snapToGrid="0">
      <p:cViewPr varScale="1">
        <p:scale>
          <a:sx n="88" d="100"/>
          <a:sy n="88" d="100"/>
        </p:scale>
        <p:origin x="17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BECB9-973A-47F7-8069-B779BC6223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4A6EEC-8382-4462-8336-F0F45AC3EAA7}">
      <dgm:prSet phldrT="[Text]"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Hello this world </a:t>
          </a:r>
          <a:endParaRPr lang="en-GB"/>
        </a:p>
      </dgm:t>
    </dgm:pt>
    <dgm:pt modelId="{96EEAB1F-CCA8-48AC-B264-ABBFB5C2BC9E}" type="parTrans" cxnId="{E6DD4B87-C926-42FD-873A-96DAD339BCD5}">
      <dgm:prSet/>
      <dgm:spPr/>
      <dgm:t>
        <a:bodyPr/>
        <a:lstStyle/>
        <a:p>
          <a:endParaRPr lang="en-GB"/>
        </a:p>
      </dgm:t>
    </dgm:pt>
    <dgm:pt modelId="{61EB8490-D657-42CB-972B-E83758E22E8C}" type="sibTrans" cxnId="{E6DD4B87-C926-42FD-873A-96DAD339BCD5}">
      <dgm:prSet/>
      <dgm:spPr/>
      <dgm:t>
        <a:bodyPr/>
        <a:lstStyle/>
        <a:p>
          <a:endParaRPr lang="en-GB"/>
        </a:p>
      </dgm:t>
    </dgm:pt>
    <dgm:pt modelId="{63CD6578-A6D3-4782-A722-6E13CBACD562}">
      <dgm:prSet phldrT="[Text]"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I want to know how this is delt with</a:t>
          </a:r>
          <a:endParaRPr lang="en-GB"/>
        </a:p>
      </dgm:t>
    </dgm:pt>
    <dgm:pt modelId="{4822D9A9-6A68-478C-B2A3-8181FE4F648A}" type="parTrans" cxnId="{B21797B8-D9A9-451A-BB47-A3793E785F39}">
      <dgm:prSet/>
      <dgm:spPr/>
      <dgm:t>
        <a:bodyPr/>
        <a:lstStyle/>
        <a:p>
          <a:endParaRPr lang="en-GB"/>
        </a:p>
      </dgm:t>
    </dgm:pt>
    <dgm:pt modelId="{84C4A436-2A26-4C7E-BB7A-184788EE39A3}" type="sibTrans" cxnId="{B21797B8-D9A9-451A-BB47-A3793E785F39}">
      <dgm:prSet/>
      <dgm:spPr/>
      <dgm:t>
        <a:bodyPr/>
        <a:lstStyle/>
        <a:p>
          <a:endParaRPr lang="en-GB"/>
        </a:p>
      </dgm:t>
    </dgm:pt>
    <dgm:pt modelId="{6ED28D80-BBFF-46B4-83F0-8B6202901895}">
      <dgm:prSet phldrT="[Text]"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Testing this here</a:t>
          </a:r>
          <a:endParaRPr lang="en-GB"/>
        </a:p>
      </dgm:t>
    </dgm:pt>
    <dgm:pt modelId="{6C402A56-FE34-4F96-8FA1-7E1868890666}" type="parTrans" cxnId="{254C93D8-70D6-44B1-AEC9-DAB1804582F8}">
      <dgm:prSet/>
      <dgm:spPr/>
      <dgm:t>
        <a:bodyPr/>
        <a:lstStyle/>
        <a:p>
          <a:endParaRPr lang="en-GB"/>
        </a:p>
      </dgm:t>
    </dgm:pt>
    <dgm:pt modelId="{98072424-D121-4F1C-9308-51E92B052BD6}" type="sibTrans" cxnId="{254C93D8-70D6-44B1-AEC9-DAB1804582F8}">
      <dgm:prSet/>
      <dgm:spPr/>
      <dgm:t>
        <a:bodyPr/>
        <a:lstStyle/>
        <a:p>
          <a:endParaRPr lang="en-GB"/>
        </a:p>
      </dgm:t>
    </dgm:pt>
    <dgm:pt modelId="{5690C06B-B2DA-4DAB-B05E-B1AF7DBD69EB}">
      <dgm:prSet phldrT="[Text]"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Big bang</a:t>
          </a:r>
          <a:endParaRPr lang="en-GB"/>
        </a:p>
      </dgm:t>
    </dgm:pt>
    <dgm:pt modelId="{7A6F29CA-3AF4-4FDA-B518-2D5515E472A4}" type="parTrans" cxnId="{E0C1BF90-2703-417E-8B0F-03E835045C4F}">
      <dgm:prSet/>
      <dgm:spPr/>
      <dgm:t>
        <a:bodyPr/>
        <a:lstStyle/>
        <a:p>
          <a:endParaRPr lang="en-GB"/>
        </a:p>
      </dgm:t>
    </dgm:pt>
    <dgm:pt modelId="{24A9FE58-F2D4-4C1F-A661-C19D014581B3}" type="sibTrans" cxnId="{E0C1BF90-2703-417E-8B0F-03E835045C4F}">
      <dgm:prSet/>
      <dgm:spPr/>
      <dgm:t>
        <a:bodyPr/>
        <a:lstStyle/>
        <a:p>
          <a:endParaRPr lang="en-GB"/>
        </a:p>
      </dgm:t>
    </dgm:pt>
    <dgm:pt modelId="{AE37E79B-F9C1-4CD9-A024-99B6CE526C8F}">
      <dgm:prSet phldrT="[Text]" phldr="0"/>
      <dgm:spPr/>
      <dgm:t>
        <a:bodyPr/>
        <a:lstStyle/>
        <a:p>
          <a:r>
            <a:rPr lang="en-GB">
              <a:latin typeface="Aptos Display" panose="020F0302020204030204"/>
            </a:rPr>
            <a:t>Woops</a:t>
          </a:r>
          <a:endParaRPr lang="en-GB"/>
        </a:p>
      </dgm:t>
    </dgm:pt>
    <dgm:pt modelId="{683A2F8E-8F65-476A-A196-A0FE96A0A311}" type="parTrans" cxnId="{D9C851BF-FDFD-4BFA-B44A-06AF4896371A}">
      <dgm:prSet/>
      <dgm:spPr/>
      <dgm:t>
        <a:bodyPr/>
        <a:lstStyle/>
        <a:p>
          <a:endParaRPr lang="en-GB"/>
        </a:p>
      </dgm:t>
    </dgm:pt>
    <dgm:pt modelId="{FEF09116-CD84-49AC-BD48-EB82F551101E}" type="sibTrans" cxnId="{D9C851BF-FDFD-4BFA-B44A-06AF4896371A}">
      <dgm:prSet/>
      <dgm:spPr/>
      <dgm:t>
        <a:bodyPr/>
        <a:lstStyle/>
        <a:p>
          <a:endParaRPr lang="en-GB"/>
        </a:p>
      </dgm:t>
    </dgm:pt>
    <dgm:pt modelId="{09AC3ED5-CE07-4A10-B3D1-C0B0BBC0B4EB}" type="pres">
      <dgm:prSet presAssocID="{D22BECB9-973A-47F7-8069-B779BC62230A}" presName="diagram" presStyleCnt="0">
        <dgm:presLayoutVars>
          <dgm:dir/>
          <dgm:resizeHandles val="exact"/>
        </dgm:presLayoutVars>
      </dgm:prSet>
      <dgm:spPr/>
    </dgm:pt>
    <dgm:pt modelId="{B4C0081E-D737-481A-AD39-69460324130F}" type="pres">
      <dgm:prSet presAssocID="{0C4A6EEC-8382-4462-8336-F0F45AC3EAA7}" presName="node" presStyleLbl="node1" presStyleIdx="0" presStyleCnt="5">
        <dgm:presLayoutVars>
          <dgm:bulletEnabled val="1"/>
        </dgm:presLayoutVars>
      </dgm:prSet>
      <dgm:spPr/>
    </dgm:pt>
    <dgm:pt modelId="{190CE3E3-8E9C-41E3-98E3-2CD5B4DDDAD5}" type="pres">
      <dgm:prSet presAssocID="{61EB8490-D657-42CB-972B-E83758E22E8C}" presName="sibTrans" presStyleCnt="0"/>
      <dgm:spPr/>
    </dgm:pt>
    <dgm:pt modelId="{BE11FAF4-5D69-4B2D-ABFC-C528EDDA7D35}" type="pres">
      <dgm:prSet presAssocID="{63CD6578-A6D3-4782-A722-6E13CBACD562}" presName="node" presStyleLbl="node1" presStyleIdx="1" presStyleCnt="5">
        <dgm:presLayoutVars>
          <dgm:bulletEnabled val="1"/>
        </dgm:presLayoutVars>
      </dgm:prSet>
      <dgm:spPr/>
    </dgm:pt>
    <dgm:pt modelId="{457BE06F-1ED9-41B3-80E9-ECD3A0188003}" type="pres">
      <dgm:prSet presAssocID="{84C4A436-2A26-4C7E-BB7A-184788EE39A3}" presName="sibTrans" presStyleCnt="0"/>
      <dgm:spPr/>
    </dgm:pt>
    <dgm:pt modelId="{90ECF122-367F-44CC-83B4-8078EB032709}" type="pres">
      <dgm:prSet presAssocID="{6ED28D80-BBFF-46B4-83F0-8B6202901895}" presName="node" presStyleLbl="node1" presStyleIdx="2" presStyleCnt="5">
        <dgm:presLayoutVars>
          <dgm:bulletEnabled val="1"/>
        </dgm:presLayoutVars>
      </dgm:prSet>
      <dgm:spPr/>
    </dgm:pt>
    <dgm:pt modelId="{FB123442-C1B6-4B29-A9DA-80A7EFBC24DA}" type="pres">
      <dgm:prSet presAssocID="{98072424-D121-4F1C-9308-51E92B052BD6}" presName="sibTrans" presStyleCnt="0"/>
      <dgm:spPr/>
    </dgm:pt>
    <dgm:pt modelId="{B2D9C425-8E0B-410E-B673-7034748F08FA}" type="pres">
      <dgm:prSet presAssocID="{5690C06B-B2DA-4DAB-B05E-B1AF7DBD69EB}" presName="node" presStyleLbl="node1" presStyleIdx="3" presStyleCnt="5">
        <dgm:presLayoutVars>
          <dgm:bulletEnabled val="1"/>
        </dgm:presLayoutVars>
      </dgm:prSet>
      <dgm:spPr/>
    </dgm:pt>
    <dgm:pt modelId="{3CDABB74-AC49-4B3B-ABAE-0161BAD276EC}" type="pres">
      <dgm:prSet presAssocID="{24A9FE58-F2D4-4C1F-A661-C19D014581B3}" presName="sibTrans" presStyleCnt="0"/>
      <dgm:spPr/>
    </dgm:pt>
    <dgm:pt modelId="{6D572D57-D7C5-4889-8314-1A907A2FEF58}" type="pres">
      <dgm:prSet presAssocID="{AE37E79B-F9C1-4CD9-A024-99B6CE526C8F}" presName="node" presStyleLbl="node1" presStyleIdx="4" presStyleCnt="5">
        <dgm:presLayoutVars>
          <dgm:bulletEnabled val="1"/>
        </dgm:presLayoutVars>
      </dgm:prSet>
      <dgm:spPr/>
    </dgm:pt>
  </dgm:ptLst>
  <dgm:cxnLst>
    <dgm:cxn modelId="{709EB41A-66D4-4F32-83BF-B7B755145C3B}" type="presOf" srcId="{63CD6578-A6D3-4782-A722-6E13CBACD562}" destId="{BE11FAF4-5D69-4B2D-ABFC-C528EDDA7D35}" srcOrd="0" destOrd="0" presId="urn:microsoft.com/office/officeart/2005/8/layout/default"/>
    <dgm:cxn modelId="{B3AF612A-A8FC-4970-9CE2-030ED7E21889}" type="presOf" srcId="{6ED28D80-BBFF-46B4-83F0-8B6202901895}" destId="{90ECF122-367F-44CC-83B4-8078EB032709}" srcOrd="0" destOrd="0" presId="urn:microsoft.com/office/officeart/2005/8/layout/default"/>
    <dgm:cxn modelId="{78F2B85E-F1FB-4F8B-87C0-D0BD4A9CAF47}" type="presOf" srcId="{D22BECB9-973A-47F7-8069-B779BC62230A}" destId="{09AC3ED5-CE07-4A10-B3D1-C0B0BBC0B4EB}" srcOrd="0" destOrd="0" presId="urn:microsoft.com/office/officeart/2005/8/layout/default"/>
    <dgm:cxn modelId="{E6DD4B87-C926-42FD-873A-96DAD339BCD5}" srcId="{D22BECB9-973A-47F7-8069-B779BC62230A}" destId="{0C4A6EEC-8382-4462-8336-F0F45AC3EAA7}" srcOrd="0" destOrd="0" parTransId="{96EEAB1F-CCA8-48AC-B264-ABBFB5C2BC9E}" sibTransId="{61EB8490-D657-42CB-972B-E83758E22E8C}"/>
    <dgm:cxn modelId="{E0C1BF90-2703-417E-8B0F-03E835045C4F}" srcId="{D22BECB9-973A-47F7-8069-B779BC62230A}" destId="{5690C06B-B2DA-4DAB-B05E-B1AF7DBD69EB}" srcOrd="3" destOrd="0" parTransId="{7A6F29CA-3AF4-4FDA-B518-2D5515E472A4}" sibTransId="{24A9FE58-F2D4-4C1F-A661-C19D014581B3}"/>
    <dgm:cxn modelId="{B21797B8-D9A9-451A-BB47-A3793E785F39}" srcId="{D22BECB9-973A-47F7-8069-B779BC62230A}" destId="{63CD6578-A6D3-4782-A722-6E13CBACD562}" srcOrd="1" destOrd="0" parTransId="{4822D9A9-6A68-478C-B2A3-8181FE4F648A}" sibTransId="{84C4A436-2A26-4C7E-BB7A-184788EE39A3}"/>
    <dgm:cxn modelId="{D9C851BF-FDFD-4BFA-B44A-06AF4896371A}" srcId="{D22BECB9-973A-47F7-8069-B779BC62230A}" destId="{AE37E79B-F9C1-4CD9-A024-99B6CE526C8F}" srcOrd="4" destOrd="0" parTransId="{683A2F8E-8F65-476A-A196-A0FE96A0A311}" sibTransId="{FEF09116-CD84-49AC-BD48-EB82F551101E}"/>
    <dgm:cxn modelId="{254C93D8-70D6-44B1-AEC9-DAB1804582F8}" srcId="{D22BECB9-973A-47F7-8069-B779BC62230A}" destId="{6ED28D80-BBFF-46B4-83F0-8B6202901895}" srcOrd="2" destOrd="0" parTransId="{6C402A56-FE34-4F96-8FA1-7E1868890666}" sibTransId="{98072424-D121-4F1C-9308-51E92B052BD6}"/>
    <dgm:cxn modelId="{098D1ADE-BAE5-4478-B2E6-027C90B8C5D1}" type="presOf" srcId="{AE37E79B-F9C1-4CD9-A024-99B6CE526C8F}" destId="{6D572D57-D7C5-4889-8314-1A907A2FEF58}" srcOrd="0" destOrd="0" presId="urn:microsoft.com/office/officeart/2005/8/layout/default"/>
    <dgm:cxn modelId="{D5076EEB-097F-4CE5-8C38-92690E1F210A}" type="presOf" srcId="{5690C06B-B2DA-4DAB-B05E-B1AF7DBD69EB}" destId="{B2D9C425-8E0B-410E-B673-7034748F08FA}" srcOrd="0" destOrd="0" presId="urn:microsoft.com/office/officeart/2005/8/layout/default"/>
    <dgm:cxn modelId="{E3DAF6F9-6ACE-42C8-9A4D-457339ECFCB0}" type="presOf" srcId="{0C4A6EEC-8382-4462-8336-F0F45AC3EAA7}" destId="{B4C0081E-D737-481A-AD39-69460324130F}" srcOrd="0" destOrd="0" presId="urn:microsoft.com/office/officeart/2005/8/layout/default"/>
    <dgm:cxn modelId="{AF4D8E48-18FC-45E6-991D-8516E79B8BA6}" type="presParOf" srcId="{09AC3ED5-CE07-4A10-B3D1-C0B0BBC0B4EB}" destId="{B4C0081E-D737-481A-AD39-69460324130F}" srcOrd="0" destOrd="0" presId="urn:microsoft.com/office/officeart/2005/8/layout/default"/>
    <dgm:cxn modelId="{526272EE-C29A-40AD-B1A1-B2BD8D5FFE45}" type="presParOf" srcId="{09AC3ED5-CE07-4A10-B3D1-C0B0BBC0B4EB}" destId="{190CE3E3-8E9C-41E3-98E3-2CD5B4DDDAD5}" srcOrd="1" destOrd="0" presId="urn:microsoft.com/office/officeart/2005/8/layout/default"/>
    <dgm:cxn modelId="{53FB32E8-B262-4FF3-B2E5-B79FC569F9C4}" type="presParOf" srcId="{09AC3ED5-CE07-4A10-B3D1-C0B0BBC0B4EB}" destId="{BE11FAF4-5D69-4B2D-ABFC-C528EDDA7D35}" srcOrd="2" destOrd="0" presId="urn:microsoft.com/office/officeart/2005/8/layout/default"/>
    <dgm:cxn modelId="{6774F3D5-4DF8-4FB2-9DC0-574D85B2E1C0}" type="presParOf" srcId="{09AC3ED5-CE07-4A10-B3D1-C0B0BBC0B4EB}" destId="{457BE06F-1ED9-41B3-80E9-ECD3A0188003}" srcOrd="3" destOrd="0" presId="urn:microsoft.com/office/officeart/2005/8/layout/default"/>
    <dgm:cxn modelId="{144F844E-69DA-4D6C-88B3-1A6EB992B52E}" type="presParOf" srcId="{09AC3ED5-CE07-4A10-B3D1-C0B0BBC0B4EB}" destId="{90ECF122-367F-44CC-83B4-8078EB032709}" srcOrd="4" destOrd="0" presId="urn:microsoft.com/office/officeart/2005/8/layout/default"/>
    <dgm:cxn modelId="{890A9812-708A-406D-A5B3-01F22D9245C8}" type="presParOf" srcId="{09AC3ED5-CE07-4A10-B3D1-C0B0BBC0B4EB}" destId="{FB123442-C1B6-4B29-A9DA-80A7EFBC24DA}" srcOrd="5" destOrd="0" presId="urn:microsoft.com/office/officeart/2005/8/layout/default"/>
    <dgm:cxn modelId="{A064535B-4EDF-4E70-9548-D72E96C0C993}" type="presParOf" srcId="{09AC3ED5-CE07-4A10-B3D1-C0B0BBC0B4EB}" destId="{B2D9C425-8E0B-410E-B673-7034748F08FA}" srcOrd="6" destOrd="0" presId="urn:microsoft.com/office/officeart/2005/8/layout/default"/>
    <dgm:cxn modelId="{5FA3CBED-9663-4DB7-874B-F0C0480802F9}" type="presParOf" srcId="{09AC3ED5-CE07-4A10-B3D1-C0B0BBC0B4EB}" destId="{3CDABB74-AC49-4B3B-ABAE-0161BAD276EC}" srcOrd="7" destOrd="0" presId="urn:microsoft.com/office/officeart/2005/8/layout/default"/>
    <dgm:cxn modelId="{5E873912-1DDF-4BCC-B8B4-49A44907DC4A}" type="presParOf" srcId="{09AC3ED5-CE07-4A10-B3D1-C0B0BBC0B4EB}" destId="{6D572D57-D7C5-4889-8314-1A907A2FEF5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0081E-D737-481A-AD39-69460324130F}">
      <dsp:nvSpPr>
        <dsp:cNvPr id="0" name=""/>
        <dsp:cNvSpPr/>
      </dsp:nvSpPr>
      <dsp:spPr>
        <a:xfrm>
          <a:off x="366228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ptos Display" panose="020F0302020204030204"/>
            </a:rPr>
            <a:t>Hello this world </a:t>
          </a:r>
          <a:endParaRPr lang="en-GB" sz="2200" kern="1200"/>
        </a:p>
      </dsp:txBody>
      <dsp:txXfrm>
        <a:off x="366228" y="446"/>
        <a:ext cx="1828353" cy="1097012"/>
      </dsp:txXfrm>
    </dsp:sp>
    <dsp:sp modelId="{BE11FAF4-5D69-4B2D-ABFC-C528EDDA7D35}">
      <dsp:nvSpPr>
        <dsp:cNvPr id="0" name=""/>
        <dsp:cNvSpPr/>
      </dsp:nvSpPr>
      <dsp:spPr>
        <a:xfrm>
          <a:off x="2377417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ptos Display" panose="020F0302020204030204"/>
            </a:rPr>
            <a:t>I want to know how this is delt with</a:t>
          </a:r>
          <a:endParaRPr lang="en-GB" sz="2200" kern="1200"/>
        </a:p>
      </dsp:txBody>
      <dsp:txXfrm>
        <a:off x="2377417" y="446"/>
        <a:ext cx="1828353" cy="1097012"/>
      </dsp:txXfrm>
    </dsp:sp>
    <dsp:sp modelId="{90ECF122-367F-44CC-83B4-8078EB032709}">
      <dsp:nvSpPr>
        <dsp:cNvPr id="0" name=""/>
        <dsp:cNvSpPr/>
      </dsp:nvSpPr>
      <dsp:spPr>
        <a:xfrm>
          <a:off x="366228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ptos Display" panose="020F0302020204030204"/>
            </a:rPr>
            <a:t>Testing this here</a:t>
          </a:r>
          <a:endParaRPr lang="en-GB" sz="2200" kern="1200"/>
        </a:p>
      </dsp:txBody>
      <dsp:txXfrm>
        <a:off x="366228" y="1280293"/>
        <a:ext cx="1828353" cy="1097012"/>
      </dsp:txXfrm>
    </dsp:sp>
    <dsp:sp modelId="{B2D9C425-8E0B-410E-B673-7034748F08FA}">
      <dsp:nvSpPr>
        <dsp:cNvPr id="0" name=""/>
        <dsp:cNvSpPr/>
      </dsp:nvSpPr>
      <dsp:spPr>
        <a:xfrm>
          <a:off x="2377417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ptos Display" panose="020F0302020204030204"/>
            </a:rPr>
            <a:t>Big bang</a:t>
          </a:r>
          <a:endParaRPr lang="en-GB" sz="2200" kern="1200"/>
        </a:p>
      </dsp:txBody>
      <dsp:txXfrm>
        <a:off x="2377417" y="1280293"/>
        <a:ext cx="1828353" cy="1097012"/>
      </dsp:txXfrm>
    </dsp:sp>
    <dsp:sp modelId="{6D572D57-D7C5-4889-8314-1A907A2FEF58}">
      <dsp:nvSpPr>
        <dsp:cNvPr id="0" name=""/>
        <dsp:cNvSpPr/>
      </dsp:nvSpPr>
      <dsp:spPr>
        <a:xfrm>
          <a:off x="1371823" y="2560141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ptos Display" panose="020F0302020204030204"/>
            </a:rPr>
            <a:t>Woops</a:t>
          </a:r>
          <a:endParaRPr lang="en-GB" sz="2200" kern="1200"/>
        </a:p>
      </dsp:txBody>
      <dsp:txXfrm>
        <a:off x="1371823" y="2560141"/>
        <a:ext cx="1828353" cy="10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&amp;ab_channel=RickAstley" TargetMode="External"/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ntact@example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&amp;ab_channel=RickAstley" TargetMode="External"/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ntact@example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&amp;ab_channel=RickAstley" TargetMode="External"/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Testing This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James Taylor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A07D-89A6-D06D-4C96-DF8D0DB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Font Formatting Test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D6010-6CCB-A429-6C79-58A761C6DDCC}"/>
              </a:ext>
            </a:extLst>
          </p:cNvPr>
          <p:cNvSpPr txBox="1"/>
          <p:nvPr/>
        </p:nvSpPr>
        <p:spPr>
          <a:xfrm>
            <a:off x="1208689" y="2194034"/>
            <a:ext cx="8922406" cy="3166824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Textbox 1 Regular text with various formatting: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is </a:t>
            </a:r>
            <a:r>
              <a:rPr lang="en-GB" b="1" dirty="0">
                <a:ea typeface="+mn-lt"/>
                <a:cs typeface="+mn-lt"/>
              </a:rPr>
              <a:t>bold text</a:t>
            </a:r>
            <a:r>
              <a:rPr lang="en-GB" dirty="0">
                <a:ea typeface="+mn-lt"/>
                <a:cs typeface="+mn-lt"/>
              </a:rPr>
              <a:t> that should convert to markdown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is </a:t>
            </a:r>
            <a:r>
              <a:rPr lang="en-GB" i="1" dirty="0">
                <a:ea typeface="+mn-lt"/>
                <a:cs typeface="+mn-lt"/>
              </a:rPr>
              <a:t>italic text</a:t>
            </a:r>
            <a:r>
              <a:rPr lang="en-GB" dirty="0">
                <a:ea typeface="+mn-lt"/>
                <a:cs typeface="+mn-lt"/>
              </a:rPr>
              <a:t> that should become emphasized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is </a:t>
            </a:r>
            <a:r>
              <a:rPr lang="en-GB" b="1" i="1" dirty="0">
                <a:ea typeface="+mn-lt"/>
                <a:cs typeface="+mn-lt"/>
              </a:rPr>
              <a:t>bold and italic</a:t>
            </a:r>
            <a:r>
              <a:rPr lang="en-GB" dirty="0">
                <a:ea typeface="+mn-lt"/>
                <a:cs typeface="+mn-lt"/>
              </a:rPr>
              <a:t> combined formatting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text has </a:t>
            </a:r>
            <a:r>
              <a:rPr lang="en-GB" strike="sngStrike" dirty="0">
                <a:ea typeface="+mn-lt"/>
                <a:cs typeface="+mn-lt"/>
              </a:rPr>
              <a:t>strikethrough</a:t>
            </a:r>
            <a:r>
              <a:rPr lang="en-GB" dirty="0">
                <a:ea typeface="+mn-lt"/>
                <a:cs typeface="+mn-lt"/>
              </a:rPr>
              <a:t> formatting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text is </a:t>
            </a:r>
            <a:r>
              <a:rPr lang="en-GB" dirty="0">
                <a:latin typeface="Consolas"/>
                <a:ea typeface="+mn-lt"/>
                <a:cs typeface="+mn-lt"/>
              </a:rPr>
              <a:t>monospace/code</a:t>
            </a:r>
            <a:r>
              <a:rPr lang="en-GB" dirty="0">
                <a:ea typeface="+mn-lt"/>
                <a:cs typeface="+mn-lt"/>
              </a:rPr>
              <a:t> formatted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text has UPPERCASE and lowercase variations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text contains "smart quotes" and 'apostrophes'</a:t>
            </a:r>
            <a:endParaRPr lang="en-GB" dirty="0"/>
          </a:p>
          <a:p>
            <a:endParaRPr lang="en-GB" b="1" dirty="0">
              <a:ea typeface="+mn-lt"/>
              <a:cs typeface="+mn-lt"/>
            </a:endParaRPr>
          </a:p>
          <a:p>
            <a:pPr algn="l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297C4-8FC7-9719-9B75-FA908B3864E8}"/>
              </a:ext>
            </a:extLst>
          </p:cNvPr>
          <p:cNvSpPr/>
          <p:nvPr/>
        </p:nvSpPr>
        <p:spPr>
          <a:xfrm>
            <a:off x="6995467" y="1846377"/>
            <a:ext cx="5040174" cy="3162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b="1" dirty="0"/>
              <a:t>Shapebox1 </a:t>
            </a:r>
          </a:p>
          <a:p>
            <a:r>
              <a:rPr lang="en-GB" b="1" dirty="0"/>
              <a:t>Links to test: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Simple link: </a:t>
            </a:r>
            <a:r>
              <a:rPr lang="en-GB" dirty="0">
                <a:hlinkClick r:id="rId2"/>
              </a:rPr>
              <a:t>https://www.example.com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Named link: </a:t>
            </a:r>
            <a:r>
              <a:rPr lang="en-GB" dirty="0">
                <a:hlinkClick r:id="rId3"/>
              </a:rPr>
              <a:t>Visit Example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Email link: </a:t>
            </a:r>
            <a:r>
              <a:rPr lang="en-GB" dirty="0">
                <a:hlinkClick r:id="rId4"/>
              </a:rPr>
              <a:t>contact@example.com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Internal link: See Slide 5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18118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B50F-E11A-9CE0-9CA5-0122D33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Slide 4: Lists and Nesting Test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742-D4D2-DEDE-637E-B50C282B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965"/>
            <a:ext cx="6239522" cy="4114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Textbox: nested list test for shapes</a:t>
            </a:r>
            <a:endParaRPr lang="en-US"/>
          </a:p>
          <a:p>
            <a:pPr marL="0" indent="0">
              <a:buNone/>
            </a:pPr>
            <a:r>
              <a:rPr lang="en-GB"/>
              <a:t>Unordered Lists:</a:t>
            </a:r>
            <a:endParaRPr lang="en-US"/>
          </a:p>
          <a:p>
            <a:pPr marL="457200" indent="-457200">
              <a:buFont typeface="Arial"/>
            </a:pPr>
            <a:r>
              <a:rPr lang="en-GB">
                <a:ea typeface="+mn-lt"/>
                <a:cs typeface="+mn-lt"/>
              </a:rPr>
              <a:t>First level item</a:t>
            </a:r>
            <a:endParaRPr lang="en-GB"/>
          </a:p>
          <a:p>
            <a:pPr marL="457200" indent="-457200"/>
            <a:r>
              <a:rPr lang="en-GB">
                <a:ea typeface="+mn-lt"/>
                <a:cs typeface="+mn-lt"/>
              </a:rPr>
              <a:t>Another first level item 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Second level nested item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Another second level item </a:t>
            </a:r>
            <a:endParaRPr lang="en-GB"/>
          </a:p>
          <a:p>
            <a:pPr lvl="2"/>
            <a:r>
              <a:rPr lang="en-GB">
                <a:ea typeface="+mn-lt"/>
                <a:cs typeface="+mn-lt"/>
              </a:rPr>
              <a:t>Third level deeply nested</a:t>
            </a:r>
            <a:endParaRPr lang="en-GB"/>
          </a:p>
          <a:p>
            <a:pPr lvl="2"/>
            <a:r>
              <a:rPr lang="en-GB">
                <a:ea typeface="+mn-lt"/>
                <a:cs typeface="+mn-lt"/>
              </a:rPr>
              <a:t>Another third level item</a:t>
            </a:r>
            <a:endParaRPr lang="en-GB"/>
          </a:p>
          <a:p>
            <a:pPr marL="457200" indent="-457200"/>
            <a:r>
              <a:rPr lang="en-GB">
                <a:ea typeface="+mn-lt"/>
                <a:cs typeface="+mn-lt"/>
              </a:rPr>
              <a:t>Back to first level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762FD-6237-EBB4-F6A5-F06C218AE175}"/>
              </a:ext>
            </a:extLst>
          </p:cNvPr>
          <p:cNvSpPr/>
          <p:nvPr/>
        </p:nvSpPr>
        <p:spPr>
          <a:xfrm>
            <a:off x="7412854" y="1694155"/>
            <a:ext cx="4364854" cy="1953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/>
              <a:t>Shape: nested list test for shapes</a:t>
            </a:r>
          </a:p>
          <a:p>
            <a:endParaRPr lang="en-GB" sz="1000"/>
          </a:p>
          <a:p>
            <a:r>
              <a:rPr lang="en-GB" sz="1000"/>
              <a:t>Unordered Lists:</a:t>
            </a:r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First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first level item 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Second level nested item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second level item 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Third level deeply nested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third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Back to first level</a:t>
            </a:r>
            <a:endParaRPr lang="en-GB" sz="1000"/>
          </a:p>
          <a:p>
            <a:pPr algn="ctr"/>
            <a:endParaRPr lang="en-GB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8274-D5AD-91DB-5A09-5F8A99755BFD}"/>
              </a:ext>
            </a:extLst>
          </p:cNvPr>
          <p:cNvSpPr txBox="1"/>
          <p:nvPr/>
        </p:nvSpPr>
        <p:spPr>
          <a:xfrm>
            <a:off x="7444174" y="4118828"/>
            <a:ext cx="2655849" cy="2452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/>
              <a:t>Ordered Lists:</a:t>
            </a:r>
            <a:endParaRPr lang="en-US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First numbered item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item</a:t>
            </a:r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  Sub-item with letter</a:t>
            </a:r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letter sub-item</a:t>
            </a:r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Third main item</a:t>
            </a: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r>
              <a:rPr lang="en-GB" sz="900"/>
              <a:t>Mixed Lists:</a:t>
            </a:r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Numbered item 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Bullet under numbered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bullet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Nested numbered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nested numbered</a:t>
            </a:r>
            <a:endParaRPr lang="en-GB" sz="900"/>
          </a:p>
          <a:p>
            <a:pPr algn="l"/>
            <a:endParaRPr lang="en-GB" sz="900"/>
          </a:p>
          <a:p>
            <a:endParaRPr lang="en-GB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8EF69-9B29-3D4F-1185-156A5270EFEA}"/>
              </a:ext>
            </a:extLst>
          </p:cNvPr>
          <p:cNvSpPr txBox="1"/>
          <p:nvPr/>
        </p:nvSpPr>
        <p:spPr>
          <a:xfrm>
            <a:off x="10244666" y="4106333"/>
            <a:ext cx="1883833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AutoNum type="arabicPeriod"/>
            </a:pPr>
            <a:r>
              <a:rPr lang="en-GB" sz="900"/>
              <a:t>Second numbered item</a:t>
            </a:r>
            <a:endParaRPr lang="en-US" sz="900"/>
          </a:p>
          <a:p>
            <a:pPr marL="742950" lvl="1" indent="-285750">
              <a:buAutoNum type="romanLcPeriod"/>
            </a:pPr>
            <a:r>
              <a:rPr lang="en-GB" sz="900"/>
              <a:t>  Sub-item with letter</a:t>
            </a:r>
            <a:endParaRPr lang="en-US" sz="900"/>
          </a:p>
          <a:p>
            <a:pPr marL="742950" lvl="1" indent="-285750">
              <a:buAutoNum type="romanLcPeriod"/>
            </a:pPr>
            <a:r>
              <a:rPr lang="en-GB" sz="900"/>
              <a:t>Another letter sub-item</a:t>
            </a:r>
            <a:endParaRPr lang="en-US" sz="900"/>
          </a:p>
          <a:p>
            <a:pPr marL="285750" indent="-285750">
              <a:buAutoNum type="arabicPeriod"/>
            </a:pPr>
            <a:r>
              <a:rPr lang="en-GB" sz="900"/>
              <a:t>Third main item</a:t>
            </a:r>
            <a:endParaRPr lang="en-US" sz="900"/>
          </a:p>
          <a:p>
            <a:pPr marL="285750" indent="-285750">
              <a:buAutoNum type="arabicPeriod"/>
            </a:pPr>
            <a:endParaRPr lang="en-GB" sz="900"/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38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F4087-90AE-D807-5645-E71B5D03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AA9E-29BB-153A-C523-96DEC6C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Slide 4: Lists and Nesting Test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21BC0-2546-2D05-B0BA-ABD8A0DA099E}"/>
              </a:ext>
            </a:extLst>
          </p:cNvPr>
          <p:cNvSpPr/>
          <p:nvPr/>
        </p:nvSpPr>
        <p:spPr>
          <a:xfrm>
            <a:off x="7402416" y="1474950"/>
            <a:ext cx="4364854" cy="1953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000"/>
              <a:t>Shape: nested list test for shapes</a:t>
            </a:r>
          </a:p>
          <a:p>
            <a:endParaRPr lang="en-GB" sz="1000"/>
          </a:p>
          <a:p>
            <a:r>
              <a:rPr lang="en-GB" sz="1000"/>
              <a:t>Unordered Lists:</a:t>
            </a:r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First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first level item 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Second level nested item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second level item 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Third level deeply nested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third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Back to first level</a:t>
            </a:r>
            <a:endParaRPr lang="en-GB" sz="1000"/>
          </a:p>
          <a:p>
            <a:pPr algn="ctr"/>
            <a:r>
              <a:rPr lang="en-GB" sz="1000"/>
              <a:t>==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1F22-9F93-B2E9-705B-DAACC04AAA5D}"/>
              </a:ext>
            </a:extLst>
          </p:cNvPr>
          <p:cNvSpPr txBox="1"/>
          <p:nvPr/>
        </p:nvSpPr>
        <p:spPr>
          <a:xfrm>
            <a:off x="982832" y="4108390"/>
            <a:ext cx="2655849" cy="2452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/>
              <a:t>Ordered Lists:</a:t>
            </a:r>
            <a:endParaRPr lang="en-US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First numbered item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item</a:t>
            </a:r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  Sub-item with letter</a:t>
            </a:r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letter sub-item</a:t>
            </a:r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Third main item</a:t>
            </a: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r>
              <a:rPr lang="en-GB" sz="900"/>
              <a:t>Mixed Lists:</a:t>
            </a:r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Numbered item 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Bullet under numbered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bullet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Nested numbered</a:t>
            </a:r>
            <a:endParaRPr lang="en-GB" sz="900"/>
          </a:p>
          <a:p>
            <a:pPr marL="742950" lvl="1" indent="-285750">
              <a:buAutoNum type="alphaLcPeriod"/>
            </a:pPr>
            <a:r>
              <a:rPr lang="en-GB" sz="900">
                <a:ea typeface="+mn-lt"/>
                <a:cs typeface="+mn-lt"/>
              </a:rPr>
              <a:t>Another nested numbered</a:t>
            </a:r>
            <a:endParaRPr lang="en-GB" sz="900"/>
          </a:p>
          <a:p>
            <a:pPr algn="l"/>
            <a:endParaRPr lang="en-GB" sz="900"/>
          </a:p>
          <a:p>
            <a:endParaRPr lang="en-GB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EF5F9-71E4-FA9A-AB54-7E5A7514D8B3}"/>
              </a:ext>
            </a:extLst>
          </p:cNvPr>
          <p:cNvSpPr txBox="1"/>
          <p:nvPr/>
        </p:nvSpPr>
        <p:spPr>
          <a:xfrm>
            <a:off x="982133" y="2009421"/>
            <a:ext cx="4831644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Textbox: nested list test for shapes</a:t>
            </a:r>
            <a:endParaRPr lang="en-US" sz="1000"/>
          </a:p>
          <a:p>
            <a:endParaRPr lang="en-GB" sz="1000"/>
          </a:p>
          <a:p>
            <a:r>
              <a:rPr lang="en-GB" sz="1000"/>
              <a:t>Unordered Lists:</a:t>
            </a:r>
            <a:endParaRPr lang="en-US" sz="1000"/>
          </a:p>
          <a:p>
            <a:pPr marL="285750" indent="-285750">
              <a:buFont typeface="Arial,Sans-Serif"/>
              <a:buChar char="•"/>
            </a:pPr>
            <a:r>
              <a:rPr lang="en-GB" sz="1000"/>
              <a:t>First level item</a:t>
            </a:r>
          </a:p>
          <a:p>
            <a:pPr marL="285750" indent="-285750">
              <a:buFont typeface="Arial,Sans-Serif"/>
              <a:buChar char="•"/>
            </a:pPr>
            <a:r>
              <a:rPr lang="en-GB" sz="1000"/>
              <a:t>Another first level item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sz="1000"/>
              <a:t>Second level nested item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sz="1000"/>
              <a:t>Another second level item </a:t>
            </a:r>
          </a:p>
          <a:p>
            <a:pPr marL="1200150" lvl="2" indent="-285750">
              <a:buFont typeface="Arial,Sans-Serif"/>
              <a:buChar char="•"/>
            </a:pPr>
            <a:r>
              <a:rPr lang="en-GB" sz="1000"/>
              <a:t>Third level deeply nested</a:t>
            </a:r>
          </a:p>
          <a:p>
            <a:pPr marL="1200150" lvl="2" indent="-285750">
              <a:buFont typeface="Arial,Sans-Serif"/>
              <a:buChar char="•"/>
            </a:pPr>
            <a:r>
              <a:rPr lang="en-GB" sz="1000"/>
              <a:t>Another third level item</a:t>
            </a:r>
          </a:p>
          <a:p>
            <a:pPr marL="285750" indent="-285750">
              <a:buFont typeface="Arial,Sans-Serif"/>
              <a:buChar char="•"/>
            </a:pPr>
            <a:r>
              <a:rPr lang="en-GB" sz="1000"/>
              <a:t>Back to first level</a:t>
            </a:r>
          </a:p>
          <a:p>
            <a:pPr algn="l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198C83-6C0C-F22A-860A-0ED8D829F5A0}"/>
              </a:ext>
            </a:extLst>
          </p:cNvPr>
          <p:cNvSpPr/>
          <p:nvPr/>
        </p:nvSpPr>
        <p:spPr>
          <a:xfrm>
            <a:off x="7574648" y="3917525"/>
            <a:ext cx="4364854" cy="1953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000"/>
              <a:t>Shape: nested list test for shapes</a:t>
            </a:r>
          </a:p>
          <a:p>
            <a:endParaRPr lang="en-GB" sz="1000"/>
          </a:p>
          <a:p>
            <a:pPr marL="285750" indent="-285750">
              <a:buAutoNum type="arabicPeriod"/>
            </a:pPr>
            <a:r>
              <a:rPr lang="en-GB" sz="900">
                <a:solidFill>
                  <a:srgbClr val="000000"/>
                </a:solidFill>
              </a:rPr>
              <a:t>Second numbered item</a:t>
            </a:r>
            <a:endParaRPr lang="en-US" sz="900"/>
          </a:p>
          <a:p>
            <a:pPr marL="742950" lvl="1" indent="-285750">
              <a:buAutoNum type="romanLcPeriod"/>
            </a:pPr>
            <a:r>
              <a:rPr lang="en-GB" sz="900">
                <a:solidFill>
                  <a:srgbClr val="000000"/>
                </a:solidFill>
              </a:rPr>
              <a:t>  Sub-item with letter</a:t>
            </a:r>
            <a:endParaRPr lang="en-US" sz="900"/>
          </a:p>
          <a:p>
            <a:pPr marL="742950" lvl="1" indent="-285750">
              <a:buAutoNum type="romanLcPeriod"/>
            </a:pPr>
            <a:r>
              <a:rPr lang="en-GB" sz="900">
                <a:solidFill>
                  <a:srgbClr val="000000"/>
                </a:solidFill>
              </a:rPr>
              <a:t>Another letter sub-item</a:t>
            </a:r>
            <a:endParaRPr lang="en-US" sz="900"/>
          </a:p>
          <a:p>
            <a:pPr marL="285750" indent="-285750">
              <a:buAutoNum type="arabicPeriod"/>
            </a:pPr>
            <a:r>
              <a:rPr lang="en-GB" sz="900">
                <a:solidFill>
                  <a:srgbClr val="000000"/>
                </a:solidFill>
              </a:rPr>
              <a:t>Third main item</a:t>
            </a:r>
            <a:endParaRPr lang="en-GB"/>
          </a:p>
          <a:p>
            <a:pPr algn="ctr"/>
            <a:r>
              <a:rPr lang="en-GB" sz="100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48120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D4B-4641-147F-000E-14AF2558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3: Check alt-text from images </a:t>
            </a:r>
          </a:p>
        </p:txBody>
      </p:sp>
      <p:pic>
        <p:nvPicPr>
          <p:cNvPr id="4" name="Picture 3" descr="alt text test: A hot air balloon in the air">
            <a:extLst>
              <a:ext uri="{FF2B5EF4-FFF2-40B4-BE49-F238E27FC236}">
                <a16:creationId xmlns:a16="http://schemas.microsoft.com/office/drawing/2014/main" id="{22AE4936-72FD-6CAA-546F-CEF54F34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3" y="2286000"/>
            <a:ext cx="4918522" cy="3210758"/>
          </a:xfrm>
          <a:prstGeom prst="rect">
            <a:avLst/>
          </a:prstGeom>
        </p:spPr>
      </p:pic>
      <p:pic>
        <p:nvPicPr>
          <p:cNvPr id="5" name="Picture 4" descr="alt text test: A group of colorful buttons - they really pop">
            <a:extLst>
              <a:ext uri="{FF2B5EF4-FFF2-40B4-BE49-F238E27FC236}">
                <a16:creationId xmlns:a16="http://schemas.microsoft.com/office/drawing/2014/main" id="{B134BB25-2177-D457-EF34-70F83ED4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14" y="2284151"/>
            <a:ext cx="4629999" cy="30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727B-04EB-C578-3731-34D962E2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ptos"/>
              </a:rPr>
              <a:t>Slide 5: Special Characters and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38AA-A31C-53CA-BC86-35FA3684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GB" b="1"/>
              <a:t>Unicode and Special Characters:</a:t>
            </a:r>
            <a:endParaRPr lang="en-US" b="1"/>
          </a:p>
          <a:p>
            <a:r>
              <a:rPr lang="en-GB">
                <a:ea typeface="+mn-lt"/>
                <a:cs typeface="+mn-lt"/>
              </a:rPr>
              <a:t>Mathematical symbols: α β γ δ ∑ ∫ √ ∞ ≠ ≤ ≥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Currency symbols: $ € £ ¥ ₹ ₽ ₿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Arrows and symbols: → ← ↑ ↓ ➜ ★ ☆ ♥ ♦ ♣ ♠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Emojis: 🚀 📊 💡 ✅ ❌ 🔥 💯 🎯 📈 🌟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 b="1"/>
              <a:t>International Text:</a:t>
            </a:r>
          </a:p>
          <a:p>
            <a:r>
              <a:rPr lang="en-GB">
                <a:ea typeface="+mn-lt"/>
                <a:cs typeface="+mn-lt"/>
              </a:rPr>
              <a:t>Spanish: ¡Hola! ¿</a:t>
            </a:r>
            <a:r>
              <a:rPr lang="en-GB" err="1">
                <a:ea typeface="+mn-lt"/>
                <a:cs typeface="+mn-lt"/>
              </a:rPr>
              <a:t>Cómo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estás</a:t>
            </a:r>
            <a:r>
              <a:rPr lang="en-GB">
                <a:ea typeface="+mn-lt"/>
                <a:cs typeface="+mn-lt"/>
              </a:rPr>
              <a:t>? Niño </a:t>
            </a:r>
            <a:r>
              <a:rPr lang="en-GB" err="1">
                <a:ea typeface="+mn-lt"/>
                <a:cs typeface="+mn-lt"/>
              </a:rPr>
              <a:t>años</a:t>
            </a:r>
            <a:endParaRPr lang="en-GB" err="1"/>
          </a:p>
          <a:p>
            <a:r>
              <a:rPr lang="en-GB">
                <a:ea typeface="+mn-lt"/>
                <a:cs typeface="+mn-lt"/>
              </a:rPr>
              <a:t>French: Café naïve résumé façade</a:t>
            </a:r>
            <a:endParaRPr lang="en-GB"/>
          </a:p>
          <a:p>
            <a:r>
              <a:rPr lang="en-GB">
                <a:ea typeface="+mn-lt"/>
                <a:cs typeface="+mn-lt"/>
              </a:rPr>
              <a:t>German: Müller </a:t>
            </a:r>
            <a:r>
              <a:rPr lang="en-GB" err="1">
                <a:ea typeface="+mn-lt"/>
                <a:cs typeface="+mn-lt"/>
              </a:rPr>
              <a:t>Größe</a:t>
            </a:r>
            <a:r>
              <a:rPr lang="en-GB">
                <a:ea typeface="+mn-lt"/>
                <a:cs typeface="+mn-lt"/>
              </a:rPr>
              <a:t> Weiß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Chinese:</a:t>
            </a:r>
            <a:r>
              <a:rPr lang="en-GB" altLang="ja-JP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你好世界</a:t>
            </a:r>
            <a:r>
              <a:rPr lang="en-GB" altLang="ja-JP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测试文档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Arabic: </a:t>
            </a:r>
            <a:r>
              <a:rPr lang="en-GB" err="1">
                <a:ea typeface="+mn-lt"/>
                <a:cs typeface="+mn-lt"/>
              </a:rPr>
              <a:t>مرحبا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بالعالم</a:t>
            </a:r>
            <a:endParaRPr lang="en-GB" err="1"/>
          </a:p>
          <a:p>
            <a:r>
              <a:rPr lang="en-GB">
                <a:ea typeface="+mn-lt"/>
                <a:cs typeface="+mn-lt"/>
              </a:rPr>
              <a:t>Russian: </a:t>
            </a:r>
            <a:r>
              <a:rPr lang="en-GB" err="1">
                <a:ea typeface="+mn-lt"/>
                <a:cs typeface="+mn-lt"/>
              </a:rPr>
              <a:t>Привет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мир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тест</a:t>
            </a:r>
            <a:endParaRPr lang="en-GB" err="1"/>
          </a:p>
          <a:p>
            <a:r>
              <a:rPr lang="en-GB">
                <a:ea typeface="+mn-lt"/>
                <a:cs typeface="+mn-lt"/>
              </a:rPr>
              <a:t>Japanese:</a:t>
            </a:r>
            <a:r>
              <a:rPr lang="en-GB" altLang="ja-JP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こんにちは世界テスト</a:t>
            </a:r>
            <a:endParaRPr lang="en-GB"/>
          </a:p>
          <a:p>
            <a:endParaRPr lang="ja-JP" altLang="en-GB"/>
          </a:p>
          <a:p>
            <a:pPr marL="0" indent="0">
              <a:buNone/>
            </a:pPr>
            <a:r>
              <a:rPr lang="en-GB" b="1"/>
              <a:t>Technical Characters:</a:t>
            </a:r>
          </a:p>
          <a:p>
            <a:r>
              <a:rPr lang="en-GB">
                <a:ea typeface="+mn-lt"/>
                <a:cs typeface="+mn-lt"/>
              </a:rPr>
              <a:t>Code symbols: &lt; &gt; &amp; { } [ ] | \ / @ # % ^ ~ `</a:t>
            </a:r>
            <a:endParaRPr lang="en-GB"/>
          </a:p>
          <a:p>
            <a:r>
              <a:rPr lang="en-GB">
                <a:ea typeface="+mn-lt"/>
                <a:cs typeface="+mn-lt"/>
              </a:rPr>
              <a:t>Mathematical: ± × ÷ ² ³ ¼ ½ ¾ π θ φ</a:t>
            </a:r>
            <a:endParaRPr lang="en-GB"/>
          </a:p>
          <a:p>
            <a:r>
              <a:rPr lang="en-GB">
                <a:ea typeface="+mn-lt"/>
                <a:cs typeface="+mn-lt"/>
              </a:rPr>
              <a:t>Punctuation: "Smart quotes" 'apostrophes' – </a:t>
            </a:r>
            <a:r>
              <a:rPr lang="en-GB" err="1">
                <a:ea typeface="+mn-lt"/>
                <a:cs typeface="+mn-lt"/>
              </a:rPr>
              <a:t>em</a:t>
            </a:r>
            <a:r>
              <a:rPr lang="en-GB">
                <a:ea typeface="+mn-lt"/>
                <a:cs typeface="+mn-lt"/>
              </a:rPr>
              <a:t>-dash — </a:t>
            </a:r>
            <a:r>
              <a:rPr lang="en-GB" err="1">
                <a:ea typeface="+mn-lt"/>
                <a:cs typeface="+mn-lt"/>
              </a:rPr>
              <a:t>en</a:t>
            </a:r>
            <a:r>
              <a:rPr lang="en-GB">
                <a:ea typeface="+mn-lt"/>
                <a:cs typeface="+mn-lt"/>
              </a:rPr>
              <a:t>-dash</a:t>
            </a: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9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FE6-02C4-711F-B46B-DFD28B60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6: Reading order test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192D54-739A-9D3C-F8E8-F8D81C4A9D9F}"/>
              </a:ext>
            </a:extLst>
          </p:cNvPr>
          <p:cNvSpPr/>
          <p:nvPr/>
        </p:nvSpPr>
        <p:spPr>
          <a:xfrm>
            <a:off x="7458456" y="5077736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Read this </a:t>
            </a:r>
            <a:r>
              <a:rPr lang="en-GB" b="1" i="1"/>
              <a:t>first</a:t>
            </a:r>
            <a:r>
              <a:rPr lang="en-GB"/>
              <a:t>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9B9597-0C77-195D-C26F-199835EBD5C0}"/>
              </a:ext>
            </a:extLst>
          </p:cNvPr>
          <p:cNvSpPr/>
          <p:nvPr/>
        </p:nvSpPr>
        <p:spPr>
          <a:xfrm>
            <a:off x="631685" y="5077735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Read this </a:t>
            </a:r>
            <a:r>
              <a:rPr lang="en-GB" b="1"/>
              <a:t>second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5E20A1-7861-1C38-29F4-5154264629D8}"/>
              </a:ext>
            </a:extLst>
          </p:cNvPr>
          <p:cNvSpPr/>
          <p:nvPr/>
        </p:nvSpPr>
        <p:spPr>
          <a:xfrm>
            <a:off x="7458455" y="1848603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Read this third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DF90-6085-1473-FACA-9DB3CBFE7999}"/>
              </a:ext>
            </a:extLst>
          </p:cNvPr>
          <p:cNvSpPr txBox="1"/>
          <p:nvPr/>
        </p:nvSpPr>
        <p:spPr>
          <a:xfrm>
            <a:off x="1020932" y="2160233"/>
            <a:ext cx="5104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Read this fourth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D4F09B-E1A1-C679-0B0D-4362895EB00A}"/>
              </a:ext>
            </a:extLst>
          </p:cNvPr>
          <p:cNvSpPr/>
          <p:nvPr/>
        </p:nvSpPr>
        <p:spPr>
          <a:xfrm>
            <a:off x="3225552" y="3417903"/>
            <a:ext cx="3950563" cy="1302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Read this </a:t>
            </a:r>
            <a:r>
              <a:rPr lang="en-GB" b="1">
                <a:ea typeface="+mn-lt"/>
                <a:cs typeface="+mn-lt"/>
              </a:rPr>
              <a:t>fifth</a:t>
            </a:r>
            <a:endParaRPr lang="en-GB" b="1" err="1"/>
          </a:p>
        </p:txBody>
      </p:sp>
    </p:spTree>
    <p:extLst>
      <p:ext uri="{BB962C8B-B14F-4D97-AF65-F5344CB8AC3E}">
        <p14:creationId xmlns:p14="http://schemas.microsoft.com/office/powerpoint/2010/main" val="236023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40C3-85BE-8A27-2DAA-60572F93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7: Checking grouped items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51179-C530-CD79-FE27-7DB92B025A47}"/>
              </a:ext>
            </a:extLst>
          </p:cNvPr>
          <p:cNvGrpSpPr/>
          <p:nvPr/>
        </p:nvGrpSpPr>
        <p:grpSpPr>
          <a:xfrm>
            <a:off x="1006136" y="1955854"/>
            <a:ext cx="10741980" cy="4364854"/>
            <a:chOff x="1006136" y="1955854"/>
            <a:chExt cx="10741980" cy="43648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796A4B-334B-746D-B390-FAD9A680A0F6}"/>
                </a:ext>
              </a:extLst>
            </p:cNvPr>
            <p:cNvSpPr/>
            <p:nvPr/>
          </p:nvSpPr>
          <p:spPr>
            <a:xfrm>
              <a:off x="1006136" y="1955854"/>
              <a:ext cx="10741980" cy="43648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err="1"/>
                <a:t>HElsdlkfnsk;ldfnsdflk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C2C8D6-FA23-57D7-6736-111E1FCBBB21}"/>
                </a:ext>
              </a:extLst>
            </p:cNvPr>
            <p:cNvGrpSpPr/>
            <p:nvPr/>
          </p:nvGrpSpPr>
          <p:grpSpPr>
            <a:xfrm>
              <a:off x="2056660" y="2241612"/>
              <a:ext cx="9099611" cy="3669436"/>
              <a:chOff x="2056660" y="2241612"/>
              <a:chExt cx="9099611" cy="366943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074AB-9A09-FB39-1DE2-2F0A03B34746}"/>
                  </a:ext>
                </a:extLst>
              </p:cNvPr>
              <p:cNvSpPr txBox="1"/>
              <p:nvPr/>
            </p:nvSpPr>
            <p:spPr>
              <a:xfrm>
                <a:off x="2056660" y="2811262"/>
                <a:ext cx="3269941" cy="1298377"/>
              </a:xfrm>
              <a:prstGeom prst="ellipse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This is another text box – it should pick up this 2nd 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4533447-E6F4-D1B3-D492-A4420866B9CF}"/>
                  </a:ext>
                </a:extLst>
              </p:cNvPr>
              <p:cNvGrpSpPr/>
              <p:nvPr/>
            </p:nvGrpSpPr>
            <p:grpSpPr>
              <a:xfrm>
                <a:off x="5326601" y="2241612"/>
                <a:ext cx="5829670" cy="3669436"/>
                <a:chOff x="5326601" y="2241612"/>
                <a:chExt cx="5829670" cy="366943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D2B3DB7-FC72-B605-69F0-2815467335ED}"/>
                    </a:ext>
                  </a:extLst>
                </p:cNvPr>
                <p:cNvSpPr/>
                <p:nvPr/>
              </p:nvSpPr>
              <p:spPr>
                <a:xfrm>
                  <a:off x="8522563" y="2241612"/>
                  <a:ext cx="2633708" cy="3669436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/>
                    <a:t>Testing getting this text from shapes</a:t>
                  </a: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F08BA8C-B0BE-28CA-0CC9-87EDF86388D3}"/>
                    </a:ext>
                  </a:extLst>
                </p:cNvPr>
                <p:cNvGrpSpPr/>
                <p:nvPr/>
              </p:nvGrpSpPr>
              <p:grpSpPr>
                <a:xfrm>
                  <a:off x="5326601" y="3255145"/>
                  <a:ext cx="2411766" cy="2352582"/>
                  <a:chOff x="5326601" y="3255145"/>
                  <a:chExt cx="2411766" cy="2352582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4431F87-6E19-965C-56E0-96188D29E7F2}"/>
                      </a:ext>
                    </a:extLst>
                  </p:cNvPr>
                  <p:cNvSpPr/>
                  <p:nvPr/>
                </p:nvSpPr>
                <p:spPr>
                  <a:xfrm>
                    <a:off x="5326601" y="3255145"/>
                    <a:ext cx="2411766" cy="235258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D57E910-900C-6D78-F2A7-4E03EC1B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77" y="4009747"/>
                    <a:ext cx="1420427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GB"/>
                      <a:t>Test nested group test</a:t>
                    </a:r>
                  </a:p>
                </p:txBody>
              </p:sp>
            </p:grp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878DD6-6A5F-D9AA-E549-D584942DDD91}"/>
              </a:ext>
            </a:extLst>
          </p:cNvPr>
          <p:cNvSpPr txBox="1"/>
          <p:nvPr/>
        </p:nvSpPr>
        <p:spPr>
          <a:xfrm>
            <a:off x="1313543" y="1589314"/>
            <a:ext cx="2532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36317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EAB0-160D-2093-36E7-E43021E4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Diagram 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CEB86F-8713-579A-587C-8CB102E668CF}"/>
              </a:ext>
            </a:extLst>
          </p:cNvPr>
          <p:cNvSpPr/>
          <p:nvPr/>
        </p:nvSpPr>
        <p:spPr>
          <a:xfrm>
            <a:off x="839950" y="1835801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DD07E2-4E7A-8634-3487-6D9DEA278EEA}"/>
              </a:ext>
            </a:extLst>
          </p:cNvPr>
          <p:cNvSpPr/>
          <p:nvPr/>
        </p:nvSpPr>
        <p:spPr>
          <a:xfrm>
            <a:off x="4744505" y="1835801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Markdown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AF5A4-DB56-7AEC-BEE8-D075D08EB7DE}"/>
              </a:ext>
            </a:extLst>
          </p:cNvPr>
          <p:cNvSpPr/>
          <p:nvPr/>
        </p:nvSpPr>
        <p:spPr>
          <a:xfrm>
            <a:off x="4750068" y="3754705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LLM Processor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E36DD-8275-B846-790E-578B728B480C}"/>
              </a:ext>
            </a:extLst>
          </p:cNvPr>
          <p:cNvCxnSpPr/>
          <p:nvPr/>
        </p:nvCxnSpPr>
        <p:spPr>
          <a:xfrm>
            <a:off x="3552264" y="2392087"/>
            <a:ext cx="1197720" cy="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6D9F7-D315-E2B3-9661-1966E1C3CFA8}"/>
              </a:ext>
            </a:extLst>
          </p:cNvPr>
          <p:cNvCxnSpPr/>
          <p:nvPr/>
        </p:nvCxnSpPr>
        <p:spPr>
          <a:xfrm flipH="1">
            <a:off x="6068108" y="2935941"/>
            <a:ext cx="72224" cy="82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24EA7D-8E93-676A-0E33-B0AED5EEA8A1}"/>
              </a:ext>
            </a:extLst>
          </p:cNvPr>
          <p:cNvSpPr/>
          <p:nvPr/>
        </p:nvSpPr>
        <p:spPr>
          <a:xfrm>
            <a:off x="8437703" y="1819114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Output</a:t>
            </a:r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012764-8C15-533F-EB5D-A0F42074E833}"/>
              </a:ext>
            </a:extLst>
          </p:cNvPr>
          <p:cNvCxnSpPr/>
          <p:nvPr/>
        </p:nvCxnSpPr>
        <p:spPr>
          <a:xfrm flipV="1">
            <a:off x="7457473" y="2395196"/>
            <a:ext cx="984727" cy="19086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36E7F04-96F5-1ACF-1925-670F1C1CDFA0}"/>
              </a:ext>
            </a:extLst>
          </p:cNvPr>
          <p:cNvSpPr/>
          <p:nvPr/>
        </p:nvSpPr>
        <p:spPr>
          <a:xfrm>
            <a:off x="832588" y="4460351"/>
            <a:ext cx="2711823" cy="12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Just testing where this goes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165633-967C-3BAF-451A-2B86112F737E}"/>
              </a:ext>
            </a:extLst>
          </p:cNvPr>
          <p:cNvCxnSpPr/>
          <p:nvPr/>
        </p:nvCxnSpPr>
        <p:spPr>
          <a:xfrm flipH="1">
            <a:off x="2221154" y="2930297"/>
            <a:ext cx="3336" cy="1537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D27950-74BD-B2F5-EC9B-606C6AFEDE37}"/>
              </a:ext>
            </a:extLst>
          </p:cNvPr>
          <p:cNvCxnSpPr/>
          <p:nvPr/>
        </p:nvCxnSpPr>
        <p:spPr>
          <a:xfrm flipV="1">
            <a:off x="3557744" y="4347963"/>
            <a:ext cx="1181770" cy="72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E147-0949-2AD1-D081-A7839EA5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5080-3AAA-7017-A536-A57576BB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Shapebox1 </a:t>
            </a:r>
          </a:p>
          <a:p>
            <a:r>
              <a:rPr lang="en-GB" b="1" dirty="0"/>
              <a:t>Links to test: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surf link: </a:t>
            </a:r>
            <a:r>
              <a:rPr lang="en-GB" dirty="0">
                <a:hlinkClick r:id="rId2"/>
              </a:rPr>
              <a:t>https://www.surf.com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Named link: </a:t>
            </a:r>
            <a:r>
              <a:rPr lang="en-GB" dirty="0">
                <a:hlinkClick r:id="rId3"/>
              </a:rPr>
              <a:t>Visit Example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Email link: </a:t>
            </a:r>
            <a:r>
              <a:rPr lang="en-GB" dirty="0">
                <a:hlinkClick r:id="rId4"/>
              </a:rPr>
              <a:t>contact@example.com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Internal link: See Slide 5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2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0DFA-0683-BC0F-3C94-E9739F71C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HLSD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59BD2D-E333-4C4D-3627-DA211C22E763}"/>
              </a:ext>
            </a:extLst>
          </p:cNvPr>
          <p:cNvSpPr/>
          <p:nvPr/>
        </p:nvSpPr>
        <p:spPr>
          <a:xfrm>
            <a:off x="1438029" y="2002266"/>
            <a:ext cx="8397551" cy="3825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337CC-EC17-E298-655B-1C6CED9AF42D}"/>
              </a:ext>
            </a:extLst>
          </p:cNvPr>
          <p:cNvSpPr/>
          <p:nvPr/>
        </p:nvSpPr>
        <p:spPr>
          <a:xfrm>
            <a:off x="1876881" y="2561899"/>
            <a:ext cx="3433822" cy="1196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Data </a:t>
            </a:r>
            <a:r>
              <a:rPr lang="en-GB" err="1">
                <a:solidFill>
                  <a:schemeClr val="tx1"/>
                </a:solidFill>
              </a:rPr>
              <a:t>Intergaration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subsytem</a:t>
            </a:r>
            <a:endParaRPr lang="en-GB">
              <a:solidFill>
                <a:schemeClr val="tx1"/>
              </a:solidFill>
            </a:endParaRPr>
          </a:p>
          <a:p>
            <a:pPr algn="ctr"/>
            <a:r>
              <a:rPr lang="en-GB">
                <a:solidFill>
                  <a:schemeClr val="tx1"/>
                </a:solidFill>
              </a:rPr>
              <a:t>(for RAG)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A8D59-B152-A177-4A23-DC8182B2091C}"/>
              </a:ext>
            </a:extLst>
          </p:cNvPr>
          <p:cNvSpPr/>
          <p:nvPr/>
        </p:nvSpPr>
        <p:spPr>
          <a:xfrm>
            <a:off x="2423219" y="4057143"/>
            <a:ext cx="2341143" cy="563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Databases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A861B-08F9-22C9-2DFE-21F7B6CAFF73}"/>
              </a:ext>
            </a:extLst>
          </p:cNvPr>
          <p:cNvSpPr/>
          <p:nvPr/>
        </p:nvSpPr>
        <p:spPr>
          <a:xfrm>
            <a:off x="2423218" y="4977293"/>
            <a:ext cx="2341143" cy="563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Quality </a:t>
            </a:r>
            <a:r>
              <a:rPr lang="en-GB" err="1">
                <a:solidFill>
                  <a:schemeClr val="tx1"/>
                </a:solidFill>
              </a:rPr>
              <a:t>evalution</a:t>
            </a:r>
            <a:r>
              <a:rPr lang="en-GB">
                <a:solidFill>
                  <a:schemeClr val="tx1"/>
                </a:solidFill>
              </a:rPr>
              <a:t> subsystem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335024-6BD9-6E5A-EEFF-2CBB03D5A5B1}"/>
              </a:ext>
            </a:extLst>
          </p:cNvPr>
          <p:cNvSpPr/>
          <p:nvPr/>
        </p:nvSpPr>
        <p:spPr>
          <a:xfrm>
            <a:off x="7041266" y="2874379"/>
            <a:ext cx="2141316" cy="250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Serving Subsystem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E27A6-3766-36AD-529E-AF41B511D972}"/>
              </a:ext>
            </a:extLst>
          </p:cNvPr>
          <p:cNvSpPr/>
          <p:nvPr/>
        </p:nvSpPr>
        <p:spPr>
          <a:xfrm>
            <a:off x="6851445" y="1138539"/>
            <a:ext cx="2341143" cy="563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Application user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C9BFA-E906-04F1-C871-8ACB0408DB44}"/>
              </a:ext>
            </a:extLst>
          </p:cNvPr>
          <p:cNvSpPr/>
          <p:nvPr/>
        </p:nvSpPr>
        <p:spPr>
          <a:xfrm>
            <a:off x="122842" y="2648162"/>
            <a:ext cx="1075936" cy="10235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Data upload (RAG data, evaluation, prompts, etc)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F338E-9FCF-D1FA-C227-64DEE0369074}"/>
              </a:ext>
            </a:extLst>
          </p:cNvPr>
          <p:cNvCxnSpPr/>
          <p:nvPr/>
        </p:nvCxnSpPr>
        <p:spPr>
          <a:xfrm>
            <a:off x="1191295" y="3144591"/>
            <a:ext cx="697605" cy="1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C40E0-ADC9-0019-B931-270277280037}"/>
              </a:ext>
            </a:extLst>
          </p:cNvPr>
          <p:cNvCxnSpPr/>
          <p:nvPr/>
        </p:nvCxnSpPr>
        <p:spPr>
          <a:xfrm>
            <a:off x="3509694" y="3763627"/>
            <a:ext cx="3442" cy="29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9CE8A8-18DC-9D10-2F4E-074BB709ED34}"/>
              </a:ext>
            </a:extLst>
          </p:cNvPr>
          <p:cNvCxnSpPr>
            <a:cxnSpLocks/>
          </p:cNvCxnSpPr>
          <p:nvPr/>
        </p:nvCxnSpPr>
        <p:spPr>
          <a:xfrm flipH="1">
            <a:off x="3513135" y="4640645"/>
            <a:ext cx="10936" cy="3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1835E0-9F10-E734-10BE-8B4EFBC71E1D}"/>
              </a:ext>
            </a:extLst>
          </p:cNvPr>
          <p:cNvCxnSpPr>
            <a:cxnSpLocks/>
          </p:cNvCxnSpPr>
          <p:nvPr/>
        </p:nvCxnSpPr>
        <p:spPr>
          <a:xfrm flipH="1">
            <a:off x="4763964" y="4496871"/>
            <a:ext cx="2239427" cy="825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5A7C6B-4F6C-4A6A-F045-E86011AFEC42}"/>
              </a:ext>
            </a:extLst>
          </p:cNvPr>
          <p:cNvCxnSpPr>
            <a:cxnSpLocks/>
          </p:cNvCxnSpPr>
          <p:nvPr/>
        </p:nvCxnSpPr>
        <p:spPr>
          <a:xfrm flipH="1">
            <a:off x="4706455" y="4180569"/>
            <a:ext cx="2368822" cy="17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998BE-4B5D-E7A1-77A6-BEBC52B09C72}"/>
              </a:ext>
            </a:extLst>
          </p:cNvPr>
          <p:cNvCxnSpPr/>
          <p:nvPr/>
        </p:nvCxnSpPr>
        <p:spPr>
          <a:xfrm>
            <a:off x="8070760" y="1674253"/>
            <a:ext cx="42929" cy="1148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5A11B-0A37-8120-9CD6-63822A7E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90BF9F-D9C3-CAB0-F44E-C33D1DA8A729}"/>
              </a:ext>
            </a:extLst>
          </p:cNvPr>
          <p:cNvGrpSpPr/>
          <p:nvPr/>
        </p:nvGrpSpPr>
        <p:grpSpPr>
          <a:xfrm>
            <a:off x="1093579" y="1930870"/>
            <a:ext cx="10741980" cy="4364854"/>
            <a:chOff x="1006136" y="1955854"/>
            <a:chExt cx="10741980" cy="43648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AFF80C-3BDD-281C-7360-9F2D508CDEA4}"/>
                </a:ext>
              </a:extLst>
            </p:cNvPr>
            <p:cNvSpPr/>
            <p:nvPr/>
          </p:nvSpPr>
          <p:spPr>
            <a:xfrm>
              <a:off x="1006136" y="1955854"/>
              <a:ext cx="10741980" cy="43648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err="1"/>
                <a:t>HElsdlkfnsk;ldfnsdflk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A62441-6BC8-D89C-70FA-978578A3099A}"/>
                </a:ext>
              </a:extLst>
            </p:cNvPr>
            <p:cNvGrpSpPr/>
            <p:nvPr/>
          </p:nvGrpSpPr>
          <p:grpSpPr>
            <a:xfrm>
              <a:off x="5226667" y="2304071"/>
              <a:ext cx="5929604" cy="3928245"/>
              <a:chOff x="5226667" y="2304071"/>
              <a:chExt cx="5929604" cy="392824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F69BF3B-7D92-8307-24EA-871A96A35A39}"/>
                  </a:ext>
                </a:extLst>
              </p:cNvPr>
              <p:cNvSpPr/>
              <p:nvPr/>
            </p:nvSpPr>
            <p:spPr>
              <a:xfrm>
                <a:off x="8522563" y="2304071"/>
                <a:ext cx="2633708" cy="3669436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 getting this text from shapes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3FFE519-5FD1-EA6F-2F84-6B16A1072436}"/>
                  </a:ext>
                </a:extLst>
              </p:cNvPr>
              <p:cNvGrpSpPr/>
              <p:nvPr/>
            </p:nvGrpSpPr>
            <p:grpSpPr>
              <a:xfrm>
                <a:off x="5226667" y="3879734"/>
                <a:ext cx="2850944" cy="2352582"/>
                <a:chOff x="5226667" y="3879734"/>
                <a:chExt cx="2850944" cy="235258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B08C416-E9FC-BA01-C742-9F56A22AC3DD}"/>
                    </a:ext>
                  </a:extLst>
                </p:cNvPr>
                <p:cNvSpPr/>
                <p:nvPr/>
              </p:nvSpPr>
              <p:spPr>
                <a:xfrm>
                  <a:off x="5226667" y="3879734"/>
                  <a:ext cx="2411766" cy="23525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20A204-4F18-B2A1-1C75-6596CB893372}"/>
                    </a:ext>
                  </a:extLst>
                </p:cNvPr>
                <p:cNvSpPr txBox="1"/>
                <p:nvPr/>
              </p:nvSpPr>
              <p:spPr>
                <a:xfrm>
                  <a:off x="5750109" y="4709288"/>
                  <a:ext cx="2327502" cy="1477328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85750" indent="-285750">
                    <a:buFont typeface="Arial"/>
                    <a:buChar char="•"/>
                  </a:pPr>
                  <a:r>
                    <a:rPr lang="en-GB" dirty="0"/>
                    <a:t>surf link: </a:t>
                  </a:r>
                  <a:r>
                    <a:rPr lang="en-GB" dirty="0">
                      <a:hlinkClick r:id="rId2"/>
                    </a:rPr>
                    <a:t>https://www.surf.com</a:t>
                  </a:r>
                </a:p>
                <a:p>
                  <a:pPr marL="285750" indent="-285750">
                    <a:buFont typeface="Arial"/>
                    <a:buChar char="•"/>
                  </a:pPr>
                  <a:r>
                    <a:rPr lang="en-GB" dirty="0"/>
                    <a:t>Named link: </a:t>
                  </a:r>
                  <a:r>
                    <a:rPr lang="en-GB" dirty="0">
                      <a:hlinkClick r:id="rId3"/>
                    </a:rPr>
                    <a:t>Visit Example</a:t>
                  </a: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39175-DC03-A97B-0533-6462FAF5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Trying to trouble 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8170D-37AF-C73F-D763-04A324BF45E1}"/>
              </a:ext>
            </a:extLst>
          </p:cNvPr>
          <p:cNvSpPr txBox="1"/>
          <p:nvPr/>
        </p:nvSpPr>
        <p:spPr>
          <a:xfrm>
            <a:off x="2056660" y="2811262"/>
            <a:ext cx="3269941" cy="1298377"/>
          </a:xfrm>
          <a:prstGeom prst="ellipse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This is another text box – it should pick up this 2nd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89236-40BC-58D5-8A89-37D9976BAEF7}"/>
              </a:ext>
            </a:extLst>
          </p:cNvPr>
          <p:cNvSpPr txBox="1"/>
          <p:nvPr/>
        </p:nvSpPr>
        <p:spPr>
          <a:xfrm>
            <a:off x="1313543" y="1589314"/>
            <a:ext cx="2532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0991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17A81-3E51-0880-B8F9-F41DFC9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C4C1-19BA-983B-6268-7B1D7750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Diagram 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BEB955-F5B3-197A-1620-A00CD671038B}"/>
              </a:ext>
            </a:extLst>
          </p:cNvPr>
          <p:cNvSpPr/>
          <p:nvPr/>
        </p:nvSpPr>
        <p:spPr>
          <a:xfrm>
            <a:off x="839950" y="1835801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PowerPoint Document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3C9053-AF1E-8D3A-AC07-70E4E805EA39}"/>
              </a:ext>
            </a:extLst>
          </p:cNvPr>
          <p:cNvSpPr/>
          <p:nvPr/>
        </p:nvSpPr>
        <p:spPr>
          <a:xfrm>
            <a:off x="4369751" y="4721408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Convert To Markdown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FD0399-A369-46F4-EE54-7E9CB7345C12}"/>
              </a:ext>
            </a:extLst>
          </p:cNvPr>
          <p:cNvSpPr/>
          <p:nvPr/>
        </p:nvSpPr>
        <p:spPr>
          <a:xfrm>
            <a:off x="8441395" y="4547935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Upload to confluence 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24FC6-2186-7F41-51BC-FA9712D38BD4}"/>
              </a:ext>
            </a:extLst>
          </p:cNvPr>
          <p:cNvCxnSpPr/>
          <p:nvPr/>
        </p:nvCxnSpPr>
        <p:spPr>
          <a:xfrm>
            <a:off x="3552265" y="5134036"/>
            <a:ext cx="816719" cy="131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52BEDC-2C12-2C4F-EA66-3C0570ECE30B}"/>
              </a:ext>
            </a:extLst>
          </p:cNvPr>
          <p:cNvCxnSpPr/>
          <p:nvPr/>
        </p:nvCxnSpPr>
        <p:spPr>
          <a:xfrm flipV="1">
            <a:off x="7102201" y="5100682"/>
            <a:ext cx="1320612" cy="227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72ED3-39A7-B31A-2CB3-53120372D78F}"/>
              </a:ext>
            </a:extLst>
          </p:cNvPr>
          <p:cNvSpPr/>
          <p:nvPr/>
        </p:nvSpPr>
        <p:spPr>
          <a:xfrm>
            <a:off x="8437703" y="1819114"/>
            <a:ext cx="2700617" cy="1098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Load to GitLab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CCC21-FE73-464D-EA53-A13150F087C7}"/>
              </a:ext>
            </a:extLst>
          </p:cNvPr>
          <p:cNvSpPr/>
          <p:nvPr/>
        </p:nvSpPr>
        <p:spPr>
          <a:xfrm>
            <a:off x="832588" y="4460351"/>
            <a:ext cx="2711823" cy="12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Uploaded to Markdown converter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7E9-AF9C-0A17-A066-732B48309CFA}"/>
              </a:ext>
            </a:extLst>
          </p:cNvPr>
          <p:cNvCxnSpPr/>
          <p:nvPr/>
        </p:nvCxnSpPr>
        <p:spPr>
          <a:xfrm flipH="1">
            <a:off x="2221154" y="2930297"/>
            <a:ext cx="3336" cy="1537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4AA66-B561-9F20-9CD9-54FEAD092D55}"/>
              </a:ext>
            </a:extLst>
          </p:cNvPr>
          <p:cNvCxnSpPr/>
          <p:nvPr/>
        </p:nvCxnSpPr>
        <p:spPr>
          <a:xfrm flipH="1" flipV="1">
            <a:off x="9837346" y="2892155"/>
            <a:ext cx="81602" cy="168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B5BDF-C6FA-E8B2-2DE0-60556ED38594}"/>
              </a:ext>
            </a:extLst>
          </p:cNvPr>
          <p:cNvCxnSpPr/>
          <p:nvPr/>
        </p:nvCxnSpPr>
        <p:spPr>
          <a:xfrm flipV="1">
            <a:off x="5725306" y="2309565"/>
            <a:ext cx="2685637" cy="247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982F-042F-A345-6078-B33E87B1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order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39638-8B24-E1BF-1657-29DAC8FD2B9E}"/>
              </a:ext>
            </a:extLst>
          </p:cNvPr>
          <p:cNvSpPr txBox="1"/>
          <p:nvPr/>
        </p:nvSpPr>
        <p:spPr>
          <a:xfrm>
            <a:off x="8810171" y="4492170"/>
            <a:ext cx="2489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Read this first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061DA-F763-DD8A-B0F1-15236E26FE7E}"/>
              </a:ext>
            </a:extLst>
          </p:cNvPr>
          <p:cNvSpPr/>
          <p:nvPr/>
        </p:nvSpPr>
        <p:spPr>
          <a:xfrm>
            <a:off x="1074057" y="1915885"/>
            <a:ext cx="2910114" cy="631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this second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08F5-45A7-9485-E36E-E80229D0B6FD}"/>
              </a:ext>
            </a:extLst>
          </p:cNvPr>
          <p:cNvGrpSpPr/>
          <p:nvPr/>
        </p:nvGrpSpPr>
        <p:grpSpPr>
          <a:xfrm>
            <a:off x="7866742" y="2068285"/>
            <a:ext cx="2677885" cy="1269999"/>
            <a:chOff x="7866742" y="2068285"/>
            <a:chExt cx="2677885" cy="1269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87BF66A-B6B6-F1E7-E12D-D841EAA3A1C5}"/>
                </a:ext>
              </a:extLst>
            </p:cNvPr>
            <p:cNvSpPr/>
            <p:nvPr/>
          </p:nvSpPr>
          <p:spPr>
            <a:xfrm>
              <a:off x="7866742" y="2068285"/>
              <a:ext cx="2590800" cy="5660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Read this 4th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91ED7-F431-C87F-0C69-22F3A733F5BC}"/>
                </a:ext>
              </a:extLst>
            </p:cNvPr>
            <p:cNvSpPr/>
            <p:nvPr/>
          </p:nvSpPr>
          <p:spPr>
            <a:xfrm>
              <a:off x="7917542" y="2808513"/>
              <a:ext cx="2627085" cy="5297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Read this 5th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32ECB6-AF93-A496-56CB-0A838641C01E}"/>
              </a:ext>
            </a:extLst>
          </p:cNvPr>
          <p:cNvCxnSpPr/>
          <p:nvPr/>
        </p:nvCxnSpPr>
        <p:spPr>
          <a:xfrm>
            <a:off x="1030514" y="3345542"/>
            <a:ext cx="5130800" cy="508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F2E8EC-3CC4-2425-AE15-0A4B183A8AC2}"/>
              </a:ext>
            </a:extLst>
          </p:cNvPr>
          <p:cNvSpPr txBox="1"/>
          <p:nvPr/>
        </p:nvSpPr>
        <p:spPr>
          <a:xfrm>
            <a:off x="1669142" y="4259943"/>
            <a:ext cx="2830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Read this 6th</a:t>
            </a:r>
          </a:p>
        </p:txBody>
      </p:sp>
    </p:spTree>
    <p:extLst>
      <p:ext uri="{BB962C8B-B14F-4D97-AF65-F5344CB8AC3E}">
        <p14:creationId xmlns:p14="http://schemas.microsoft.com/office/powerpoint/2010/main" val="8199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E31D-5CA8-7E26-52B3-BE12D9D1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Smart 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94FCCC-D4AF-86D2-ACB2-B5E6AFE14B68}"/>
              </a:ext>
            </a:extLst>
          </p:cNvPr>
          <p:cNvGraphicFramePr/>
          <p:nvPr/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65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1464-F818-D916-B188-BE2DA3EA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Long text 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7E90-5877-A6E9-F6FC-90B6C89A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200" dirty="0">
                <a:ea typeface="+mn-lt"/>
                <a:cs typeface="+mn-lt"/>
              </a:rPr>
              <a:t>In today’s rapidly evolving </a:t>
            </a:r>
            <a:r>
              <a:rPr lang="en-GB" sz="1200" b="1" dirty="0">
                <a:ea typeface="+mn-lt"/>
                <a:cs typeface="+mn-lt"/>
              </a:rPr>
              <a:t>digital landscape</a:t>
            </a:r>
            <a:r>
              <a:rPr lang="en-GB" sz="1200" dirty="0">
                <a:ea typeface="+mn-lt"/>
                <a:cs typeface="+mn-lt"/>
              </a:rPr>
              <a:t>, the ability to adapt and learn continuously has become more </a:t>
            </a:r>
            <a:r>
              <a:rPr lang="en-GB" sz="1200" i="1" dirty="0">
                <a:ea typeface="+mn-lt"/>
                <a:cs typeface="+mn-lt"/>
              </a:rPr>
              <a:t>important</a:t>
            </a:r>
            <a:r>
              <a:rPr lang="en-GB" sz="1200" dirty="0">
                <a:ea typeface="+mn-lt"/>
                <a:cs typeface="+mn-lt"/>
              </a:rPr>
              <a:t> than ever. Whether you’re a </a:t>
            </a:r>
            <a:r>
              <a:rPr lang="en-GB" sz="1200" b="1" dirty="0">
                <a:ea typeface="+mn-lt"/>
                <a:cs typeface="+mn-lt"/>
              </a:rPr>
              <a:t>software engineer</a:t>
            </a:r>
            <a:r>
              <a:rPr lang="en-GB" sz="1200" dirty="0">
                <a:ea typeface="+mn-lt"/>
                <a:cs typeface="+mn-lt"/>
              </a:rPr>
              <a:t>, a </a:t>
            </a:r>
            <a:r>
              <a:rPr lang="en-GB" sz="1200" i="1" dirty="0">
                <a:ea typeface="+mn-lt"/>
                <a:cs typeface="+mn-lt"/>
              </a:rPr>
              <a:t>data analyst</a:t>
            </a:r>
            <a:r>
              <a:rPr lang="en-GB" sz="1200" dirty="0">
                <a:ea typeface="+mn-lt"/>
                <a:cs typeface="+mn-lt"/>
              </a:rPr>
              <a:t>, or a </a:t>
            </a:r>
            <a:r>
              <a:rPr lang="en-GB" sz="1200" b="1" dirty="0">
                <a:ea typeface="+mn-lt"/>
                <a:cs typeface="+mn-lt"/>
              </a:rPr>
              <a:t>creative professional</a:t>
            </a:r>
            <a:r>
              <a:rPr lang="en-GB" sz="1200" dirty="0">
                <a:ea typeface="+mn-lt"/>
                <a:cs typeface="+mn-lt"/>
              </a:rPr>
              <a:t>, staying updated with the latest tools and trends can give you a significant </a:t>
            </a:r>
            <a:r>
              <a:rPr lang="en-GB" sz="1200" i="1" dirty="0">
                <a:ea typeface="+mn-lt"/>
                <a:cs typeface="+mn-lt"/>
              </a:rPr>
              <a:t>competitive edge</a:t>
            </a:r>
            <a:r>
              <a:rPr lang="en-GB" sz="1200" dirty="0">
                <a:ea typeface="+mn-lt"/>
                <a:cs typeface="+mn-lt"/>
              </a:rPr>
              <a:t>. For instance, understanding </a:t>
            </a:r>
            <a:r>
              <a:rPr lang="en-GB" sz="1200" b="1" dirty="0">
                <a:ea typeface="+mn-lt"/>
                <a:cs typeface="+mn-lt"/>
              </a:rPr>
              <a:t>artificial intelligence</a:t>
            </a:r>
            <a:r>
              <a:rPr lang="en-GB" sz="1200" dirty="0">
                <a:ea typeface="+mn-lt"/>
                <a:cs typeface="+mn-lt"/>
              </a:rPr>
              <a:t> and </a:t>
            </a:r>
            <a:r>
              <a:rPr lang="en-GB" sz="1200" i="1" dirty="0">
                <a:ea typeface="+mn-lt"/>
                <a:cs typeface="+mn-lt"/>
              </a:rPr>
              <a:t>machine learning</a:t>
            </a:r>
            <a:r>
              <a:rPr lang="en-GB" sz="1200" dirty="0">
                <a:ea typeface="+mn-lt"/>
                <a:cs typeface="+mn-lt"/>
              </a:rPr>
              <a:t> concepts can open doors to </a:t>
            </a:r>
            <a:r>
              <a:rPr lang="en-GB" sz="1200" i="1" dirty="0">
                <a:ea typeface="+mn-lt"/>
                <a:cs typeface="+mn-lt"/>
              </a:rPr>
              <a:t>exciting</a:t>
            </a:r>
            <a:r>
              <a:rPr lang="en-GB" sz="1200" dirty="0">
                <a:ea typeface="+mn-lt"/>
                <a:cs typeface="+mn-lt"/>
              </a:rPr>
              <a:t> opportunities across industries. Similarly, mastering </a:t>
            </a:r>
            <a:r>
              <a:rPr lang="en-GB" sz="1200" b="1" dirty="0">
                <a:ea typeface="+mn-lt"/>
                <a:cs typeface="+mn-lt"/>
              </a:rPr>
              <a:t>cloud technologies</a:t>
            </a:r>
            <a:r>
              <a:rPr lang="en-GB" sz="1200" dirty="0">
                <a:ea typeface="+mn-lt"/>
                <a:cs typeface="+mn-lt"/>
              </a:rPr>
              <a:t> like AWS or Azure can significantly boost your </a:t>
            </a:r>
            <a:r>
              <a:rPr lang="en-GB" sz="1200" i="1" dirty="0">
                <a:ea typeface="+mn-lt"/>
                <a:cs typeface="+mn-lt"/>
              </a:rPr>
              <a:t>career trajectory</a:t>
            </a:r>
            <a:r>
              <a:rPr lang="en-GB" sz="1200" dirty="0">
                <a:ea typeface="+mn-lt"/>
                <a:cs typeface="+mn-lt"/>
              </a:rPr>
              <a:t>. But it’s not just about technical skills—developing </a:t>
            </a:r>
            <a:r>
              <a:rPr lang="en-GB" sz="1200" b="1" dirty="0">
                <a:ea typeface="+mn-lt"/>
                <a:cs typeface="+mn-lt"/>
              </a:rPr>
              <a:t>soft skills</a:t>
            </a:r>
            <a:r>
              <a:rPr lang="en-GB" sz="1200" dirty="0">
                <a:ea typeface="+mn-lt"/>
                <a:cs typeface="+mn-lt"/>
              </a:rPr>
              <a:t> like </a:t>
            </a:r>
            <a:r>
              <a:rPr lang="en-GB" sz="1200" i="1" dirty="0">
                <a:ea typeface="+mn-lt"/>
                <a:cs typeface="+mn-lt"/>
              </a:rPr>
              <a:t>communication</a:t>
            </a:r>
            <a:r>
              <a:rPr lang="en-GB" sz="1200" dirty="0">
                <a:ea typeface="+mn-lt"/>
                <a:cs typeface="+mn-lt"/>
              </a:rPr>
              <a:t>, </a:t>
            </a:r>
            <a:r>
              <a:rPr lang="en-GB" sz="1200" i="1" dirty="0">
                <a:ea typeface="+mn-lt"/>
                <a:cs typeface="+mn-lt"/>
              </a:rPr>
              <a:t>teamwork</a:t>
            </a:r>
            <a:r>
              <a:rPr lang="en-GB" sz="1200" dirty="0">
                <a:ea typeface="+mn-lt"/>
                <a:cs typeface="+mn-lt"/>
              </a:rPr>
              <a:t>, and </a:t>
            </a:r>
            <a:r>
              <a:rPr lang="en-GB" sz="1200" i="1" dirty="0">
                <a:ea typeface="+mn-lt"/>
                <a:cs typeface="+mn-lt"/>
              </a:rPr>
              <a:t>critical thinking</a:t>
            </a:r>
            <a:r>
              <a:rPr lang="en-GB" sz="1200" dirty="0">
                <a:ea typeface="+mn-lt"/>
                <a:cs typeface="+mn-lt"/>
              </a:rPr>
              <a:t> is equally essential. These are the attributes that help professionals stand out in </a:t>
            </a:r>
            <a:r>
              <a:rPr lang="en-GB" sz="1200" b="1" dirty="0">
                <a:ea typeface="+mn-lt"/>
                <a:cs typeface="+mn-lt"/>
              </a:rPr>
              <a:t>collaborative environments</a:t>
            </a:r>
            <a:r>
              <a:rPr lang="en-GB" sz="1200" dirty="0">
                <a:ea typeface="+mn-lt"/>
                <a:cs typeface="+mn-lt"/>
              </a:rPr>
              <a:t> and lead with </a:t>
            </a:r>
            <a:r>
              <a:rPr lang="en-GB" sz="1200" i="1" dirty="0">
                <a:ea typeface="+mn-lt"/>
                <a:cs typeface="+mn-lt"/>
              </a:rPr>
              <a:t>confidence</a:t>
            </a:r>
            <a:r>
              <a:rPr lang="en-GB" sz="1200" dirty="0">
                <a:ea typeface="+mn-lt"/>
                <a:cs typeface="+mn-lt"/>
              </a:rPr>
              <a:t>. Moreover, cultivating a growth mindset and maintaining </a:t>
            </a:r>
            <a:r>
              <a:rPr lang="en-GB" sz="1200" b="1" dirty="0">
                <a:ea typeface="+mn-lt"/>
                <a:cs typeface="+mn-lt"/>
              </a:rPr>
              <a:t>curiosity</a:t>
            </a:r>
            <a:r>
              <a:rPr lang="en-GB" sz="1200" dirty="0">
                <a:ea typeface="+mn-lt"/>
                <a:cs typeface="+mn-lt"/>
              </a:rPr>
              <a:t> will allow you to navigate challenges with </a:t>
            </a:r>
            <a:r>
              <a:rPr lang="en-GB" sz="1200" i="1" dirty="0">
                <a:ea typeface="+mn-lt"/>
                <a:cs typeface="+mn-lt"/>
              </a:rPr>
              <a:t>resilience</a:t>
            </a:r>
            <a:r>
              <a:rPr lang="en-GB" sz="1200" dirty="0">
                <a:ea typeface="+mn-lt"/>
                <a:cs typeface="+mn-lt"/>
              </a:rPr>
              <a:t>. Remember, the most successful people are not necessarily the ones who know the most, but those who are most willing to </a:t>
            </a:r>
            <a:r>
              <a:rPr lang="en-GB" sz="1200" i="1" dirty="0">
                <a:ea typeface="+mn-lt"/>
                <a:cs typeface="+mn-lt"/>
              </a:rPr>
              <a:t>learn and evolve</a:t>
            </a:r>
            <a:r>
              <a:rPr lang="en-GB" sz="1200" dirty="0">
                <a:ea typeface="+mn-lt"/>
                <a:cs typeface="+mn-lt"/>
              </a:rPr>
              <a:t>. So invest in yourself, build your </a:t>
            </a:r>
            <a:r>
              <a:rPr lang="en-GB" sz="1200" b="1" dirty="0">
                <a:ea typeface="+mn-lt"/>
                <a:cs typeface="+mn-lt"/>
              </a:rPr>
              <a:t>toolkit</a:t>
            </a:r>
            <a:r>
              <a:rPr lang="en-GB" sz="1200" dirty="0">
                <a:ea typeface="+mn-lt"/>
                <a:cs typeface="+mn-lt"/>
              </a:rPr>
              <a:t>, and take pride in the small wins along the way. The future belongs to those who are bold enough to embrace </a:t>
            </a:r>
            <a:r>
              <a:rPr lang="en-GB" sz="1200" i="1" dirty="0">
                <a:ea typeface="+mn-lt"/>
                <a:cs typeface="+mn-lt"/>
              </a:rPr>
              <a:t>change</a:t>
            </a:r>
            <a:r>
              <a:rPr lang="en-GB" sz="1200" dirty="0">
                <a:ea typeface="+mn-lt"/>
                <a:cs typeface="+mn-lt"/>
              </a:rPr>
              <a:t> and persistent enough to make </a:t>
            </a:r>
            <a:r>
              <a:rPr lang="en-GB" sz="1200" b="1" dirty="0">
                <a:ea typeface="+mn-lt"/>
                <a:cs typeface="+mn-lt"/>
              </a:rPr>
              <a:t>progress</a:t>
            </a:r>
            <a:r>
              <a:rPr lang="en-GB" sz="1200" dirty="0">
                <a:ea typeface="+mn-lt"/>
                <a:cs typeface="+mn-lt"/>
              </a:rPr>
              <a:t> every single day.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2A91E-F1CC-BF3C-8C91-C94E722C0249}"/>
              </a:ext>
            </a:extLst>
          </p:cNvPr>
          <p:cNvSpPr txBox="1"/>
          <p:nvPr/>
        </p:nvSpPr>
        <p:spPr>
          <a:xfrm>
            <a:off x="1102731" y="3481658"/>
            <a:ext cx="3494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Look at this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DC66-CE6A-EC13-025B-D5AE159CF93A}"/>
              </a:ext>
            </a:extLst>
          </p:cNvPr>
          <p:cNvSpPr txBox="1"/>
          <p:nvPr/>
        </p:nvSpPr>
        <p:spPr>
          <a:xfrm>
            <a:off x="1102730" y="4002048"/>
            <a:ext cx="633141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/>
              <a:t>Moreover, cultivating a growth mindset and maintaining </a:t>
            </a:r>
            <a:r>
              <a:rPr lang="en-GB" sz="1200" b="1"/>
              <a:t>curiosity</a:t>
            </a:r>
            <a:r>
              <a:rPr lang="en-GB" sz="1200"/>
              <a:t> will allow you to navigate challenges </a:t>
            </a:r>
            <a:r>
              <a:rPr lang="en-GB" sz="1200" err="1"/>
              <a:t>with</a:t>
            </a:r>
            <a:r>
              <a:rPr lang="en-GB" sz="1200" i="1" err="1"/>
              <a:t>resilience</a:t>
            </a:r>
            <a:r>
              <a:rPr lang="en-GB" sz="1200"/>
              <a:t>. Remember, the most successful people are not necessarily the ones who know the most, but those who are most willing to </a:t>
            </a:r>
            <a:r>
              <a:rPr lang="en-GB" sz="1200" i="1"/>
              <a:t>learn and </a:t>
            </a:r>
            <a:r>
              <a:rPr lang="en-GB" sz="1200" i="1" err="1"/>
              <a:t>evolve</a:t>
            </a:r>
            <a:r>
              <a:rPr lang="en-GB" sz="1200" err="1"/>
              <a:t>.So</a:t>
            </a:r>
            <a:r>
              <a:rPr lang="en-GB" sz="1200"/>
              <a:t> invest in yourself, build your </a:t>
            </a:r>
            <a:r>
              <a:rPr lang="en-GB" sz="1200" b="1"/>
              <a:t>toolkit</a:t>
            </a:r>
            <a:r>
              <a:rPr lang="en-GB" sz="1200"/>
              <a:t>, and take pride in the small wins along the way. The future belongs to those who are bold enough to </a:t>
            </a:r>
            <a:r>
              <a:rPr lang="en-GB" sz="1200" err="1"/>
              <a:t>embrace</a:t>
            </a:r>
            <a:r>
              <a:rPr lang="en-GB" sz="1200" i="1" err="1"/>
              <a:t>change</a:t>
            </a:r>
            <a:r>
              <a:rPr lang="en-GB" sz="1200"/>
              <a:t> and persistent enough to make </a:t>
            </a:r>
            <a:r>
              <a:rPr lang="en-GB" sz="1200" b="1"/>
              <a:t>progress</a:t>
            </a:r>
            <a:r>
              <a:rPr lang="en-GB" sz="1200"/>
              <a:t> every single day.</a:t>
            </a:r>
            <a:r>
              <a:rPr lang="en-GB" b="1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CC18-80EF-3483-1F34-026C7D0F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Long text test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0160B-53DA-64DC-2DCE-B191F303C3E3}"/>
              </a:ext>
            </a:extLst>
          </p:cNvPr>
          <p:cNvSpPr txBox="1"/>
          <p:nvPr/>
        </p:nvSpPr>
        <p:spPr>
          <a:xfrm>
            <a:off x="753977" y="1717166"/>
            <a:ext cx="831385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ea typeface="+mn-lt"/>
                <a:cs typeface="+mn-lt"/>
              </a:rPr>
              <a:t>In today’s rapidly evolving </a:t>
            </a:r>
            <a:r>
              <a:rPr lang="en-GB" sz="1200" b="1">
                <a:ea typeface="+mn-lt"/>
                <a:cs typeface="+mn-lt"/>
              </a:rPr>
              <a:t>digital landscape</a:t>
            </a:r>
            <a:r>
              <a:rPr lang="en-GB" sz="1200">
                <a:ea typeface="+mn-lt"/>
                <a:cs typeface="+mn-lt"/>
              </a:rPr>
              <a:t>, the ability to adapt and learn continuously has become more </a:t>
            </a:r>
            <a:r>
              <a:rPr lang="en-GB" sz="1200" i="1">
                <a:ea typeface="+mn-lt"/>
                <a:cs typeface="+mn-lt"/>
              </a:rPr>
              <a:t>important</a:t>
            </a:r>
            <a:r>
              <a:rPr lang="en-GB" sz="1200">
                <a:ea typeface="+mn-lt"/>
                <a:cs typeface="+mn-lt"/>
              </a:rPr>
              <a:t> than ever. Whether you’re a </a:t>
            </a:r>
            <a:r>
              <a:rPr lang="en-GB" sz="1200" b="1">
                <a:ea typeface="+mn-lt"/>
                <a:cs typeface="+mn-lt"/>
              </a:rPr>
              <a:t>software engineer</a:t>
            </a:r>
            <a:r>
              <a:rPr lang="en-GB" sz="1200">
                <a:ea typeface="+mn-lt"/>
                <a:cs typeface="+mn-lt"/>
              </a:rPr>
              <a:t>, a </a:t>
            </a:r>
            <a:r>
              <a:rPr lang="en-GB" sz="1200" i="1">
                <a:ea typeface="+mn-lt"/>
                <a:cs typeface="+mn-lt"/>
              </a:rPr>
              <a:t>data analyst</a:t>
            </a:r>
            <a:r>
              <a:rPr lang="en-GB" sz="1200">
                <a:ea typeface="+mn-lt"/>
                <a:cs typeface="+mn-lt"/>
              </a:rPr>
              <a:t>, or a </a:t>
            </a:r>
            <a:r>
              <a:rPr lang="en-GB" sz="1200" b="1">
                <a:ea typeface="+mn-lt"/>
                <a:cs typeface="+mn-lt"/>
              </a:rPr>
              <a:t>creative professional</a:t>
            </a:r>
            <a:r>
              <a:rPr lang="en-GB" sz="1200">
                <a:ea typeface="+mn-lt"/>
                <a:cs typeface="+mn-lt"/>
              </a:rPr>
              <a:t>, staying updated with the latest tools and trends can give you a significant </a:t>
            </a:r>
            <a:r>
              <a:rPr lang="en-GB" sz="1200" i="1">
                <a:ea typeface="+mn-lt"/>
                <a:cs typeface="+mn-lt"/>
              </a:rPr>
              <a:t>competitive edge</a:t>
            </a:r>
            <a:r>
              <a:rPr lang="en-GB" sz="1200">
                <a:ea typeface="+mn-lt"/>
                <a:cs typeface="+mn-lt"/>
              </a:rPr>
              <a:t>. For instance, understanding </a:t>
            </a:r>
            <a:r>
              <a:rPr lang="en-GB" sz="1200" b="1">
                <a:ea typeface="+mn-lt"/>
                <a:cs typeface="+mn-lt"/>
              </a:rPr>
              <a:t>artificial intelligence</a:t>
            </a:r>
            <a:r>
              <a:rPr lang="en-GB" sz="1200">
                <a:ea typeface="+mn-lt"/>
                <a:cs typeface="+mn-lt"/>
              </a:rPr>
              <a:t> and </a:t>
            </a:r>
            <a:r>
              <a:rPr lang="en-GB" sz="1200" i="1">
                <a:ea typeface="+mn-lt"/>
                <a:cs typeface="+mn-lt"/>
              </a:rPr>
              <a:t>machine learning</a:t>
            </a:r>
            <a:r>
              <a:rPr lang="en-GB" sz="1200">
                <a:ea typeface="+mn-lt"/>
                <a:cs typeface="+mn-lt"/>
              </a:rPr>
              <a:t> concepts can open doors to </a:t>
            </a:r>
            <a:r>
              <a:rPr lang="en-GB" sz="1200" i="1">
                <a:ea typeface="+mn-lt"/>
                <a:cs typeface="+mn-lt"/>
              </a:rPr>
              <a:t>exciting</a:t>
            </a:r>
            <a:r>
              <a:rPr lang="en-GB" sz="1200">
                <a:ea typeface="+mn-lt"/>
                <a:cs typeface="+mn-lt"/>
              </a:rPr>
              <a:t> opportunities across industries. Similarly, mastering </a:t>
            </a:r>
            <a:r>
              <a:rPr lang="en-GB" sz="1200" b="1">
                <a:ea typeface="+mn-lt"/>
                <a:cs typeface="+mn-lt"/>
              </a:rPr>
              <a:t>cloud technologies</a:t>
            </a:r>
            <a:r>
              <a:rPr lang="en-GB" sz="1200">
                <a:ea typeface="+mn-lt"/>
                <a:cs typeface="+mn-lt"/>
              </a:rPr>
              <a:t> like AWS or Azure can significantly boost your </a:t>
            </a:r>
            <a:r>
              <a:rPr lang="en-GB" sz="1200" i="1">
                <a:ea typeface="+mn-lt"/>
                <a:cs typeface="+mn-lt"/>
              </a:rPr>
              <a:t>career trajectory</a:t>
            </a:r>
            <a:r>
              <a:rPr lang="en-GB" sz="1200">
                <a:ea typeface="+mn-lt"/>
                <a:cs typeface="+mn-lt"/>
              </a:rPr>
              <a:t>. But it’s not just about technical skills—developing </a:t>
            </a:r>
            <a:r>
              <a:rPr lang="en-GB" sz="1200" b="1">
                <a:ea typeface="+mn-lt"/>
                <a:cs typeface="+mn-lt"/>
              </a:rPr>
              <a:t>soft skills</a:t>
            </a:r>
            <a:r>
              <a:rPr lang="en-GB" sz="1200">
                <a:ea typeface="+mn-lt"/>
                <a:cs typeface="+mn-lt"/>
              </a:rPr>
              <a:t> like </a:t>
            </a:r>
            <a:r>
              <a:rPr lang="en-GB" sz="1200" i="1">
                <a:ea typeface="+mn-lt"/>
                <a:cs typeface="+mn-lt"/>
              </a:rPr>
              <a:t>communication</a:t>
            </a:r>
            <a:r>
              <a:rPr lang="en-GB" sz="1200">
                <a:ea typeface="+mn-lt"/>
                <a:cs typeface="+mn-lt"/>
              </a:rPr>
              <a:t>, </a:t>
            </a:r>
            <a:r>
              <a:rPr lang="en-GB" sz="1200" i="1">
                <a:ea typeface="+mn-lt"/>
                <a:cs typeface="+mn-lt"/>
              </a:rPr>
              <a:t>teamwork</a:t>
            </a:r>
            <a:r>
              <a:rPr lang="en-GB" sz="1200">
                <a:ea typeface="+mn-lt"/>
                <a:cs typeface="+mn-lt"/>
              </a:rPr>
              <a:t>, and </a:t>
            </a:r>
            <a:r>
              <a:rPr lang="en-GB" sz="1200" i="1">
                <a:ea typeface="+mn-lt"/>
                <a:cs typeface="+mn-lt"/>
              </a:rPr>
              <a:t>critical thinking</a:t>
            </a:r>
            <a:r>
              <a:rPr lang="en-GB" sz="1200">
                <a:ea typeface="+mn-lt"/>
                <a:cs typeface="+mn-lt"/>
              </a:rPr>
              <a:t> is equally essential. These are the attributes that help professionals stand out in </a:t>
            </a:r>
            <a:r>
              <a:rPr lang="en-GB" sz="1200" b="1">
                <a:ea typeface="+mn-lt"/>
                <a:cs typeface="+mn-lt"/>
              </a:rPr>
              <a:t>collaborative environments</a:t>
            </a:r>
            <a:r>
              <a:rPr lang="en-GB" sz="1200">
                <a:ea typeface="+mn-lt"/>
                <a:cs typeface="+mn-lt"/>
              </a:rPr>
              <a:t> and lead with </a:t>
            </a:r>
            <a:r>
              <a:rPr lang="en-GB" sz="1200" i="1">
                <a:ea typeface="+mn-lt"/>
                <a:cs typeface="+mn-lt"/>
              </a:rPr>
              <a:t>confidence</a:t>
            </a:r>
            <a:r>
              <a:rPr lang="en-GB" sz="1200">
                <a:ea typeface="+mn-lt"/>
                <a:cs typeface="+mn-lt"/>
              </a:rPr>
              <a:t>. Moreover, cultivating a growth mindset and maintaining </a:t>
            </a:r>
            <a:r>
              <a:rPr lang="en-GB" sz="1200" b="1">
                <a:ea typeface="+mn-lt"/>
                <a:cs typeface="+mn-lt"/>
              </a:rPr>
              <a:t>curiosity</a:t>
            </a:r>
            <a:r>
              <a:rPr lang="en-GB" sz="1200">
                <a:ea typeface="+mn-lt"/>
                <a:cs typeface="+mn-lt"/>
              </a:rPr>
              <a:t> will allow you to navigate challenges with </a:t>
            </a:r>
            <a:r>
              <a:rPr lang="en-GB" sz="1200" i="1">
                <a:ea typeface="+mn-lt"/>
                <a:cs typeface="+mn-lt"/>
              </a:rPr>
              <a:t>resilience</a:t>
            </a:r>
            <a:r>
              <a:rPr lang="en-GB" sz="1200">
                <a:ea typeface="+mn-lt"/>
                <a:cs typeface="+mn-lt"/>
              </a:rPr>
              <a:t>. Remember, the most successful people are not necessarily the ones who know the most, but those who are most willing to </a:t>
            </a:r>
            <a:r>
              <a:rPr lang="en-GB" sz="1200" i="1">
                <a:ea typeface="+mn-lt"/>
                <a:cs typeface="+mn-lt"/>
              </a:rPr>
              <a:t>learn and evolve</a:t>
            </a:r>
            <a:r>
              <a:rPr lang="en-GB" sz="1200">
                <a:ea typeface="+mn-lt"/>
                <a:cs typeface="+mn-lt"/>
              </a:rPr>
              <a:t>. So invest in yourself, build your </a:t>
            </a:r>
            <a:r>
              <a:rPr lang="en-GB" sz="1200" b="1">
                <a:ea typeface="+mn-lt"/>
                <a:cs typeface="+mn-lt"/>
              </a:rPr>
              <a:t>toolkit</a:t>
            </a:r>
            <a:r>
              <a:rPr lang="en-GB" sz="1200">
                <a:ea typeface="+mn-lt"/>
                <a:cs typeface="+mn-lt"/>
              </a:rPr>
              <a:t>, and take pride in the small wins along the way. The future belongs to those who are bold enough to embrace </a:t>
            </a:r>
            <a:r>
              <a:rPr lang="en-GB" sz="1200" i="1">
                <a:ea typeface="+mn-lt"/>
                <a:cs typeface="+mn-lt"/>
              </a:rPr>
              <a:t>change</a:t>
            </a:r>
            <a:r>
              <a:rPr lang="en-GB" sz="1200">
                <a:ea typeface="+mn-lt"/>
                <a:cs typeface="+mn-lt"/>
              </a:rPr>
              <a:t> and persistent enough to make </a:t>
            </a:r>
            <a:r>
              <a:rPr lang="en-GB" sz="1200" b="1">
                <a:ea typeface="+mn-lt"/>
                <a:cs typeface="+mn-lt"/>
              </a:rPr>
              <a:t>progress</a:t>
            </a:r>
            <a:r>
              <a:rPr lang="en-GB" sz="1200">
                <a:ea typeface="+mn-lt"/>
                <a:cs typeface="+mn-lt"/>
              </a:rPr>
              <a:t> every single day.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pPr algn="l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6585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28F9-CEF5-F620-4D39-44DFC05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D783-EDD6-5319-A527-DE25FED47E0B}"/>
              </a:ext>
            </a:extLst>
          </p:cNvPr>
          <p:cNvSpPr txBox="1"/>
          <p:nvPr/>
        </p:nvSpPr>
        <p:spPr>
          <a:xfrm>
            <a:off x="753977" y="1717166"/>
            <a:ext cx="831385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ea typeface="+mn-lt"/>
                <a:cs typeface="+mn-lt"/>
              </a:rPr>
              <a:t>In today’s rapidly evolving </a:t>
            </a:r>
            <a:r>
              <a:rPr lang="en-GB" sz="1200" b="1">
                <a:ea typeface="+mn-lt"/>
                <a:cs typeface="+mn-lt"/>
              </a:rPr>
              <a:t>digital landscape</a:t>
            </a:r>
            <a:r>
              <a:rPr lang="en-GB" sz="1200">
                <a:ea typeface="+mn-lt"/>
                <a:cs typeface="+mn-lt"/>
              </a:rPr>
              <a:t>, the ability to adapt and learn continuously has become more </a:t>
            </a:r>
            <a:r>
              <a:rPr lang="en-GB" sz="1200" i="1">
                <a:ea typeface="+mn-lt"/>
                <a:cs typeface="+mn-lt"/>
              </a:rPr>
              <a:t>important</a:t>
            </a:r>
            <a:r>
              <a:rPr lang="en-GB" sz="1200">
                <a:ea typeface="+mn-lt"/>
                <a:cs typeface="+mn-lt"/>
              </a:rPr>
              <a:t> than ever. Whether you’re a </a:t>
            </a:r>
            <a:r>
              <a:rPr lang="en-GB" sz="1200" b="1">
                <a:ea typeface="+mn-lt"/>
                <a:cs typeface="+mn-lt"/>
              </a:rPr>
              <a:t>software engineer</a:t>
            </a:r>
            <a:r>
              <a:rPr lang="en-GB" sz="1200">
                <a:ea typeface="+mn-lt"/>
                <a:cs typeface="+mn-lt"/>
              </a:rPr>
              <a:t>, a </a:t>
            </a:r>
            <a:r>
              <a:rPr lang="en-GB" sz="1200" i="1">
                <a:ea typeface="+mn-lt"/>
                <a:cs typeface="+mn-lt"/>
              </a:rPr>
              <a:t>data analyst</a:t>
            </a:r>
            <a:r>
              <a:rPr lang="en-GB" sz="1200">
                <a:ea typeface="+mn-lt"/>
                <a:cs typeface="+mn-lt"/>
              </a:rPr>
              <a:t>, or a </a:t>
            </a:r>
            <a:r>
              <a:rPr lang="en-GB" sz="1200" b="1">
                <a:ea typeface="+mn-lt"/>
                <a:cs typeface="+mn-lt"/>
              </a:rPr>
              <a:t>creative professional</a:t>
            </a:r>
            <a:r>
              <a:rPr lang="en-GB" sz="1200">
                <a:ea typeface="+mn-lt"/>
                <a:cs typeface="+mn-lt"/>
              </a:rPr>
              <a:t>, staying updated with the latest tools and trends can give you a significant </a:t>
            </a:r>
            <a:r>
              <a:rPr lang="en-GB" sz="1200" i="1">
                <a:ea typeface="+mn-lt"/>
                <a:cs typeface="+mn-lt"/>
              </a:rPr>
              <a:t>competitive edge</a:t>
            </a:r>
            <a:r>
              <a:rPr lang="en-GB" sz="1200">
                <a:ea typeface="+mn-lt"/>
                <a:cs typeface="+mn-lt"/>
              </a:rPr>
              <a:t>. For instance, understanding </a:t>
            </a:r>
            <a:r>
              <a:rPr lang="en-GB" sz="1200" b="1">
                <a:ea typeface="+mn-lt"/>
                <a:cs typeface="+mn-lt"/>
              </a:rPr>
              <a:t>artificial intelligence</a:t>
            </a:r>
            <a:r>
              <a:rPr lang="en-GB" sz="1200">
                <a:ea typeface="+mn-lt"/>
                <a:cs typeface="+mn-lt"/>
              </a:rPr>
              <a:t> and </a:t>
            </a:r>
            <a:r>
              <a:rPr lang="en-GB" sz="1200" i="1">
                <a:ea typeface="+mn-lt"/>
                <a:cs typeface="+mn-lt"/>
              </a:rPr>
              <a:t>machine learning</a:t>
            </a:r>
            <a:r>
              <a:rPr lang="en-GB" sz="1200">
                <a:ea typeface="+mn-lt"/>
                <a:cs typeface="+mn-lt"/>
              </a:rPr>
              <a:t> concepts can open doors to </a:t>
            </a:r>
            <a:r>
              <a:rPr lang="en-GB" sz="1200" i="1">
                <a:ea typeface="+mn-lt"/>
                <a:cs typeface="+mn-lt"/>
              </a:rPr>
              <a:t>exciting</a:t>
            </a:r>
            <a:r>
              <a:rPr lang="en-GB" sz="1200">
                <a:ea typeface="+mn-lt"/>
                <a:cs typeface="+mn-lt"/>
              </a:rPr>
              <a:t> opportunities across industries. Similarly, mastering </a:t>
            </a:r>
            <a:r>
              <a:rPr lang="en-GB" sz="1200" b="1">
                <a:ea typeface="+mn-lt"/>
                <a:cs typeface="+mn-lt"/>
              </a:rPr>
              <a:t>cloud technologies</a:t>
            </a:r>
            <a:r>
              <a:rPr lang="en-GB" sz="1200">
                <a:ea typeface="+mn-lt"/>
                <a:cs typeface="+mn-lt"/>
              </a:rPr>
              <a:t> like AWS or Azure can significantly boost your </a:t>
            </a:r>
            <a:r>
              <a:rPr lang="en-GB" sz="1200" i="1">
                <a:ea typeface="+mn-lt"/>
                <a:cs typeface="+mn-lt"/>
              </a:rPr>
              <a:t>career trajectory</a:t>
            </a:r>
            <a:r>
              <a:rPr lang="en-GB" sz="1200">
                <a:ea typeface="+mn-lt"/>
                <a:cs typeface="+mn-lt"/>
              </a:rPr>
              <a:t>. But it’s not just about technical skills—developing </a:t>
            </a:r>
            <a:r>
              <a:rPr lang="en-GB" sz="1200" b="1">
                <a:ea typeface="+mn-lt"/>
                <a:cs typeface="+mn-lt"/>
              </a:rPr>
              <a:t>soft skills</a:t>
            </a:r>
            <a:r>
              <a:rPr lang="en-GB" sz="1200">
                <a:ea typeface="+mn-lt"/>
                <a:cs typeface="+mn-lt"/>
              </a:rPr>
              <a:t> like </a:t>
            </a:r>
            <a:r>
              <a:rPr lang="en-GB" sz="1200" i="1">
                <a:ea typeface="+mn-lt"/>
                <a:cs typeface="+mn-lt"/>
              </a:rPr>
              <a:t>communication</a:t>
            </a:r>
            <a:r>
              <a:rPr lang="en-GB" sz="1200">
                <a:ea typeface="+mn-lt"/>
                <a:cs typeface="+mn-lt"/>
              </a:rPr>
              <a:t>, </a:t>
            </a:r>
            <a:r>
              <a:rPr lang="en-GB" sz="1200" i="1">
                <a:ea typeface="+mn-lt"/>
                <a:cs typeface="+mn-lt"/>
              </a:rPr>
              <a:t>teamwork</a:t>
            </a:r>
            <a:r>
              <a:rPr lang="en-GB" sz="1200">
                <a:ea typeface="+mn-lt"/>
                <a:cs typeface="+mn-lt"/>
              </a:rPr>
              <a:t>, and </a:t>
            </a:r>
            <a:r>
              <a:rPr lang="en-GB" sz="1200" i="1">
                <a:ea typeface="+mn-lt"/>
                <a:cs typeface="+mn-lt"/>
              </a:rPr>
              <a:t>critical thinking</a:t>
            </a:r>
            <a:r>
              <a:rPr lang="en-GB" sz="1200">
                <a:ea typeface="+mn-lt"/>
                <a:cs typeface="+mn-lt"/>
              </a:rPr>
              <a:t> is equally essential. These are the attributes that help professionals stand out in </a:t>
            </a:r>
            <a:r>
              <a:rPr lang="en-GB" sz="1200" b="1">
                <a:ea typeface="+mn-lt"/>
                <a:cs typeface="+mn-lt"/>
              </a:rPr>
              <a:t>collaborative environments</a:t>
            </a:r>
            <a:r>
              <a:rPr lang="en-GB" sz="1200">
                <a:ea typeface="+mn-lt"/>
                <a:cs typeface="+mn-lt"/>
              </a:rPr>
              <a:t> and lead with </a:t>
            </a:r>
            <a:r>
              <a:rPr lang="en-GB" sz="1200" i="1">
                <a:ea typeface="+mn-lt"/>
                <a:cs typeface="+mn-lt"/>
              </a:rPr>
              <a:t>confidence</a:t>
            </a:r>
            <a:r>
              <a:rPr lang="en-GB" sz="1200">
                <a:ea typeface="+mn-lt"/>
                <a:cs typeface="+mn-lt"/>
              </a:rPr>
              <a:t>. Moreover, cultivating a growth mindset and maintaining </a:t>
            </a:r>
            <a:r>
              <a:rPr lang="en-GB" sz="1200" b="1">
                <a:ea typeface="+mn-lt"/>
                <a:cs typeface="+mn-lt"/>
              </a:rPr>
              <a:t>curiosity</a:t>
            </a:r>
            <a:r>
              <a:rPr lang="en-GB" sz="1200">
                <a:ea typeface="+mn-lt"/>
                <a:cs typeface="+mn-lt"/>
              </a:rPr>
              <a:t> will allow you to navigate challenges with </a:t>
            </a:r>
            <a:r>
              <a:rPr lang="en-GB" sz="1200" i="1">
                <a:ea typeface="+mn-lt"/>
                <a:cs typeface="+mn-lt"/>
              </a:rPr>
              <a:t>resilience</a:t>
            </a:r>
            <a:r>
              <a:rPr lang="en-GB" sz="1200">
                <a:ea typeface="+mn-lt"/>
                <a:cs typeface="+mn-lt"/>
              </a:rPr>
              <a:t>. Remember, the most successful people are not necessarily the ones who know the most, but those who are most willing to </a:t>
            </a:r>
            <a:r>
              <a:rPr lang="en-GB" sz="1200" i="1">
                <a:ea typeface="+mn-lt"/>
                <a:cs typeface="+mn-lt"/>
              </a:rPr>
              <a:t>learn and evolve</a:t>
            </a:r>
            <a:r>
              <a:rPr lang="en-GB" sz="1200">
                <a:ea typeface="+mn-lt"/>
                <a:cs typeface="+mn-lt"/>
              </a:rPr>
              <a:t>. So invest in yourself, build your </a:t>
            </a:r>
            <a:r>
              <a:rPr lang="en-GB" sz="1200" b="1">
                <a:ea typeface="+mn-lt"/>
                <a:cs typeface="+mn-lt"/>
              </a:rPr>
              <a:t>toolkit</a:t>
            </a:r>
            <a:r>
              <a:rPr lang="en-GB" sz="1200">
                <a:ea typeface="+mn-lt"/>
                <a:cs typeface="+mn-lt"/>
              </a:rPr>
              <a:t>, and take pride in the small wins along the way. The future belongs to those who are bold enough to embrace </a:t>
            </a:r>
            <a:r>
              <a:rPr lang="en-GB" sz="1200" i="1">
                <a:ea typeface="+mn-lt"/>
                <a:cs typeface="+mn-lt"/>
              </a:rPr>
              <a:t>change</a:t>
            </a:r>
            <a:r>
              <a:rPr lang="en-GB" sz="1200">
                <a:ea typeface="+mn-lt"/>
                <a:cs typeface="+mn-lt"/>
              </a:rPr>
              <a:t> and persistent enough to make </a:t>
            </a:r>
            <a:r>
              <a:rPr lang="en-GB" sz="1200" b="1">
                <a:ea typeface="+mn-lt"/>
                <a:cs typeface="+mn-lt"/>
              </a:rPr>
              <a:t>progress</a:t>
            </a:r>
            <a:r>
              <a:rPr lang="en-GB" sz="1200">
                <a:ea typeface="+mn-lt"/>
                <a:cs typeface="+mn-lt"/>
              </a:rPr>
              <a:t> every single day.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pPr algn="l"/>
            <a:endParaRPr lang="en-GB" sz="1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D676C-9F26-F0AB-1A19-75B4562D7DEE}"/>
              </a:ext>
            </a:extLst>
          </p:cNvPr>
          <p:cNvGrpSpPr/>
          <p:nvPr/>
        </p:nvGrpSpPr>
        <p:grpSpPr>
          <a:xfrm>
            <a:off x="3932050" y="4695016"/>
            <a:ext cx="3035611" cy="1200035"/>
            <a:chOff x="5030436" y="2416809"/>
            <a:chExt cx="3035611" cy="12000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902A9B-A812-7467-08B5-10208B2F7C82}"/>
                </a:ext>
              </a:extLst>
            </p:cNvPr>
            <p:cNvSpPr txBox="1"/>
            <p:nvPr/>
          </p:nvSpPr>
          <p:spPr>
            <a:xfrm>
              <a:off x="5030438" y="2416809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1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300CFF-A417-CCD3-42A3-9C72F9C6590D}"/>
                </a:ext>
              </a:extLst>
            </p:cNvPr>
            <p:cNvSpPr txBox="1"/>
            <p:nvPr/>
          </p:nvSpPr>
          <p:spPr>
            <a:xfrm>
              <a:off x="5030437" y="2785316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2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F80807-AB72-90F5-DC5F-7DF7C8A0BCB0}"/>
                </a:ext>
              </a:extLst>
            </p:cNvPr>
            <p:cNvSpPr txBox="1"/>
            <p:nvPr/>
          </p:nvSpPr>
          <p:spPr>
            <a:xfrm>
              <a:off x="5030436" y="3247512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3 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4C5EDE-CED1-F55D-0F5A-35B59FFEA0A8}"/>
              </a:ext>
            </a:extLst>
          </p:cNvPr>
          <p:cNvSpPr txBox="1"/>
          <p:nvPr/>
        </p:nvSpPr>
        <p:spPr>
          <a:xfrm>
            <a:off x="8672285" y="5101771"/>
            <a:ext cx="2859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Hello there</a:t>
            </a:r>
          </a:p>
        </p:txBody>
      </p:sp>
    </p:spTree>
    <p:extLst>
      <p:ext uri="{BB962C8B-B14F-4D97-AF65-F5344CB8AC3E}">
        <p14:creationId xmlns:p14="http://schemas.microsoft.com/office/powerpoint/2010/main" val="426139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797-AB73-4D04-82AA-1A4F56F4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Grouping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B1F61-1B24-561B-6E28-2BFB9F4D04BB}"/>
              </a:ext>
            </a:extLst>
          </p:cNvPr>
          <p:cNvSpPr txBox="1"/>
          <p:nvPr/>
        </p:nvSpPr>
        <p:spPr>
          <a:xfrm>
            <a:off x="1163616" y="27842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Hello this is some text in a text 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D3843-73EF-4FF4-406C-C7693439C846}"/>
              </a:ext>
            </a:extLst>
          </p:cNvPr>
          <p:cNvGrpSpPr/>
          <p:nvPr/>
        </p:nvGrpSpPr>
        <p:grpSpPr>
          <a:xfrm>
            <a:off x="8834190" y="5296170"/>
            <a:ext cx="3035611" cy="1200035"/>
            <a:chOff x="5030436" y="2416809"/>
            <a:chExt cx="3035611" cy="12000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68EDE1-4B30-CD30-064B-FA8A95CFB532}"/>
                </a:ext>
              </a:extLst>
            </p:cNvPr>
            <p:cNvSpPr txBox="1"/>
            <p:nvPr/>
          </p:nvSpPr>
          <p:spPr>
            <a:xfrm>
              <a:off x="5030438" y="2416809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1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2F597F-3ACF-1D47-B2DF-DBA4D9C7A62E}"/>
                </a:ext>
              </a:extLst>
            </p:cNvPr>
            <p:cNvSpPr txBox="1"/>
            <p:nvPr/>
          </p:nvSpPr>
          <p:spPr>
            <a:xfrm>
              <a:off x="5030437" y="2785316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2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9274F9-67DC-AE5E-BEE4-323F01BCECA1}"/>
                </a:ext>
              </a:extLst>
            </p:cNvPr>
            <p:cNvSpPr txBox="1"/>
            <p:nvPr/>
          </p:nvSpPr>
          <p:spPr>
            <a:xfrm>
              <a:off x="5030436" y="3247512"/>
              <a:ext cx="3035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/>
                <a:t>Grouped 3 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7D2D61-DF4D-2D5E-4915-06A4C5F7168F}"/>
              </a:ext>
            </a:extLst>
          </p:cNvPr>
          <p:cNvSpPr txBox="1"/>
          <p:nvPr/>
        </p:nvSpPr>
        <p:spPr>
          <a:xfrm>
            <a:off x="1166561" y="1717165"/>
            <a:ext cx="22921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This is some text after the grouping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ED2158-F57A-4985-03A6-9A5DDB703B8C}"/>
              </a:ext>
            </a:extLst>
          </p:cNvPr>
          <p:cNvSpPr/>
          <p:nvPr/>
        </p:nvSpPr>
        <p:spPr>
          <a:xfrm>
            <a:off x="6604000" y="1647902"/>
            <a:ext cx="5005658" cy="1734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rgbClr val="000000"/>
                </a:solidFill>
              </a:rPr>
              <a:t>HOW DO YOU DEAL WITH THIS BOLD TEXT IN THE DOCUMENT 1 3 4</a:t>
            </a:r>
            <a:endParaRPr lang="en-US">
              <a:solidFill>
                <a:srgbClr val="000000"/>
              </a:solidFill>
            </a:endParaRPr>
          </a:p>
          <a:p>
            <a:r>
              <a:rPr lang="en-GB" b="1">
                <a:solidFill>
                  <a:srgbClr val="000000"/>
                </a:solidFill>
              </a:rPr>
              <a:t>I WANT TO KNOW HOW IT READS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2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854-BACE-FEF4-288E-B3B74C5F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Title – how do you with the main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268C-BEBF-4456-93F0-F6512BDA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This is the main box </a:t>
            </a:r>
            <a:endParaRPr lang="en-US"/>
          </a:p>
          <a:p>
            <a:r>
              <a:rPr lang="en-GB"/>
              <a:t>I want to see how this is dealt with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This is nested 2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/>
              <a:t>Nested more 3</a:t>
            </a:r>
          </a:p>
          <a:p>
            <a:pPr lvl="3"/>
            <a:r>
              <a:rPr lang="en-GB"/>
              <a:t>Nested even more 4</a:t>
            </a:r>
          </a:p>
          <a:p>
            <a:pPr lvl="3"/>
            <a:endParaRPr lang="en-GB"/>
          </a:p>
          <a:p>
            <a:pPr marL="1371600" lvl="3" indent="0">
              <a:buNone/>
            </a:pP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D3216-F8AA-AAF7-101E-65FBC46B9B9B}"/>
              </a:ext>
            </a:extLst>
          </p:cNvPr>
          <p:cNvSpPr txBox="1"/>
          <p:nvPr/>
        </p:nvSpPr>
        <p:spPr>
          <a:xfrm>
            <a:off x="7757089" y="1908672"/>
            <a:ext cx="3892656" cy="2436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/>
              <a:t>This is the textbox </a:t>
            </a:r>
            <a:endParaRPr lang="en-US" sz="28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/>
              <a:t>I want to see how this is dealt with</a:t>
            </a:r>
            <a:endParaRPr lang="en-US"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GB" sz="2400"/>
              <a:t>This is nested 2</a:t>
            </a:r>
            <a:endParaRPr lang="en-US" sz="2400"/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Wingdings,Sans-Serif"/>
              <a:buChar char="§"/>
            </a:pPr>
            <a:r>
              <a:rPr lang="en-GB" sz="2000"/>
              <a:t>Nested more 3</a:t>
            </a:r>
            <a:endParaRPr lang="en-US" sz="2000"/>
          </a:p>
          <a:p>
            <a:pPr marL="1657350" lvl="3" indent="-285750">
              <a:lnSpc>
                <a:spcPct val="90000"/>
              </a:lnSpc>
              <a:spcBef>
                <a:spcPts val="500"/>
              </a:spcBef>
              <a:buFont typeface="Wingdings,Sans-Serif"/>
              <a:buChar char="§"/>
            </a:pPr>
            <a:r>
              <a:rPr lang="en-GB"/>
              <a:t>Nested even more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54138-AC60-909B-E6D6-7C0EFCD02978}"/>
              </a:ext>
            </a:extLst>
          </p:cNvPr>
          <p:cNvSpPr txBox="1"/>
          <p:nvPr/>
        </p:nvSpPr>
        <p:spPr>
          <a:xfrm>
            <a:off x="1053170" y="5166731"/>
            <a:ext cx="9119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HOW DO YOU DEAL WITH THIS BOLD TEXT IN THE DOCUMENT </a:t>
            </a:r>
            <a:endParaRPr lang="en-US" b="1"/>
          </a:p>
          <a:p>
            <a:r>
              <a:rPr lang="en-GB" b="1"/>
              <a:t>I WANT TO KNOW HOW IT READS</a:t>
            </a:r>
          </a:p>
        </p:txBody>
      </p:sp>
    </p:spTree>
    <p:extLst>
      <p:ext uri="{BB962C8B-B14F-4D97-AF65-F5344CB8AC3E}">
        <p14:creationId xmlns:p14="http://schemas.microsoft.com/office/powerpoint/2010/main" val="337869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1644</Words>
  <Application>Microsoft Macintosh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Arial,Sans-Serif</vt:lpstr>
      <vt:lpstr>Consolas</vt:lpstr>
      <vt:lpstr>Courier New</vt:lpstr>
      <vt:lpstr>Courier New,monospace</vt:lpstr>
      <vt:lpstr>Wingdings</vt:lpstr>
      <vt:lpstr>Wingdings,Sans-Serif</vt:lpstr>
      <vt:lpstr>office theme</vt:lpstr>
      <vt:lpstr>Testing This Model</vt:lpstr>
      <vt:lpstr>Trying to trouble shoot</vt:lpstr>
      <vt:lpstr>Reading order test </vt:lpstr>
      <vt:lpstr>Smart Art</vt:lpstr>
      <vt:lpstr>Long text test 1</vt:lpstr>
      <vt:lpstr>Long text test 2 </vt:lpstr>
      <vt:lpstr>Test this</vt:lpstr>
      <vt:lpstr>Grouping test</vt:lpstr>
      <vt:lpstr>Title – how do you with the main box</vt:lpstr>
      <vt:lpstr>Font Formatting Test</vt:lpstr>
      <vt:lpstr>Slide 4: Lists and Nesting Test</vt:lpstr>
      <vt:lpstr>Slide 4: Lists and Nesting Test</vt:lpstr>
      <vt:lpstr>Slide 3: Check alt-text from images </vt:lpstr>
      <vt:lpstr>Slide 5: Special Characters and Encoding</vt:lpstr>
      <vt:lpstr>Slide 6: Reading order test</vt:lpstr>
      <vt:lpstr>Slide 7: Checking grouped items </vt:lpstr>
      <vt:lpstr>Diagram testing</vt:lpstr>
      <vt:lpstr>PowerPoint Presentation</vt:lpstr>
      <vt:lpstr>HLSD</vt:lpstr>
      <vt:lpstr>Diagram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James Taylor</cp:lastModifiedBy>
  <cp:revision>7</cp:revision>
  <dcterms:created xsi:type="dcterms:W3CDTF">2025-05-27T18:13:06Z</dcterms:created>
  <dcterms:modified xsi:type="dcterms:W3CDTF">2025-08-30T14:02:50Z</dcterms:modified>
</cp:coreProperties>
</file>