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lxKtlvUdQjbK0O3POtuV31zlpj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ahar Journo"/>
  <p:cmAuthor clrIdx="1" id="1" initials="" lastIdx="1" name="Johanna She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F562FE-F5BE-4D85-8DC1-82A4C6677869}">
  <a:tblStyle styleId="{A1F562FE-F5BE-4D85-8DC1-82A4C667786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1F68C97-D88C-4756-BACE-E7117CC4CFDF}"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AAD1D4"/>
              </a:solidFill>
              <a:prstDash val="solid"/>
              <a:round/>
              <a:headEnd len="sm" w="sm" type="none"/>
              <a:tailEnd len="sm" w="sm" type="none"/>
            </a:ln>
          </a:insideH>
          <a:insideV>
            <a:ln cap="flat" cmpd="sng" w="6350">
              <a:solidFill>
                <a:srgbClr val="AAD1D4"/>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Quattrocento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6-02T05:55:22.222">
    <p:pos x="6000" y="0"/>
    <p:text>should we a section on data</p:text>
    <p:extLst>
      <p:ext uri="{C676402C-5697-4E1C-873F-D02D1690AC5C}">
        <p15:threadingInfo timeZoneBias="0"/>
      </p:ext>
      <p:ext uri="http://customooxmlschemas.google.com/">
        <go:slidesCustomData xmlns:go="http://customooxmlschemas.google.com/" commentPostId="AAAAyIlw7p8"/>
      </p:ext>
    </p:extLst>
  </p:cm>
  <p:cm authorId="1" idx="1" dt="2023-06-02T05:55:22.222">
    <p:pos x="6000" y="0"/>
    <p:text>sure, would you like to present on it?</p:text>
    <p:extLst>
      <p:ext uri="{C676402C-5697-4E1C-873F-D02D1690AC5C}">
        <p15:threadingInfo timeZoneBias="0">
          <p15:parentCm authorId="0" idx="1"/>
        </p15:threadingInfo>
      </p:ext>
      <p:ext uri="http://customooxmlschemas.google.com/">
        <go:slidesCustomData xmlns:go="http://customooxmlschemas.google.com/" commentPostId="AAAAxWCD5x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6104d97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a:t>
            </a:r>
            <a:r>
              <a:rPr lang="en-US"/>
              <a:t> </a:t>
            </a:r>
            <a:r>
              <a:rPr lang="en-US"/>
              <a:t>assessment</a:t>
            </a:r>
            <a:r>
              <a:rPr lang="en-US"/>
              <a:t> of the classification models, we utilized a weighted AUC score as the evaluation metric.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Among the models tested, the XGBoost Classification model achieved the highest weighted AUC score of 0.81.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When exploring the most </a:t>
            </a:r>
            <a:r>
              <a:rPr lang="en-US"/>
              <a:t>important</a:t>
            </a:r>
            <a:r>
              <a:rPr lang="en-US"/>
              <a:t> features for classification, we discovered that pressure was identified as the most </a:t>
            </a:r>
            <a:r>
              <a:rPr lang="en-US"/>
              <a:t>important</a:t>
            </a:r>
            <a:r>
              <a:rPr lang="en-US"/>
              <a:t> feature for the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finding suggests that variations in pressure have a significant impact on the classification models while for regression models ambient temperature had a more significant impact on the predicted solar output.</a:t>
            </a:r>
            <a:endParaRPr/>
          </a:p>
        </p:txBody>
      </p:sp>
      <p:sp>
        <p:nvSpPr>
          <p:cNvPr id="182" name="Google Shape;182;g226104d971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Based on our analysis, we recommend utilizing the LightGBM model for modeling the entire dataset. This model not only achieved the highest R^2 score but also exhibited the lowest RMSE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LightGBM model also demonstrated the most generalizability, making it a reliable choice for predictive modeling of solar power output using weather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improve predictive accuracy, we suggest using location-based models. Our analysis revealed significant variability in accuracy across different locations. By creating separate models for specific locations, we can account for the unique characteristics and environmental factors that influence solar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Additionally, we recommend considering the impact of seasons as our analysis has shown that different seasons require different modeling approaches to capture season-specific patterns and improve predictive accuracy. Specifically, the LightGBM model performed well during Spring and Fall, while the Extra Trees model outperformed others during Summer and Winter. By adjusting the modeling approach based on the season, we can achieve more accurate predictions and leverage the strengths of each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Lastly, for classification modeling to predict if solar output will fall within a specified range, we recommend using the XGBoost Classifier model. This model has demonstrated its</a:t>
            </a:r>
            <a:r>
              <a:rPr lang="en-US"/>
              <a:t> effectiveness</a:t>
            </a:r>
            <a:r>
              <a:rPr lang="en-US"/>
              <a:t> in accurately classifying solar output and was able to deliver reliable predictions within the predefined ranges.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d367863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4d3678637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US" sz="1050">
                <a:solidFill>
                  <a:schemeClr val="dk1"/>
                </a:solidFill>
                <a:latin typeface="Roboto"/>
                <a:ea typeface="Roboto"/>
                <a:cs typeface="Roboto"/>
                <a:sym typeface="Roboto"/>
              </a:rPr>
              <a:t>The evaluation of the regression models was conducted on the test data and assessed using R^2 and RMSE metrics. </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US" sz="1050">
                <a:solidFill>
                  <a:schemeClr val="dk1"/>
                </a:solidFill>
                <a:latin typeface="Roboto"/>
                <a:ea typeface="Roboto"/>
                <a:cs typeface="Roboto"/>
                <a:sym typeface="Roboto"/>
              </a:rPr>
              <a:t>Among the models tested, we found that the best performing models were LightGBM, Random Forest, Extra Trees, and Bagging with an Extra Trees regressor.</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en-US" sz="1050">
                <a:solidFill>
                  <a:schemeClr val="dk1"/>
                </a:solidFill>
                <a:latin typeface="Roboto"/>
                <a:ea typeface="Roboto"/>
                <a:cs typeface="Roboto"/>
                <a:sym typeface="Roboto"/>
              </a:rPr>
              <a:t>On the other hand, Polynomial Regression, CNN, and MLP demonstrated subpar performances. </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US" sz="1050">
                <a:solidFill>
                  <a:schemeClr val="dk1"/>
                </a:solidFill>
                <a:latin typeface="Roboto"/>
                <a:ea typeface="Roboto"/>
                <a:cs typeface="Roboto"/>
                <a:sym typeface="Roboto"/>
              </a:rPr>
              <a:t>Notably, the LightGBM model outperformed all other models </a:t>
            </a:r>
            <a:r>
              <a:rPr lang="en-US" sz="1050">
                <a:solidFill>
                  <a:schemeClr val="dk1"/>
                </a:solidFill>
                <a:latin typeface="Roboto"/>
                <a:ea typeface="Roboto"/>
                <a:cs typeface="Roboto"/>
                <a:sym typeface="Roboto"/>
              </a:rPr>
              <a:t>having</a:t>
            </a:r>
            <a:r>
              <a:rPr lang="en-US" sz="1050">
                <a:solidFill>
                  <a:schemeClr val="dk1"/>
                </a:solidFill>
                <a:latin typeface="Roboto"/>
                <a:ea typeface="Roboto"/>
                <a:cs typeface="Roboto"/>
                <a:sym typeface="Roboto"/>
              </a:rPr>
              <a:t> a R^2 of 0.69 and RMSE of 3.96, even surpassing the models used in our reference research.</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US" sz="1050">
                <a:solidFill>
                  <a:schemeClr val="dk1"/>
                </a:solidFill>
                <a:latin typeface="Roboto"/>
                <a:ea typeface="Roboto"/>
                <a:cs typeface="Roboto"/>
                <a:sym typeface="Roboto"/>
              </a:rPr>
              <a:t>Additionally, our analysis revealed that certain features played a significant role in the performance of the LightGBM model. Specifically, Ambient </a:t>
            </a:r>
            <a:r>
              <a:rPr lang="en-US" sz="1050">
                <a:solidFill>
                  <a:schemeClr val="dk1"/>
                </a:solidFill>
                <a:latin typeface="Roboto"/>
                <a:ea typeface="Roboto"/>
                <a:cs typeface="Roboto"/>
                <a:sym typeface="Roboto"/>
              </a:rPr>
              <a:t>Temperature</a:t>
            </a:r>
            <a:r>
              <a:rPr lang="en-US" sz="1050">
                <a:solidFill>
                  <a:schemeClr val="dk1"/>
                </a:solidFill>
                <a:latin typeface="Roboto"/>
                <a:ea typeface="Roboto"/>
                <a:cs typeface="Roboto"/>
                <a:sym typeface="Roboto"/>
              </a:rPr>
              <a:t>, Humidity, Wind Direction, and Air Temperature were identified as the most important features in predicting the solar power output.</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US" sz="1050">
                <a:solidFill>
                  <a:schemeClr val="dk1"/>
                </a:solidFill>
                <a:latin typeface="Roboto"/>
                <a:ea typeface="Roboto"/>
                <a:cs typeface="Roboto"/>
                <a:sym typeface="Roboto"/>
              </a:rPr>
              <a:t>Furthermore, we observed that different models performed better depending on the season. For Spring and Fall, the LightGBM model </a:t>
            </a:r>
            <a:r>
              <a:rPr lang="en-US" sz="1050">
                <a:solidFill>
                  <a:schemeClr val="dk1"/>
                </a:solidFill>
                <a:latin typeface="Roboto"/>
                <a:ea typeface="Roboto"/>
                <a:cs typeface="Roboto"/>
                <a:sym typeface="Roboto"/>
              </a:rPr>
              <a:t>performed</a:t>
            </a:r>
            <a:r>
              <a:rPr lang="en-US" sz="1050">
                <a:solidFill>
                  <a:schemeClr val="dk1"/>
                </a:solidFill>
                <a:latin typeface="Roboto"/>
                <a:ea typeface="Roboto"/>
                <a:cs typeface="Roboto"/>
                <a:sym typeface="Roboto"/>
              </a:rPr>
              <a:t> the best, while Extra Trees showed to be a better fit for Summer and Winter.</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en-US" sz="1050">
                <a:solidFill>
                  <a:schemeClr val="dk1"/>
                </a:solidFill>
                <a:latin typeface="Roboto"/>
                <a:ea typeface="Roboto"/>
                <a:cs typeface="Roboto"/>
                <a:sym typeface="Roboto"/>
              </a:rPr>
              <a:t>Finally, it is worth noting that model performance varied across different locations, with Extra Trees generally performing the best. </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US" sz="1050">
                <a:solidFill>
                  <a:schemeClr val="dk1"/>
                </a:solidFill>
                <a:latin typeface="Roboto"/>
                <a:ea typeface="Roboto"/>
                <a:cs typeface="Roboto"/>
                <a:sym typeface="Roboto"/>
              </a:rPr>
              <a:t>These findings emphasize the importance of considering seasonal variations and location-specific characteristics when selecting the most suitable regression model for </a:t>
            </a:r>
            <a:r>
              <a:rPr lang="en-US" sz="1050">
                <a:solidFill>
                  <a:schemeClr val="dk1"/>
                </a:solidFill>
                <a:latin typeface="Roboto"/>
                <a:ea typeface="Roboto"/>
                <a:cs typeface="Roboto"/>
                <a:sym typeface="Roboto"/>
              </a:rPr>
              <a:t>predicting</a:t>
            </a:r>
            <a:r>
              <a:rPr lang="en-US" sz="1050">
                <a:solidFill>
                  <a:schemeClr val="dk1"/>
                </a:solidFill>
                <a:latin typeface="Roboto"/>
                <a:ea typeface="Roboto"/>
                <a:cs typeface="Roboto"/>
                <a:sym typeface="Roboto"/>
              </a:rPr>
              <a:t> solar output.</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F0F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781050" y="2520950"/>
            <a:ext cx="9144000"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26063"/>
              </a:buClr>
              <a:buSzPts val="8000"/>
              <a:buFont typeface="Quattrocento Sans"/>
              <a:buNone/>
            </a:pPr>
            <a:r>
              <a:rPr b="1" lang="en-US" sz="8000">
                <a:solidFill>
                  <a:srgbClr val="326063"/>
                </a:solidFill>
                <a:latin typeface="Quattrocento Sans"/>
                <a:ea typeface="Quattrocento Sans"/>
                <a:cs typeface="Quattrocento Sans"/>
                <a:sym typeface="Quattrocento Sans"/>
              </a:rPr>
              <a:t>SOLAR TECH SOLUTIONS </a:t>
            </a:r>
            <a:endParaRPr b="1" sz="8000">
              <a:solidFill>
                <a:srgbClr val="326063"/>
              </a:solidFill>
              <a:latin typeface="Quattrocento Sans"/>
              <a:ea typeface="Quattrocento Sans"/>
              <a:cs typeface="Quattrocento Sans"/>
              <a:sym typeface="Quattrocento Sans"/>
            </a:endParaRPr>
          </a:p>
        </p:txBody>
      </p:sp>
      <p:sp>
        <p:nvSpPr>
          <p:cNvPr id="85" name="Google Shape;85;p1"/>
          <p:cNvSpPr txBox="1"/>
          <p:nvPr>
            <p:ph idx="1" type="subTitle"/>
          </p:nvPr>
        </p:nvSpPr>
        <p:spPr>
          <a:xfrm>
            <a:off x="781050" y="5202238"/>
            <a:ext cx="9144000" cy="8842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latin typeface="Quattrocento Sans"/>
                <a:ea typeface="Quattrocento Sans"/>
                <a:cs typeface="Quattrocento Sans"/>
                <a:sym typeface="Quattrocento Sans"/>
              </a:rPr>
              <a:t>Andrew Gray, Shahar Journo, Scott Jue, Johanna Sheu</a:t>
            </a:r>
            <a:endParaRPr sz="1400">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dk1"/>
              </a:buClr>
              <a:buSzPts val="1400"/>
              <a:buNone/>
            </a:pPr>
            <a:r>
              <a:rPr lang="en-US" sz="1400">
                <a:latin typeface="Quattrocento Sans"/>
                <a:ea typeface="Quattrocento Sans"/>
                <a:cs typeface="Quattrocento Sans"/>
                <a:sym typeface="Quattrocento Sans"/>
              </a:rPr>
              <a:t>Northwestern University Capstone Project Final Presentation</a:t>
            </a:r>
            <a:endParaRPr sz="1400">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dk1"/>
              </a:buClr>
              <a:buSzPts val="1400"/>
              <a:buNone/>
            </a:pPr>
            <a:r>
              <a:rPr lang="en-US" sz="1400">
                <a:latin typeface="Quattrocento Sans"/>
                <a:ea typeface="Quattrocento Sans"/>
                <a:cs typeface="Quattrocento Sans"/>
                <a:sym typeface="Quattrocento Sans"/>
              </a:rPr>
              <a:t>Spring 2023</a:t>
            </a:r>
            <a:endParaRPr sz="1400">
              <a:latin typeface="Quattrocento Sans"/>
              <a:ea typeface="Quattrocento Sans"/>
              <a:cs typeface="Quattrocento Sans"/>
              <a:sym typeface="Quattrocento Sans"/>
            </a:endParaRPr>
          </a:p>
        </p:txBody>
      </p:sp>
      <p:sp>
        <p:nvSpPr>
          <p:cNvPr id="86" name="Google Shape;86;p1"/>
          <p:cNvSpPr/>
          <p:nvPr/>
        </p:nvSpPr>
        <p:spPr>
          <a:xfrm>
            <a:off x="0" y="1920875"/>
            <a:ext cx="600075" cy="4222750"/>
          </a:xfrm>
          <a:prstGeom prst="rect">
            <a:avLst/>
          </a:prstGeom>
          <a:solidFill>
            <a:srgbClr val="C7E1E3"/>
          </a:solidFill>
          <a:ln cap="flat" cmpd="sng" w="12700">
            <a:solidFill>
              <a:srgbClr val="C7E1E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7" name="Google Shape;87;p1"/>
          <p:cNvCxnSpPr/>
          <p:nvPr/>
        </p:nvCxnSpPr>
        <p:spPr>
          <a:xfrm>
            <a:off x="0" y="4937125"/>
            <a:ext cx="7072313" cy="0"/>
          </a:xfrm>
          <a:prstGeom prst="straightConnector1">
            <a:avLst/>
          </a:prstGeom>
          <a:noFill/>
          <a:ln cap="flat" cmpd="sng" w="76200">
            <a:solidFill>
              <a:srgbClr val="326063"/>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26104d971a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RESULTS - Classification Models</a:t>
            </a:r>
            <a:endParaRPr/>
          </a:p>
        </p:txBody>
      </p:sp>
      <p:sp>
        <p:nvSpPr>
          <p:cNvPr id="185" name="Google Shape;185;g226104d971a_0_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SzPts val="2800"/>
              <a:buChar char="•"/>
            </a:pPr>
            <a:r>
              <a:rPr lang="en-US"/>
              <a:t>E</a:t>
            </a:r>
            <a:r>
              <a:rPr lang="en-US">
                <a:latin typeface="Quattrocento Sans"/>
                <a:ea typeface="Quattrocento Sans"/>
                <a:cs typeface="Quattrocento Sans"/>
                <a:sym typeface="Quattrocento Sans"/>
              </a:rPr>
              <a:t>valuation was conducted on test data and assessed using weighted AUC score</a:t>
            </a:r>
            <a:endParaRPr>
              <a:latin typeface="Quattrocento Sans"/>
              <a:ea typeface="Quattrocento Sans"/>
              <a:cs typeface="Quattrocento Sans"/>
              <a:sym typeface="Quattrocento Sans"/>
            </a:endParaRPr>
          </a:p>
          <a:p>
            <a:pPr indent="-406400" lvl="0" marL="457200" rtl="0" algn="l">
              <a:lnSpc>
                <a:spcPct val="100000"/>
              </a:lnSpc>
              <a:spcBef>
                <a:spcPts val="1000"/>
              </a:spcBef>
              <a:spcAft>
                <a:spcPts val="0"/>
              </a:spcAft>
              <a:buSzPts val="2800"/>
              <a:buChar char="•"/>
            </a:pPr>
            <a:r>
              <a:rPr lang="en-US">
                <a:latin typeface="Quattrocento Sans"/>
                <a:ea typeface="Quattrocento Sans"/>
                <a:cs typeface="Quattrocento Sans"/>
                <a:sym typeface="Quattrocento Sans"/>
              </a:rPr>
              <a:t>A </a:t>
            </a:r>
            <a:r>
              <a:rPr lang="en-US">
                <a:latin typeface="Quattrocento Sans"/>
                <a:ea typeface="Quattrocento Sans"/>
                <a:cs typeface="Quattrocento Sans"/>
                <a:sym typeface="Quattrocento Sans"/>
              </a:rPr>
              <a:t>XGBoost Classification model achieved highest weighted AUC score of 0.81</a:t>
            </a:r>
            <a:endParaRPr>
              <a:latin typeface="Quattrocento Sans"/>
              <a:ea typeface="Quattrocento Sans"/>
              <a:cs typeface="Quattrocento Sans"/>
              <a:sym typeface="Quattrocento Sans"/>
            </a:endParaRPr>
          </a:p>
          <a:p>
            <a:pPr indent="-406400" lvl="0" marL="457200" rtl="0" algn="l">
              <a:lnSpc>
                <a:spcPct val="100000"/>
              </a:lnSpc>
              <a:spcBef>
                <a:spcPts val="1000"/>
              </a:spcBef>
              <a:spcAft>
                <a:spcPts val="0"/>
              </a:spcAft>
              <a:buSzPts val="2800"/>
              <a:buChar char="•"/>
            </a:pPr>
            <a:r>
              <a:rPr lang="en-US">
                <a:latin typeface="Quattrocento Sans"/>
                <a:ea typeface="Quattrocento Sans"/>
                <a:cs typeface="Quattrocento Sans"/>
                <a:sym typeface="Quattrocento Sans"/>
              </a:rPr>
              <a:t>Pressure was identified as the most important feature for classification</a:t>
            </a:r>
            <a:endParaRPr>
              <a:latin typeface="Quattrocento Sans"/>
              <a:ea typeface="Quattrocento Sans"/>
              <a:cs typeface="Quattrocento Sans"/>
              <a:sym typeface="Quattrocento Sans"/>
            </a:endParaRPr>
          </a:p>
          <a:p>
            <a:pPr indent="0" lvl="0" marL="0" rtl="0" algn="l">
              <a:lnSpc>
                <a:spcPct val="100000"/>
              </a:lnSpc>
              <a:spcBef>
                <a:spcPts val="1000"/>
              </a:spcBef>
              <a:spcAft>
                <a:spcPts val="0"/>
              </a:spcAft>
              <a:buNone/>
            </a:pPr>
            <a:r>
              <a:t/>
            </a:r>
            <a:endParaRPr/>
          </a:p>
        </p:txBody>
      </p:sp>
      <p:cxnSp>
        <p:nvCxnSpPr>
          <p:cNvPr id="186" name="Google Shape;186;g226104d971a_0_17"/>
          <p:cNvCxnSpPr/>
          <p:nvPr/>
        </p:nvCxnSpPr>
        <p:spPr>
          <a:xfrm>
            <a:off x="0" y="1422400"/>
            <a:ext cx="7072200" cy="0"/>
          </a:xfrm>
          <a:prstGeom prst="straightConnector1">
            <a:avLst/>
          </a:prstGeom>
          <a:noFill/>
          <a:ln cap="flat" cmpd="sng" w="76200">
            <a:solidFill>
              <a:srgbClr val="326063"/>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RECOMMENDATIONS</a:t>
            </a:r>
            <a:endParaRPr/>
          </a:p>
        </p:txBody>
      </p:sp>
      <p:sp>
        <p:nvSpPr>
          <p:cNvPr id="192" name="Google Shape;19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369570" lvl="0" marL="457200" rtl="0" algn="l">
              <a:lnSpc>
                <a:spcPct val="100000"/>
              </a:lnSpc>
              <a:spcBef>
                <a:spcPts val="0"/>
              </a:spcBef>
              <a:spcAft>
                <a:spcPts val="0"/>
              </a:spcAft>
              <a:buSzPct val="100000"/>
              <a:buFont typeface="Quattrocento Sans"/>
              <a:buChar char="•"/>
            </a:pPr>
            <a:r>
              <a:rPr lang="en-US" sz="2400">
                <a:latin typeface="Quattrocento Sans"/>
                <a:ea typeface="Quattrocento Sans"/>
                <a:cs typeface="Quattrocento Sans"/>
                <a:sym typeface="Quattrocento Sans"/>
              </a:rPr>
              <a:t>LightGBM model is the recommended choice for modeling the entire dataset, offering the highest R^2 score, lowest RMSE value, and superior generalizability</a:t>
            </a:r>
            <a:endParaRPr sz="2400">
              <a:latin typeface="Quattrocento Sans"/>
              <a:ea typeface="Quattrocento Sans"/>
              <a:cs typeface="Quattrocento Sans"/>
              <a:sym typeface="Quattrocento Sans"/>
            </a:endParaRPr>
          </a:p>
          <a:p>
            <a:pPr indent="-369570" lvl="0" marL="457200" rtl="0" algn="l">
              <a:lnSpc>
                <a:spcPct val="100000"/>
              </a:lnSpc>
              <a:spcBef>
                <a:spcPts val="1000"/>
              </a:spcBef>
              <a:spcAft>
                <a:spcPts val="0"/>
              </a:spcAft>
              <a:buSzPct val="100000"/>
              <a:buFont typeface="Quattrocento Sans"/>
              <a:buChar char="•"/>
            </a:pPr>
            <a:r>
              <a:rPr lang="en-US" sz="2400">
                <a:latin typeface="Quattrocento Sans"/>
                <a:ea typeface="Quattrocento Sans"/>
                <a:cs typeface="Quattrocento Sans"/>
                <a:sym typeface="Quattrocento Sans"/>
              </a:rPr>
              <a:t>Utilize location-based models for improved predictive accuracy due to significant variability in accuracy across different locations</a:t>
            </a:r>
            <a:endParaRPr sz="2400">
              <a:latin typeface="Quattrocento Sans"/>
              <a:ea typeface="Quattrocento Sans"/>
              <a:cs typeface="Quattrocento Sans"/>
              <a:sym typeface="Quattrocento Sans"/>
            </a:endParaRPr>
          </a:p>
          <a:p>
            <a:pPr indent="-369570" lvl="0" marL="457200" rtl="0" algn="l">
              <a:lnSpc>
                <a:spcPct val="100000"/>
              </a:lnSpc>
              <a:spcBef>
                <a:spcPts val="1000"/>
              </a:spcBef>
              <a:spcAft>
                <a:spcPts val="0"/>
              </a:spcAft>
              <a:buSzPct val="100000"/>
              <a:buFont typeface="Quattrocento Sans"/>
              <a:buChar char="•"/>
            </a:pPr>
            <a:r>
              <a:rPr lang="en-US" sz="2400">
                <a:latin typeface="Quattrocento Sans"/>
                <a:ea typeface="Quattrocento Sans"/>
                <a:cs typeface="Quattrocento Sans"/>
                <a:sym typeface="Quattrocento Sans"/>
              </a:rPr>
              <a:t>Consider different modeling approaches based on seasons to enhance performance, as certain models performed better for specific seasons</a:t>
            </a:r>
            <a:endParaRPr sz="2400">
              <a:latin typeface="Quattrocento Sans"/>
              <a:ea typeface="Quattrocento Sans"/>
              <a:cs typeface="Quattrocento Sans"/>
              <a:sym typeface="Quattrocento Sans"/>
            </a:endParaRPr>
          </a:p>
          <a:p>
            <a:pPr indent="-357822" lvl="1" marL="914400" rtl="0" algn="l">
              <a:lnSpc>
                <a:spcPct val="100000"/>
              </a:lnSpc>
              <a:spcBef>
                <a:spcPts val="1000"/>
              </a:spcBef>
              <a:spcAft>
                <a:spcPts val="0"/>
              </a:spcAft>
              <a:buSzPct val="100000"/>
              <a:buFont typeface="Quattrocento Sans"/>
              <a:buChar char="•"/>
            </a:pPr>
            <a:r>
              <a:rPr lang="en-US" sz="2200">
                <a:latin typeface="Quattrocento Sans"/>
                <a:ea typeface="Quattrocento Sans"/>
                <a:cs typeface="Quattrocento Sans"/>
                <a:sym typeface="Quattrocento Sans"/>
              </a:rPr>
              <a:t>For the Spring and Fall seasons, the LightGBM model demonstrated the best performance</a:t>
            </a:r>
            <a:endParaRPr sz="2200">
              <a:latin typeface="Quattrocento Sans"/>
              <a:ea typeface="Quattrocento Sans"/>
              <a:cs typeface="Quattrocento Sans"/>
              <a:sym typeface="Quattrocento Sans"/>
            </a:endParaRPr>
          </a:p>
          <a:p>
            <a:pPr indent="-357822" lvl="1" marL="914400" rtl="0" algn="l">
              <a:lnSpc>
                <a:spcPct val="100000"/>
              </a:lnSpc>
              <a:spcBef>
                <a:spcPts val="1000"/>
              </a:spcBef>
              <a:spcAft>
                <a:spcPts val="0"/>
              </a:spcAft>
              <a:buSzPct val="100000"/>
              <a:buFont typeface="Quattrocento Sans"/>
              <a:buChar char="•"/>
            </a:pPr>
            <a:r>
              <a:rPr lang="en-US" sz="2200">
                <a:latin typeface="Quattrocento Sans"/>
                <a:ea typeface="Quattrocento Sans"/>
                <a:cs typeface="Quattrocento Sans"/>
                <a:sym typeface="Quattrocento Sans"/>
              </a:rPr>
              <a:t>For the Summer and Winter seasons, the Extra Trees model showcased the best performance</a:t>
            </a:r>
            <a:endParaRPr sz="2200">
              <a:latin typeface="Quattrocento Sans"/>
              <a:ea typeface="Quattrocento Sans"/>
              <a:cs typeface="Quattrocento Sans"/>
              <a:sym typeface="Quattrocento Sans"/>
            </a:endParaRPr>
          </a:p>
          <a:p>
            <a:pPr indent="-369570" lvl="0" marL="457200" rtl="0" algn="l">
              <a:lnSpc>
                <a:spcPct val="100000"/>
              </a:lnSpc>
              <a:spcBef>
                <a:spcPts val="1000"/>
              </a:spcBef>
              <a:spcAft>
                <a:spcPts val="1000"/>
              </a:spcAft>
              <a:buSzPct val="100000"/>
              <a:buFont typeface="Quattrocento Sans"/>
              <a:buChar char="•"/>
            </a:pPr>
            <a:r>
              <a:rPr lang="en-US" sz="2400">
                <a:latin typeface="Quattrocento Sans"/>
                <a:ea typeface="Quattrocento Sans"/>
                <a:cs typeface="Quattrocento Sans"/>
                <a:sym typeface="Quattrocento Sans"/>
              </a:rPr>
              <a:t>For classification modeling to predict if solar output will fall within a specified range, it is recommended to employ a XGBoost Classifier model</a:t>
            </a:r>
            <a:endParaRPr sz="2200">
              <a:latin typeface="Quattrocento Sans"/>
              <a:ea typeface="Quattrocento Sans"/>
              <a:cs typeface="Quattrocento Sans"/>
              <a:sym typeface="Quattrocento Sans"/>
            </a:endParaRPr>
          </a:p>
        </p:txBody>
      </p:sp>
      <p:cxnSp>
        <p:nvCxnSpPr>
          <p:cNvPr id="193" name="Google Shape;193;p9"/>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IMPLEMENTATION</a:t>
            </a:r>
            <a:endParaRPr/>
          </a:p>
        </p:txBody>
      </p:sp>
      <p:sp>
        <p:nvSpPr>
          <p:cNvPr id="199" name="Google Shape;19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SzPts val="2800"/>
              <a:buFont typeface="Quattrocento Sans"/>
              <a:buChar char="•"/>
            </a:pPr>
            <a:r>
              <a:rPr lang="en-US">
                <a:latin typeface="Quattrocento Sans"/>
                <a:ea typeface="Quattrocento Sans"/>
                <a:cs typeface="Quattrocento Sans"/>
                <a:sym typeface="Quattrocento Sans"/>
              </a:rPr>
              <a:t>REST API hosted using AWS Lambda</a:t>
            </a:r>
            <a:br>
              <a:rPr lang="en-US">
                <a:latin typeface="Quattrocento Sans"/>
                <a:ea typeface="Quattrocento Sans"/>
                <a:cs typeface="Quattrocento Sans"/>
                <a:sym typeface="Quattrocento Sans"/>
              </a:rPr>
            </a:br>
            <a:endParaRPr>
              <a:latin typeface="Quattrocento Sans"/>
              <a:ea typeface="Quattrocento Sans"/>
              <a:cs typeface="Quattrocento Sans"/>
              <a:sym typeface="Quattrocento Sans"/>
            </a:endParaRPr>
          </a:p>
        </p:txBody>
      </p:sp>
      <p:cxnSp>
        <p:nvCxnSpPr>
          <p:cNvPr id="200" name="Google Shape;200;p8"/>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pic>
        <p:nvPicPr>
          <p:cNvPr id="201" name="Google Shape;201;p8"/>
          <p:cNvPicPr preferRelativeResize="0"/>
          <p:nvPr/>
        </p:nvPicPr>
        <p:blipFill>
          <a:blip r:embed="rId3">
            <a:alphaModFix/>
          </a:blip>
          <a:stretch>
            <a:fillRect/>
          </a:stretch>
        </p:blipFill>
        <p:spPr>
          <a:xfrm>
            <a:off x="-78275" y="2749850"/>
            <a:ext cx="12001500"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IMPLEMENTATION</a:t>
            </a:r>
            <a:endParaRPr/>
          </a:p>
        </p:txBody>
      </p:sp>
      <p:cxnSp>
        <p:nvCxnSpPr>
          <p:cNvPr id="207" name="Google Shape;207;p17"/>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sp>
        <p:nvSpPr>
          <p:cNvPr id="208" name="Google Shape;208;p17"/>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Font typeface="Quattrocento Sans"/>
              <a:buChar char="•"/>
            </a:pPr>
            <a:r>
              <a:t/>
            </a:r>
            <a:endParaRPr/>
          </a:p>
        </p:txBody>
      </p:sp>
      <p:sp>
        <p:nvSpPr>
          <p:cNvPr id="209" name="Google Shape;209;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369570" lvl="0" marL="457200" rtl="0" algn="l">
              <a:lnSpc>
                <a:spcPct val="100000"/>
              </a:lnSpc>
              <a:spcBef>
                <a:spcPts val="0"/>
              </a:spcBef>
              <a:spcAft>
                <a:spcPts val="0"/>
              </a:spcAft>
              <a:buSzPct val="100000"/>
              <a:buFont typeface="Quattrocento Sans"/>
              <a:buChar char="•"/>
            </a:pPr>
            <a:r>
              <a:rPr lang="en-US" sz="2400">
                <a:latin typeface="Quattrocento Sans"/>
                <a:ea typeface="Quattrocento Sans"/>
                <a:cs typeface="Quattrocento Sans"/>
                <a:sym typeface="Quattrocento Sans"/>
              </a:rPr>
              <a:t>Real-time processing</a:t>
            </a:r>
            <a:endParaRPr sz="2400">
              <a:latin typeface="Quattrocento Sans"/>
              <a:ea typeface="Quattrocento Sans"/>
              <a:cs typeface="Quattrocento Sans"/>
              <a:sym typeface="Quattrocento Sans"/>
            </a:endParaRPr>
          </a:p>
          <a:p>
            <a:pPr indent="-357822" lvl="1" marL="914400" rtl="0" algn="l">
              <a:lnSpc>
                <a:spcPct val="100000"/>
              </a:lnSpc>
              <a:spcBef>
                <a:spcPts val="1000"/>
              </a:spcBef>
              <a:spcAft>
                <a:spcPts val="0"/>
              </a:spcAft>
              <a:buSzPct val="91666"/>
              <a:buFont typeface="Quattrocento Sans"/>
              <a:buChar char="•"/>
            </a:pPr>
            <a:r>
              <a:rPr lang="en-US" sz="2400">
                <a:latin typeface="Quattrocento Sans"/>
                <a:ea typeface="Quattrocento Sans"/>
                <a:cs typeface="Quattrocento Sans"/>
                <a:sym typeface="Quattrocento Sans"/>
              </a:rPr>
              <a:t>Receives POST API call with model parameters</a:t>
            </a:r>
            <a:endParaRPr sz="2400">
              <a:latin typeface="Quattrocento Sans"/>
              <a:ea typeface="Quattrocento Sans"/>
              <a:cs typeface="Quattrocento Sans"/>
              <a:sym typeface="Quattrocento Sans"/>
            </a:endParaRPr>
          </a:p>
          <a:p>
            <a:pPr indent="-357822" lvl="1" marL="914400" rtl="0" algn="l">
              <a:lnSpc>
                <a:spcPct val="100000"/>
              </a:lnSpc>
              <a:spcBef>
                <a:spcPts val="1000"/>
              </a:spcBef>
              <a:spcAft>
                <a:spcPts val="0"/>
              </a:spcAft>
              <a:buSzPct val="91666"/>
              <a:buFont typeface="Quattrocento Sans"/>
              <a:buChar char="•"/>
            </a:pPr>
            <a:r>
              <a:rPr lang="en-US" sz="2400">
                <a:latin typeface="Quattrocento Sans"/>
                <a:ea typeface="Quattrocento Sans"/>
                <a:cs typeface="Quattrocento Sans"/>
                <a:sym typeface="Quattrocento Sans"/>
              </a:rPr>
              <a:t>Returns PUT API call with predicted polypower</a:t>
            </a:r>
            <a:br>
              <a:rPr lang="en-US" sz="2400">
                <a:latin typeface="Quattrocento Sans"/>
                <a:ea typeface="Quattrocento Sans"/>
                <a:cs typeface="Quattrocento Sans"/>
                <a:sym typeface="Quattrocento Sans"/>
              </a:rPr>
            </a:br>
            <a:endParaRPr sz="2400">
              <a:latin typeface="Quattrocento Sans"/>
              <a:ea typeface="Quattrocento Sans"/>
              <a:cs typeface="Quattrocento Sans"/>
              <a:sym typeface="Quattrocento Sans"/>
            </a:endParaRPr>
          </a:p>
          <a:p>
            <a:pPr indent="-369570" lvl="0" marL="457200" rtl="0" algn="l">
              <a:lnSpc>
                <a:spcPct val="100000"/>
              </a:lnSpc>
              <a:spcBef>
                <a:spcPts val="1000"/>
              </a:spcBef>
              <a:spcAft>
                <a:spcPts val="0"/>
              </a:spcAft>
              <a:buSzPct val="100000"/>
              <a:buFont typeface="Quattrocento Sans"/>
              <a:buChar char="•"/>
            </a:pPr>
            <a:r>
              <a:rPr lang="en-US" sz="2400">
                <a:latin typeface="Quattrocento Sans"/>
                <a:ea typeface="Quattrocento Sans"/>
                <a:cs typeface="Quattrocento Sans"/>
                <a:sym typeface="Quattrocento Sans"/>
              </a:rPr>
              <a:t>Batch-processing</a:t>
            </a:r>
            <a:endParaRPr sz="2400">
              <a:latin typeface="Quattrocento Sans"/>
              <a:ea typeface="Quattrocento Sans"/>
              <a:cs typeface="Quattrocento Sans"/>
              <a:sym typeface="Quattrocento Sans"/>
            </a:endParaRPr>
          </a:p>
          <a:p>
            <a:pPr indent="-369569" lvl="1" marL="914400" rtl="0" algn="l">
              <a:lnSpc>
                <a:spcPct val="100000"/>
              </a:lnSpc>
              <a:spcBef>
                <a:spcPts val="0"/>
              </a:spcBef>
              <a:spcAft>
                <a:spcPts val="0"/>
              </a:spcAft>
              <a:buSzPct val="100000"/>
              <a:buFont typeface="Quattrocento Sans"/>
              <a:buChar char="•"/>
            </a:pPr>
            <a:r>
              <a:rPr lang="en-US">
                <a:latin typeface="Quattrocento Sans"/>
                <a:ea typeface="Quattrocento Sans"/>
                <a:cs typeface="Quattrocento Sans"/>
                <a:sym typeface="Quattrocento Sans"/>
              </a:rPr>
              <a:t>Receives CSV with multiple rows </a:t>
            </a:r>
            <a:endParaRPr>
              <a:latin typeface="Quattrocento Sans"/>
              <a:ea typeface="Quattrocento Sans"/>
              <a:cs typeface="Quattrocento Sans"/>
              <a:sym typeface="Quattrocento Sans"/>
            </a:endParaRPr>
          </a:p>
          <a:p>
            <a:pPr indent="-357822" lvl="1" marL="914400" rtl="0" algn="l">
              <a:lnSpc>
                <a:spcPct val="100000"/>
              </a:lnSpc>
              <a:spcBef>
                <a:spcPts val="0"/>
              </a:spcBef>
              <a:spcAft>
                <a:spcPts val="0"/>
              </a:spcAft>
              <a:buSzPct val="91666"/>
              <a:buFont typeface="Quattrocento Sans"/>
              <a:buChar char="•"/>
            </a:pPr>
            <a:r>
              <a:rPr lang="en-US">
                <a:latin typeface="Quattrocento Sans"/>
                <a:ea typeface="Quattrocento Sans"/>
                <a:cs typeface="Quattrocento Sans"/>
                <a:sym typeface="Quattrocento Sans"/>
              </a:rPr>
              <a:t>Returns CSV with predictions for each row</a:t>
            </a:r>
            <a:br>
              <a:rPr lang="en-US">
                <a:latin typeface="Quattrocento Sans"/>
                <a:ea typeface="Quattrocento Sans"/>
                <a:cs typeface="Quattrocento Sans"/>
                <a:sym typeface="Quattrocento Sans"/>
              </a:rPr>
            </a:br>
            <a:endParaRPr sz="2400">
              <a:latin typeface="Quattrocento Sans"/>
              <a:ea typeface="Quattrocento Sans"/>
              <a:cs typeface="Quattrocento Sans"/>
              <a:sym typeface="Quattrocento Sans"/>
            </a:endParaRPr>
          </a:p>
          <a:p>
            <a:pPr indent="-369570" lvl="0" marL="457200" rtl="0" algn="l">
              <a:lnSpc>
                <a:spcPct val="100000"/>
              </a:lnSpc>
              <a:spcBef>
                <a:spcPts val="0"/>
              </a:spcBef>
              <a:spcAft>
                <a:spcPts val="0"/>
              </a:spcAft>
              <a:buSzPct val="100000"/>
              <a:buFont typeface="Quattrocento Sans"/>
              <a:buChar char="•"/>
            </a:pPr>
            <a:r>
              <a:rPr lang="en-US" sz="2400">
                <a:latin typeface="Quattrocento Sans"/>
                <a:ea typeface="Quattrocento Sans"/>
                <a:cs typeface="Quattrocento Sans"/>
                <a:sym typeface="Quattrocento Sans"/>
              </a:rPr>
              <a:t>Customizable security</a:t>
            </a:r>
            <a:br>
              <a:rPr lang="en-US" sz="2400">
                <a:latin typeface="Quattrocento Sans"/>
                <a:ea typeface="Quattrocento Sans"/>
                <a:cs typeface="Quattrocento Sans"/>
                <a:sym typeface="Quattrocento Sans"/>
              </a:rPr>
            </a:br>
            <a:endParaRPr sz="2400">
              <a:latin typeface="Quattrocento Sans"/>
              <a:ea typeface="Quattrocento Sans"/>
              <a:cs typeface="Quattrocento Sans"/>
              <a:sym typeface="Quattrocento Sans"/>
            </a:endParaRPr>
          </a:p>
          <a:p>
            <a:pPr indent="-369570" lvl="0" marL="457200" rtl="0" algn="l">
              <a:lnSpc>
                <a:spcPct val="100000"/>
              </a:lnSpc>
              <a:spcBef>
                <a:spcPts val="1000"/>
              </a:spcBef>
              <a:spcAft>
                <a:spcPts val="0"/>
              </a:spcAft>
              <a:buSzPct val="100000"/>
              <a:buFont typeface="Quattrocento Sans"/>
              <a:buChar char="•"/>
            </a:pPr>
            <a:r>
              <a:rPr lang="en-US" sz="2400">
                <a:latin typeface="Quattrocento Sans"/>
                <a:ea typeface="Quattrocento Sans"/>
                <a:cs typeface="Quattrocento Sans"/>
                <a:sym typeface="Quattrocento Sans"/>
              </a:rPr>
              <a:t>Future iterations may require multiple models based on geography and utility company</a:t>
            </a:r>
            <a:endParaRPr sz="2400">
              <a:latin typeface="Quattrocento Sans"/>
              <a:ea typeface="Quattrocento Sans"/>
              <a:cs typeface="Quattrocento Sans"/>
              <a:sym typeface="Quattrocento Sans"/>
            </a:endParaRPr>
          </a:p>
          <a:p>
            <a:pPr indent="-357822" lvl="1" marL="914400" rtl="0" algn="l">
              <a:lnSpc>
                <a:spcPct val="100000"/>
              </a:lnSpc>
              <a:spcBef>
                <a:spcPts val="1000"/>
              </a:spcBef>
              <a:spcAft>
                <a:spcPts val="1000"/>
              </a:spcAft>
              <a:buSzPct val="91666"/>
              <a:buFont typeface="Quattrocento Sans"/>
              <a:buChar char="•"/>
            </a:pPr>
            <a:r>
              <a:rPr lang="en-US" sz="2400">
                <a:latin typeface="Quattrocento Sans"/>
                <a:ea typeface="Quattrocento Sans"/>
                <a:cs typeface="Quattrocento Sans"/>
                <a:sym typeface="Quattrocento Sans"/>
              </a:rPr>
              <a:t>Eventually a dashboard may be valuable to customers.</a:t>
            </a:r>
            <a:endParaRPr sz="240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MEET THE TEAM</a:t>
            </a:r>
            <a:endParaRPr/>
          </a:p>
        </p:txBody>
      </p:sp>
      <p:graphicFrame>
        <p:nvGraphicFramePr>
          <p:cNvPr id="93" name="Google Shape;93;p2"/>
          <p:cNvGraphicFramePr/>
          <p:nvPr/>
        </p:nvGraphicFramePr>
        <p:xfrm>
          <a:off x="838200" y="1825625"/>
          <a:ext cx="3000000" cy="3000000"/>
        </p:xfrm>
        <a:graphic>
          <a:graphicData uri="http://schemas.openxmlformats.org/drawingml/2006/table">
            <a:tbl>
              <a:tblPr bandRow="1" firstRow="1">
                <a:noFill/>
                <a:tableStyleId>{A1F562FE-F5BE-4D85-8DC1-82A4C6677869}</a:tableStyleId>
              </a:tblPr>
              <a:tblGrid>
                <a:gridCol w="2628900"/>
                <a:gridCol w="2628900"/>
                <a:gridCol w="2628900"/>
                <a:gridCol w="2628900"/>
              </a:tblGrid>
              <a:tr h="236950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r>
              <a:tr h="391175">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Shahar Journo</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rPr lang="en-US" sz="1800">
                          <a:solidFill>
                            <a:schemeClr val="dk1"/>
                          </a:solidFill>
                          <a:latin typeface="Calibri"/>
                          <a:ea typeface="Calibri"/>
                          <a:cs typeface="Calibri"/>
                          <a:sym typeface="Calibri"/>
                        </a:rPr>
                        <a:t>Project Manager &amp; Solution Architect</a:t>
                      </a:r>
                      <a:r>
                        <a:rPr lang="en-US" sz="1800"/>
                        <a:t>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Andrew Gray</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rPr lang="en-US" sz="1800">
                          <a:solidFill>
                            <a:schemeClr val="dk1"/>
                          </a:solidFill>
                          <a:latin typeface="Calibri"/>
                          <a:ea typeface="Calibri"/>
                          <a:cs typeface="Calibri"/>
                          <a:sym typeface="Calibri"/>
                        </a:rPr>
                        <a:t>Data Scientist</a:t>
                      </a:r>
                      <a:r>
                        <a:rPr lang="en-US" sz="1800"/>
                        <a:t>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Scott Jue</a:t>
                      </a:r>
                      <a:endParaRPr b="1" sz="1800">
                        <a:solidFill>
                          <a:schemeClr val="dk1"/>
                        </a:solidFill>
                        <a:latin typeface="Calibri"/>
                        <a:ea typeface="Calibri"/>
                        <a:cs typeface="Calibri"/>
                        <a:sym typeface="Calibri"/>
                      </a:endParaRPr>
                    </a:p>
                    <a:p>
                      <a:pPr indent="0" lvl="0" marL="0" marR="0" rtl="0" algn="l">
                        <a:spcBef>
                          <a:spcPts val="600"/>
                        </a:spcBef>
                        <a:spcAft>
                          <a:spcPts val="0"/>
                        </a:spcAft>
                        <a:buNone/>
                      </a:pPr>
                      <a:r>
                        <a:rPr b="0" lang="en-US" sz="1800">
                          <a:solidFill>
                            <a:schemeClr val="dk1"/>
                          </a:solidFill>
                          <a:latin typeface="Calibri"/>
                          <a:ea typeface="Calibri"/>
                          <a:cs typeface="Calibri"/>
                          <a:sym typeface="Calibri"/>
                        </a:rPr>
                        <a:t>Data Analyst</a:t>
                      </a:r>
                      <a:endParaRPr/>
                    </a:p>
                  </a:txBody>
                  <a:tcPr marT="0" marB="0" marR="68575" marL="68575">
                    <a:solidFill>
                      <a:schemeClr val="lt1"/>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Johanna Sheu</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rPr lang="en-US" sz="1800">
                          <a:solidFill>
                            <a:schemeClr val="dk1"/>
                          </a:solidFill>
                          <a:latin typeface="Calibri"/>
                          <a:ea typeface="Calibri"/>
                          <a:cs typeface="Calibri"/>
                          <a:sym typeface="Calibri"/>
                        </a:rPr>
                        <a:t>Data Analyst</a:t>
                      </a:r>
                      <a:r>
                        <a:rPr lang="en-US" sz="1800"/>
                        <a:t> </a:t>
                      </a:r>
                      <a:endParaRPr sz="1800"/>
                    </a:p>
                  </a:txBody>
                  <a:tcPr marT="45725" marB="45725" marR="91450" marL="91450">
                    <a:solidFill>
                      <a:schemeClr val="lt1"/>
                    </a:solidFill>
                  </a:tcPr>
                </a:tc>
              </a:tr>
            </a:tbl>
          </a:graphicData>
        </a:graphic>
      </p:graphicFrame>
      <p:pic>
        <p:nvPicPr>
          <p:cNvPr descr="A picture containing human face, person, clothing, smile&#10;&#10;Description automatically generated" id="94" name="Google Shape;94;p2"/>
          <p:cNvPicPr preferRelativeResize="0"/>
          <p:nvPr/>
        </p:nvPicPr>
        <p:blipFill rotWithShape="1">
          <a:blip r:embed="rId3">
            <a:alphaModFix/>
          </a:blip>
          <a:srcRect b="0" l="0" r="0" t="0"/>
          <a:stretch/>
        </p:blipFill>
        <p:spPr>
          <a:xfrm>
            <a:off x="3527425" y="1931987"/>
            <a:ext cx="2030413" cy="2030413"/>
          </a:xfrm>
          <a:prstGeom prst="rect">
            <a:avLst/>
          </a:prstGeom>
          <a:noFill/>
          <a:ln>
            <a:noFill/>
          </a:ln>
        </p:spPr>
      </p:pic>
      <p:pic>
        <p:nvPicPr>
          <p:cNvPr id="95" name="Google Shape;95;p2"/>
          <p:cNvPicPr preferRelativeResize="0"/>
          <p:nvPr/>
        </p:nvPicPr>
        <p:blipFill rotWithShape="1">
          <a:blip r:embed="rId4">
            <a:alphaModFix/>
          </a:blip>
          <a:srcRect b="21599" l="0" r="0" t="4801"/>
          <a:stretch/>
        </p:blipFill>
        <p:spPr>
          <a:xfrm>
            <a:off x="913447" y="1931987"/>
            <a:ext cx="2030413" cy="2040570"/>
          </a:xfrm>
          <a:prstGeom prst="rect">
            <a:avLst/>
          </a:prstGeom>
          <a:noFill/>
          <a:ln>
            <a:noFill/>
          </a:ln>
        </p:spPr>
      </p:pic>
      <p:pic>
        <p:nvPicPr>
          <p:cNvPr descr="A person smiling for the camera&#10;&#10;Description automatically generated with medium confidence" id="96" name="Google Shape;96;p2"/>
          <p:cNvPicPr preferRelativeResize="0"/>
          <p:nvPr/>
        </p:nvPicPr>
        <p:blipFill rotWithShape="1">
          <a:blip r:embed="rId5">
            <a:alphaModFix/>
          </a:blip>
          <a:srcRect b="28056" l="7043" r="9015" t="13606"/>
          <a:stretch/>
        </p:blipFill>
        <p:spPr>
          <a:xfrm>
            <a:off x="6096000" y="1942144"/>
            <a:ext cx="1947456" cy="2030413"/>
          </a:xfrm>
          <a:prstGeom prst="rect">
            <a:avLst/>
          </a:prstGeom>
          <a:noFill/>
          <a:ln>
            <a:noFill/>
          </a:ln>
        </p:spPr>
      </p:pic>
      <p:pic>
        <p:nvPicPr>
          <p:cNvPr id="97" name="Google Shape;97;p2"/>
          <p:cNvPicPr preferRelativeResize="0"/>
          <p:nvPr/>
        </p:nvPicPr>
        <p:blipFill rotWithShape="1">
          <a:blip r:embed="rId6">
            <a:alphaModFix/>
          </a:blip>
          <a:srcRect b="26413" l="7409" r="11684" t="8985"/>
          <a:stretch/>
        </p:blipFill>
        <p:spPr>
          <a:xfrm>
            <a:off x="8609964" y="1931986"/>
            <a:ext cx="2062799" cy="2027181"/>
          </a:xfrm>
          <a:prstGeom prst="rect">
            <a:avLst/>
          </a:prstGeom>
          <a:noFill/>
          <a:ln>
            <a:noFill/>
          </a:ln>
        </p:spPr>
      </p:pic>
      <p:cxnSp>
        <p:nvCxnSpPr>
          <p:cNvPr id="98" name="Google Shape;98;p2"/>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p3"/>
          <p:cNvGrpSpPr/>
          <p:nvPr/>
        </p:nvGrpSpPr>
        <p:grpSpPr>
          <a:xfrm>
            <a:off x="838200" y="1826156"/>
            <a:ext cx="10515600" cy="4350274"/>
            <a:chOff x="0" y="531"/>
            <a:chExt cx="10515600" cy="4350274"/>
          </a:xfrm>
        </p:grpSpPr>
        <p:cxnSp>
          <p:nvCxnSpPr>
            <p:cNvPr id="104" name="Google Shape;104;p3"/>
            <p:cNvCxnSpPr/>
            <p:nvPr/>
          </p:nvCxnSpPr>
          <p:spPr>
            <a:xfrm>
              <a:off x="0" y="531"/>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05" name="Google Shape;105;p3"/>
            <p:cNvSpPr/>
            <p:nvPr/>
          </p:nvSpPr>
          <p:spPr>
            <a:xfrm>
              <a:off x="0" y="531"/>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0" y="531"/>
              <a:ext cx="10515600" cy="621467"/>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rgbClr val="326063"/>
                </a:buClr>
                <a:buSzPts val="2700"/>
                <a:buFont typeface="Quattrocento Sans"/>
                <a:buNone/>
              </a:pPr>
              <a:r>
                <a:rPr b="0" i="0" lang="en-US" sz="2700" u="none" cap="none" strike="noStrike">
                  <a:solidFill>
                    <a:srgbClr val="326063"/>
                  </a:solidFill>
                  <a:latin typeface="Quattrocento Sans"/>
                  <a:ea typeface="Quattrocento Sans"/>
                  <a:cs typeface="Quattrocento Sans"/>
                  <a:sym typeface="Quattrocento Sans"/>
                </a:rPr>
                <a:t>INTRODUCTION</a:t>
              </a:r>
              <a:endParaRPr/>
            </a:p>
          </p:txBody>
        </p:sp>
        <p:cxnSp>
          <p:nvCxnSpPr>
            <p:cNvPr id="107" name="Google Shape;107;p3"/>
            <p:cNvCxnSpPr/>
            <p:nvPr/>
          </p:nvCxnSpPr>
          <p:spPr>
            <a:xfrm>
              <a:off x="0" y="621999"/>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08" name="Google Shape;108;p3"/>
            <p:cNvSpPr/>
            <p:nvPr/>
          </p:nvSpPr>
          <p:spPr>
            <a:xfrm>
              <a:off x="0" y="621999"/>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a:off x="0" y="621999"/>
              <a:ext cx="10515600" cy="621467"/>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rgbClr val="326063"/>
                </a:buClr>
                <a:buSzPts val="2700"/>
                <a:buFont typeface="Quattrocento Sans"/>
                <a:buNone/>
              </a:pPr>
              <a:r>
                <a:rPr lang="en-US" sz="2700">
                  <a:solidFill>
                    <a:srgbClr val="326063"/>
                  </a:solidFill>
                  <a:latin typeface="Quattrocento Sans"/>
                  <a:ea typeface="Quattrocento Sans"/>
                  <a:cs typeface="Quattrocento Sans"/>
                  <a:sym typeface="Quattrocento Sans"/>
                </a:rPr>
                <a:t>OBJECTIVES</a:t>
              </a:r>
              <a:endParaRPr sz="2700">
                <a:solidFill>
                  <a:srgbClr val="326063"/>
                </a:solidFill>
                <a:latin typeface="Quattrocento Sans"/>
                <a:ea typeface="Quattrocento Sans"/>
                <a:cs typeface="Quattrocento Sans"/>
                <a:sym typeface="Quattrocento Sans"/>
              </a:endParaRPr>
            </a:p>
          </p:txBody>
        </p:sp>
        <p:cxnSp>
          <p:nvCxnSpPr>
            <p:cNvPr id="110" name="Google Shape;110;p3"/>
            <p:cNvCxnSpPr/>
            <p:nvPr/>
          </p:nvCxnSpPr>
          <p:spPr>
            <a:xfrm>
              <a:off x="0" y="1243467"/>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11" name="Google Shape;111;p3"/>
            <p:cNvSpPr/>
            <p:nvPr/>
          </p:nvSpPr>
          <p:spPr>
            <a:xfrm>
              <a:off x="0" y="1243467"/>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0" y="1243467"/>
              <a:ext cx="10515600" cy="621467"/>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rgbClr val="326063"/>
                </a:buClr>
                <a:buSzPts val="2700"/>
                <a:buFont typeface="Quattrocento Sans"/>
                <a:buNone/>
              </a:pPr>
              <a:r>
                <a:rPr lang="en-US" sz="2700">
                  <a:solidFill>
                    <a:srgbClr val="326063"/>
                  </a:solidFill>
                  <a:latin typeface="Quattrocento Sans"/>
                  <a:ea typeface="Quattrocento Sans"/>
                  <a:cs typeface="Quattrocento Sans"/>
                  <a:sym typeface="Quattrocento Sans"/>
                </a:rPr>
                <a:t>AUDIENCE &amp; MARKET</a:t>
              </a:r>
              <a:endParaRPr/>
            </a:p>
          </p:txBody>
        </p:sp>
        <p:cxnSp>
          <p:nvCxnSpPr>
            <p:cNvPr id="113" name="Google Shape;113;p3"/>
            <p:cNvCxnSpPr/>
            <p:nvPr/>
          </p:nvCxnSpPr>
          <p:spPr>
            <a:xfrm>
              <a:off x="0" y="1864935"/>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14" name="Google Shape;114;p3"/>
            <p:cNvSpPr/>
            <p:nvPr/>
          </p:nvSpPr>
          <p:spPr>
            <a:xfrm>
              <a:off x="0" y="1864935"/>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0" y="1864935"/>
              <a:ext cx="10515600" cy="621467"/>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rgbClr val="326063"/>
                </a:buClr>
                <a:buSzPts val="2700"/>
                <a:buFont typeface="Quattrocento Sans"/>
                <a:buNone/>
              </a:pPr>
              <a:r>
                <a:rPr lang="en-US" sz="2700">
                  <a:solidFill>
                    <a:srgbClr val="326063"/>
                  </a:solidFill>
                  <a:latin typeface="Quattrocento Sans"/>
                  <a:ea typeface="Quattrocento Sans"/>
                  <a:cs typeface="Quattrocento Sans"/>
                  <a:sym typeface="Quattrocento Sans"/>
                </a:rPr>
                <a:t>METHODS</a:t>
              </a:r>
              <a:endParaRPr/>
            </a:p>
          </p:txBody>
        </p:sp>
        <p:cxnSp>
          <p:nvCxnSpPr>
            <p:cNvPr id="116" name="Google Shape;116;p3"/>
            <p:cNvCxnSpPr/>
            <p:nvPr/>
          </p:nvCxnSpPr>
          <p:spPr>
            <a:xfrm>
              <a:off x="0" y="2486402"/>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17" name="Google Shape;117;p3"/>
            <p:cNvSpPr/>
            <p:nvPr/>
          </p:nvSpPr>
          <p:spPr>
            <a:xfrm>
              <a:off x="0" y="2486402"/>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0" y="2486402"/>
              <a:ext cx="10515600" cy="621467"/>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rgbClr val="326063"/>
                </a:buClr>
                <a:buSzPts val="2700"/>
                <a:buFont typeface="Quattrocento Sans"/>
                <a:buNone/>
              </a:pPr>
              <a:r>
                <a:rPr lang="en-US" sz="2700">
                  <a:solidFill>
                    <a:srgbClr val="326063"/>
                  </a:solidFill>
                  <a:latin typeface="Quattrocento Sans"/>
                  <a:ea typeface="Quattrocento Sans"/>
                  <a:cs typeface="Quattrocento Sans"/>
                  <a:sym typeface="Quattrocento Sans"/>
                </a:rPr>
                <a:t>RESULTS</a:t>
              </a:r>
              <a:endParaRPr/>
            </a:p>
          </p:txBody>
        </p:sp>
        <p:cxnSp>
          <p:nvCxnSpPr>
            <p:cNvPr id="119" name="Google Shape;119;p3"/>
            <p:cNvCxnSpPr/>
            <p:nvPr/>
          </p:nvCxnSpPr>
          <p:spPr>
            <a:xfrm>
              <a:off x="0" y="3107870"/>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20" name="Google Shape;120;p3"/>
            <p:cNvSpPr/>
            <p:nvPr/>
          </p:nvSpPr>
          <p:spPr>
            <a:xfrm>
              <a:off x="0" y="3107870"/>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0" y="3107870"/>
              <a:ext cx="10515600" cy="621467"/>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rgbClr val="326063"/>
                </a:buClr>
                <a:buSzPts val="2700"/>
                <a:buFont typeface="Quattrocento Sans"/>
                <a:buNone/>
              </a:pPr>
              <a:r>
                <a:rPr lang="en-US" sz="2700">
                  <a:solidFill>
                    <a:srgbClr val="326063"/>
                  </a:solidFill>
                  <a:latin typeface="Quattrocento Sans"/>
                  <a:ea typeface="Quattrocento Sans"/>
                  <a:cs typeface="Quattrocento Sans"/>
                  <a:sym typeface="Quattrocento Sans"/>
                </a:rPr>
                <a:t>IMPLEMENTATION</a:t>
              </a:r>
              <a:endParaRPr/>
            </a:p>
          </p:txBody>
        </p:sp>
        <p:cxnSp>
          <p:nvCxnSpPr>
            <p:cNvPr id="122" name="Google Shape;122;p3"/>
            <p:cNvCxnSpPr/>
            <p:nvPr/>
          </p:nvCxnSpPr>
          <p:spPr>
            <a:xfrm>
              <a:off x="0" y="3729338"/>
              <a:ext cx="10515600" cy="0"/>
            </a:xfrm>
            <a:prstGeom prst="straightConnector1">
              <a:avLst/>
            </a:prstGeom>
            <a:solidFill>
              <a:srgbClr val="4372C3"/>
            </a:solidFill>
            <a:ln cap="flat" cmpd="sng" w="12700">
              <a:solidFill>
                <a:srgbClr val="ABD1D4"/>
              </a:solidFill>
              <a:prstDash val="solid"/>
              <a:miter lim="800000"/>
              <a:headEnd len="sm" w="sm" type="none"/>
              <a:tailEnd len="sm" w="sm" type="none"/>
            </a:ln>
          </p:spPr>
        </p:cxnSp>
        <p:sp>
          <p:nvSpPr>
            <p:cNvPr id="123" name="Google Shape;123;p3"/>
            <p:cNvSpPr/>
            <p:nvPr/>
          </p:nvSpPr>
          <p:spPr>
            <a:xfrm>
              <a:off x="0" y="3729338"/>
              <a:ext cx="10515600" cy="621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0" y="3729338"/>
              <a:ext cx="10515600" cy="621467"/>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rgbClr val="326063"/>
                </a:buClr>
                <a:buSzPts val="2700"/>
                <a:buFont typeface="Quattrocento Sans"/>
                <a:buNone/>
              </a:pPr>
              <a:r>
                <a:rPr lang="en-US" sz="2700">
                  <a:solidFill>
                    <a:srgbClr val="326063"/>
                  </a:solidFill>
                  <a:latin typeface="Quattrocento Sans"/>
                  <a:ea typeface="Quattrocento Sans"/>
                  <a:cs typeface="Quattrocento Sans"/>
                  <a:sym typeface="Quattrocento Sans"/>
                </a:rPr>
                <a:t>RECOMMENDATIONS</a:t>
              </a:r>
              <a:endParaRPr/>
            </a:p>
          </p:txBody>
        </p:sp>
      </p:grpSp>
      <p:sp>
        <p:nvSpPr>
          <p:cNvPr id="125" name="Google Shape;12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AGENDA</a:t>
            </a:r>
            <a:endParaRPr/>
          </a:p>
        </p:txBody>
      </p:sp>
      <p:cxnSp>
        <p:nvCxnSpPr>
          <p:cNvPr id="126" name="Google Shape;126;p3"/>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INTRODUCTION</a:t>
            </a:r>
            <a:endParaRPr/>
          </a:p>
        </p:txBody>
      </p:sp>
      <p:sp>
        <p:nvSpPr>
          <p:cNvPr id="132" name="Google Shape;13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50800" lvl="0" marL="228600" rtl="0" algn="l">
              <a:lnSpc>
                <a:spcPct val="100000"/>
              </a:lnSpc>
              <a:spcBef>
                <a:spcPts val="0"/>
              </a:spcBef>
              <a:spcAft>
                <a:spcPts val="0"/>
              </a:spcAft>
              <a:buClr>
                <a:schemeClr val="dk1"/>
              </a:buClr>
              <a:buSzPct val="100000"/>
              <a:buNone/>
            </a:pPr>
            <a:r>
              <a:t/>
            </a:r>
            <a:endParaRPr>
              <a:latin typeface="Quattrocento Sans"/>
              <a:ea typeface="Quattrocento Sans"/>
              <a:cs typeface="Quattrocento Sans"/>
              <a:sym typeface="Quattrocento Sans"/>
            </a:endParaRPr>
          </a:p>
          <a:p>
            <a:pPr indent="0" lvl="0" marL="1371600" rtl="0" algn="l">
              <a:lnSpc>
                <a:spcPct val="100000"/>
              </a:lnSpc>
              <a:spcBef>
                <a:spcPts val="0"/>
              </a:spcBef>
              <a:spcAft>
                <a:spcPts val="0"/>
              </a:spcAft>
              <a:buNone/>
            </a:pPr>
            <a:r>
              <a:rPr lang="en-US">
                <a:latin typeface="Quattrocento Sans"/>
                <a:ea typeface="Quattrocento Sans"/>
                <a:cs typeface="Quattrocento Sans"/>
                <a:sym typeface="Quattrocento Sans"/>
              </a:rPr>
              <a:t>Profitability</a:t>
            </a:r>
            <a:endParaRPr>
              <a:latin typeface="Quattrocento Sans"/>
              <a:ea typeface="Quattrocento Sans"/>
              <a:cs typeface="Quattrocento Sans"/>
              <a:sym typeface="Quattrocento Sans"/>
            </a:endParaRPr>
          </a:p>
          <a:p>
            <a:pPr indent="-368935" lvl="0" marL="1828800" rtl="0" algn="l">
              <a:lnSpc>
                <a:spcPct val="100000"/>
              </a:lnSpc>
              <a:spcBef>
                <a:spcPts val="0"/>
              </a:spcBef>
              <a:spcAft>
                <a:spcPts val="0"/>
              </a:spcAft>
              <a:buSzPct val="100000"/>
              <a:buFont typeface="Quattrocento Sans"/>
              <a:buChar char="•"/>
            </a:pPr>
            <a:r>
              <a:rPr lang="en-US" sz="2600">
                <a:latin typeface="Quattrocento Sans"/>
                <a:ea typeface="Quattrocento Sans"/>
                <a:cs typeface="Quattrocento Sans"/>
                <a:sym typeface="Quattrocento Sans"/>
              </a:rPr>
              <a:t>minimizing supply</a:t>
            </a:r>
            <a:endParaRPr sz="2600">
              <a:latin typeface="Quattrocento Sans"/>
              <a:ea typeface="Quattrocento Sans"/>
              <a:cs typeface="Quattrocento Sans"/>
              <a:sym typeface="Quattrocento Sans"/>
            </a:endParaRPr>
          </a:p>
          <a:p>
            <a:pPr indent="-368935" lvl="0" marL="1828800" rtl="0" algn="l">
              <a:lnSpc>
                <a:spcPct val="100000"/>
              </a:lnSpc>
              <a:spcBef>
                <a:spcPts val="0"/>
              </a:spcBef>
              <a:spcAft>
                <a:spcPts val="0"/>
              </a:spcAft>
              <a:buSzPct val="100000"/>
              <a:buFont typeface="Quattrocento Sans"/>
              <a:buChar char="•"/>
            </a:pPr>
            <a:r>
              <a:rPr lang="en-US" sz="2600">
                <a:latin typeface="Quattrocento Sans"/>
                <a:ea typeface="Quattrocento Sans"/>
                <a:cs typeface="Quattrocento Sans"/>
                <a:sym typeface="Quattrocento Sans"/>
              </a:rPr>
              <a:t>minimizing associated costs</a:t>
            </a:r>
            <a:endParaRPr sz="26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a:latin typeface="Quattrocento Sans"/>
                <a:ea typeface="Quattrocento Sans"/>
                <a:cs typeface="Quattrocento Sans"/>
                <a:sym typeface="Quattrocento Sans"/>
              </a:rPr>
              <a:t>			</a:t>
            </a:r>
            <a:endParaRPr sz="3500">
              <a:latin typeface="Quattrocento Sans"/>
              <a:ea typeface="Quattrocento Sans"/>
              <a:cs typeface="Quattrocento Sans"/>
              <a:sym typeface="Quattrocento Sans"/>
            </a:endParaRPr>
          </a:p>
          <a:p>
            <a:pPr indent="457200" lvl="0" marL="914400" rtl="0" algn="l">
              <a:lnSpc>
                <a:spcPct val="100000"/>
              </a:lnSpc>
              <a:spcBef>
                <a:spcPts val="0"/>
              </a:spcBef>
              <a:spcAft>
                <a:spcPts val="0"/>
              </a:spcAft>
              <a:buNone/>
            </a:pPr>
            <a:r>
              <a:rPr lang="en-US">
                <a:latin typeface="Quattrocento Sans"/>
                <a:ea typeface="Quattrocento Sans"/>
                <a:cs typeface="Quattrocento Sans"/>
                <a:sym typeface="Quattrocento Sans"/>
              </a:rPr>
              <a:t>C</a:t>
            </a:r>
            <a:r>
              <a:rPr lang="en-US">
                <a:latin typeface="Quattrocento Sans"/>
                <a:ea typeface="Quattrocento Sans"/>
                <a:cs typeface="Quattrocento Sans"/>
                <a:sym typeface="Quattrocento Sans"/>
              </a:rPr>
              <a:t>ustomer satisfaction</a:t>
            </a:r>
            <a:endParaRPr>
              <a:latin typeface="Quattrocento Sans"/>
              <a:ea typeface="Quattrocento Sans"/>
              <a:cs typeface="Quattrocento Sans"/>
              <a:sym typeface="Quattrocento Sans"/>
            </a:endParaRPr>
          </a:p>
          <a:p>
            <a:pPr indent="-374332" lvl="0" marL="1828800" rtl="0" algn="l">
              <a:lnSpc>
                <a:spcPct val="100000"/>
              </a:lnSpc>
              <a:spcBef>
                <a:spcPts val="0"/>
              </a:spcBef>
              <a:spcAft>
                <a:spcPts val="0"/>
              </a:spcAft>
              <a:buSzPct val="100000"/>
              <a:buFont typeface="Quattrocento Sans"/>
              <a:buChar char="•"/>
            </a:pPr>
            <a:r>
              <a:rPr lang="en-US" sz="2700">
                <a:latin typeface="Quattrocento Sans"/>
                <a:ea typeface="Quattrocento Sans"/>
                <a:cs typeface="Quattrocento Sans"/>
                <a:sym typeface="Quattrocento Sans"/>
              </a:rPr>
              <a:t>continuous delivery</a:t>
            </a:r>
            <a:endParaRPr sz="2700">
              <a:latin typeface="Quattrocento Sans"/>
              <a:ea typeface="Quattrocento Sans"/>
              <a:cs typeface="Quattrocento Sans"/>
              <a:sym typeface="Quattrocento Sans"/>
            </a:endParaRPr>
          </a:p>
          <a:p>
            <a:pPr indent="-374332" lvl="0" marL="1828800" rtl="0" algn="l">
              <a:lnSpc>
                <a:spcPct val="100000"/>
              </a:lnSpc>
              <a:spcBef>
                <a:spcPts val="0"/>
              </a:spcBef>
              <a:spcAft>
                <a:spcPts val="0"/>
              </a:spcAft>
              <a:buSzPct val="100000"/>
              <a:buFont typeface="Quattrocento Sans"/>
              <a:buChar char="•"/>
            </a:pPr>
            <a:r>
              <a:rPr lang="en-US" sz="2700">
                <a:latin typeface="Quattrocento Sans"/>
                <a:ea typeface="Quattrocento Sans"/>
                <a:cs typeface="Quattrocento Sans"/>
                <a:sym typeface="Quattrocento Sans"/>
              </a:rPr>
              <a:t>low costs</a:t>
            </a:r>
            <a:endParaRPr sz="2700">
              <a:latin typeface="Quattrocento Sans"/>
              <a:ea typeface="Quattrocento Sans"/>
              <a:cs typeface="Quattrocento Sans"/>
              <a:sym typeface="Quattrocento Sans"/>
            </a:endParaRPr>
          </a:p>
          <a:p>
            <a:pPr indent="-374332" lvl="0" marL="1828800" rtl="0" algn="l">
              <a:lnSpc>
                <a:spcPct val="100000"/>
              </a:lnSpc>
              <a:spcBef>
                <a:spcPts val="0"/>
              </a:spcBef>
              <a:spcAft>
                <a:spcPts val="0"/>
              </a:spcAft>
              <a:buSzPct val="100000"/>
              <a:buFont typeface="Quattrocento Sans"/>
              <a:buChar char="•"/>
            </a:pPr>
            <a:r>
              <a:rPr lang="en-US" sz="2700">
                <a:latin typeface="Quattrocento Sans"/>
                <a:ea typeface="Quattrocento Sans"/>
                <a:cs typeface="Quattrocento Sans"/>
                <a:sym typeface="Quattrocento Sans"/>
              </a:rPr>
              <a:t>environmental impact</a:t>
            </a:r>
            <a:endParaRPr sz="2700">
              <a:latin typeface="Quattrocento Sans"/>
              <a:ea typeface="Quattrocento Sans"/>
              <a:cs typeface="Quattrocento Sans"/>
              <a:sym typeface="Quattrocento Sans"/>
            </a:endParaRPr>
          </a:p>
          <a:p>
            <a:pPr indent="0" lvl="0" marL="914400" rtl="0" algn="l">
              <a:lnSpc>
                <a:spcPct val="100000"/>
              </a:lnSpc>
              <a:spcBef>
                <a:spcPts val="0"/>
              </a:spcBef>
              <a:spcAft>
                <a:spcPts val="0"/>
              </a:spcAft>
              <a:buNone/>
            </a:pPr>
            <a:r>
              <a:rPr lang="en-US">
                <a:latin typeface="Quattrocento Sans"/>
                <a:ea typeface="Quattrocento Sans"/>
                <a:cs typeface="Quattrocento Sans"/>
                <a:sym typeface="Quattrocento Sans"/>
              </a:rPr>
              <a:t>	</a:t>
            </a:r>
            <a:endParaRPr sz="3500">
              <a:latin typeface="Quattrocento Sans"/>
              <a:ea typeface="Quattrocento Sans"/>
              <a:cs typeface="Quattrocento Sans"/>
              <a:sym typeface="Quattrocento Sans"/>
            </a:endParaRPr>
          </a:p>
          <a:p>
            <a:pPr indent="-628650" lvl="0" marL="742950" rtl="0" algn="l">
              <a:lnSpc>
                <a:spcPct val="100000"/>
              </a:lnSpc>
              <a:spcBef>
                <a:spcPts val="0"/>
              </a:spcBef>
              <a:spcAft>
                <a:spcPts val="0"/>
              </a:spcAft>
              <a:buNone/>
            </a:pPr>
            <a:r>
              <a:rPr lang="en-US" sz="2788">
                <a:latin typeface="Quattrocento Sans"/>
                <a:ea typeface="Quattrocento Sans"/>
                <a:cs typeface="Quattrocento Sans"/>
                <a:sym typeface="Quattrocento Sans"/>
              </a:rPr>
              <a:t>Mission and Goals</a:t>
            </a:r>
            <a:r>
              <a:rPr lang="en-US" sz="2318">
                <a:latin typeface="Quattrocento Sans"/>
                <a:ea typeface="Quattrocento Sans"/>
                <a:cs typeface="Quattrocento Sans"/>
                <a:sym typeface="Quattrocento Sans"/>
              </a:rPr>
              <a:t>: </a:t>
            </a:r>
            <a:r>
              <a:rPr lang="en-US" sz="2318">
                <a:latin typeface="Quattrocento Sans"/>
                <a:ea typeface="Quattrocento Sans"/>
                <a:cs typeface="Quattrocento Sans"/>
                <a:sym typeface="Quattrocento Sans"/>
              </a:rPr>
              <a:t>provide accurate forecasts of Photovoltaic energy production using weather data by location in order to optimize the energy output of solar panels as part of a municipality’s electric power grid to reduce unnecessary usage of fossil fuels and result in a cost savings for both the customers and utility companies.</a:t>
            </a:r>
            <a:endParaRPr sz="2318">
              <a:latin typeface="Quattrocento Sans"/>
              <a:ea typeface="Quattrocento Sans"/>
              <a:cs typeface="Quattrocento Sans"/>
              <a:sym typeface="Quattrocento Sans"/>
            </a:endParaRPr>
          </a:p>
        </p:txBody>
      </p:sp>
      <p:cxnSp>
        <p:nvCxnSpPr>
          <p:cNvPr id="133" name="Google Shape;133;p4"/>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pic>
        <p:nvPicPr>
          <p:cNvPr id="134" name="Google Shape;134;p4"/>
          <p:cNvPicPr preferRelativeResize="0"/>
          <p:nvPr/>
        </p:nvPicPr>
        <p:blipFill>
          <a:blip r:embed="rId3">
            <a:alphaModFix/>
          </a:blip>
          <a:stretch>
            <a:fillRect/>
          </a:stretch>
        </p:blipFill>
        <p:spPr>
          <a:xfrm>
            <a:off x="1396950" y="2317763"/>
            <a:ext cx="680700" cy="680700"/>
          </a:xfrm>
          <a:prstGeom prst="rect">
            <a:avLst/>
          </a:prstGeom>
          <a:noFill/>
          <a:ln>
            <a:noFill/>
          </a:ln>
        </p:spPr>
      </p:pic>
      <p:pic>
        <p:nvPicPr>
          <p:cNvPr id="135" name="Google Shape;135;p4"/>
          <p:cNvPicPr preferRelativeResize="0"/>
          <p:nvPr/>
        </p:nvPicPr>
        <p:blipFill>
          <a:blip r:embed="rId4">
            <a:alphaModFix/>
          </a:blip>
          <a:stretch>
            <a:fillRect/>
          </a:stretch>
        </p:blipFill>
        <p:spPr>
          <a:xfrm>
            <a:off x="1396950" y="3452750"/>
            <a:ext cx="680700" cy="68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OBJECTIVES</a:t>
            </a:r>
            <a:endParaRPr/>
          </a:p>
        </p:txBody>
      </p:sp>
      <p:sp>
        <p:nvSpPr>
          <p:cNvPr id="141" name="Google Shape;141;p5"/>
          <p:cNvSpPr txBox="1"/>
          <p:nvPr>
            <p:ph idx="1" type="body"/>
          </p:nvPr>
        </p:nvSpPr>
        <p:spPr>
          <a:xfrm>
            <a:off x="838200" y="1825625"/>
            <a:ext cx="9990300" cy="4351200"/>
          </a:xfrm>
          <a:prstGeom prst="rect">
            <a:avLst/>
          </a:prstGeom>
          <a:noFill/>
          <a:ln>
            <a:noFill/>
          </a:ln>
        </p:spPr>
        <p:txBody>
          <a:bodyPr anchorCtr="0" anchor="t" bIns="45700" lIns="91425" spcFirstLastPara="1" rIns="91425" wrap="square" tIns="45700">
            <a:noAutofit/>
          </a:bodyPr>
          <a:lstStyle/>
          <a:p>
            <a:pPr indent="0" lvl="0" marL="1371600" rtl="0" algn="l">
              <a:lnSpc>
                <a:spcPct val="100000"/>
              </a:lnSpc>
              <a:spcBef>
                <a:spcPts val="1200"/>
              </a:spcBef>
              <a:spcAft>
                <a:spcPts val="0"/>
              </a:spcAft>
              <a:buNone/>
            </a:pPr>
            <a:r>
              <a:rPr lang="en-US" sz="1600">
                <a:latin typeface="Quattrocento Sans"/>
                <a:ea typeface="Quattrocento Sans"/>
                <a:cs typeface="Quattrocento Sans"/>
                <a:sym typeface="Quattrocento Sans"/>
              </a:rPr>
              <a:t>Improve forecast accuracy: </a:t>
            </a:r>
            <a:r>
              <a:rPr lang="en-US" sz="1600">
                <a:latin typeface="Quattrocento Sans"/>
                <a:ea typeface="Quattrocento Sans"/>
                <a:cs typeface="Quattrocento Sans"/>
                <a:sym typeface="Quattrocento Sans"/>
              </a:rPr>
              <a:t>machine learning algorithms can improve the accuracy of solar energy output predictions compared to traditional methods. This can help utility companies better plan for and manage energy demand and supply, leading to more efficient and cost-effective operations.</a:t>
            </a:r>
            <a:endParaRPr sz="1600">
              <a:latin typeface="Quattrocento Sans"/>
              <a:ea typeface="Quattrocento Sans"/>
              <a:cs typeface="Quattrocento Sans"/>
              <a:sym typeface="Quattrocento Sans"/>
            </a:endParaRPr>
          </a:p>
          <a:p>
            <a:pPr indent="0" lvl="0" marL="1371600" rtl="0" algn="l">
              <a:lnSpc>
                <a:spcPct val="100000"/>
              </a:lnSpc>
              <a:spcBef>
                <a:spcPts val="1200"/>
              </a:spcBef>
              <a:spcAft>
                <a:spcPts val="0"/>
              </a:spcAft>
              <a:buNone/>
            </a:pPr>
            <a:r>
              <a:rPr lang="en-US" sz="1600">
                <a:latin typeface="Quattrocento Sans"/>
                <a:ea typeface="Quattrocento Sans"/>
                <a:cs typeface="Quattrocento Sans"/>
                <a:sym typeface="Quattrocento Sans"/>
              </a:rPr>
              <a:t>Cost savings: </a:t>
            </a:r>
            <a:r>
              <a:rPr lang="en-US" sz="1600">
                <a:latin typeface="Quattrocento Sans"/>
                <a:ea typeface="Quattrocento Sans"/>
                <a:cs typeface="Quattrocento Sans"/>
                <a:sym typeface="Quattrocento Sans"/>
              </a:rPr>
              <a:t>predicting solar energy output can reduce the need for expensive backup power sources and avoid overproduction of energy, resulting in cost savings for utility companies.</a:t>
            </a:r>
            <a:endParaRPr sz="1600">
              <a:latin typeface="Quattrocento Sans"/>
              <a:ea typeface="Quattrocento Sans"/>
              <a:cs typeface="Quattrocento Sans"/>
              <a:sym typeface="Quattrocento Sans"/>
            </a:endParaRPr>
          </a:p>
          <a:p>
            <a:pPr indent="0" lvl="0" marL="1371600" rtl="0" algn="l">
              <a:lnSpc>
                <a:spcPct val="100000"/>
              </a:lnSpc>
              <a:spcBef>
                <a:spcPts val="1200"/>
              </a:spcBef>
              <a:spcAft>
                <a:spcPts val="0"/>
              </a:spcAft>
              <a:buNone/>
            </a:pPr>
            <a:r>
              <a:rPr lang="en-US" sz="1600">
                <a:latin typeface="Quattrocento Sans"/>
                <a:ea typeface="Quattrocento Sans"/>
                <a:cs typeface="Quattrocento Sans"/>
                <a:sym typeface="Quattrocento Sans"/>
              </a:rPr>
              <a:t>Scalability: </a:t>
            </a:r>
            <a:r>
              <a:rPr lang="en-US" sz="1600">
                <a:latin typeface="Quattrocento Sans"/>
                <a:ea typeface="Quattrocento Sans"/>
                <a:cs typeface="Quattrocento Sans"/>
                <a:sym typeface="Quattrocento Sans"/>
              </a:rPr>
              <a:t>machine learning algorithms can be trained on large amounts of historical and real-time data, making them scalable to different types of solar energy systems and geographies.</a:t>
            </a:r>
            <a:endParaRPr sz="1600">
              <a:latin typeface="Quattrocento Sans"/>
              <a:ea typeface="Quattrocento Sans"/>
              <a:cs typeface="Quattrocento Sans"/>
              <a:sym typeface="Quattrocento Sans"/>
            </a:endParaRPr>
          </a:p>
          <a:p>
            <a:pPr indent="0" lvl="0" marL="1371600" rtl="0" algn="l">
              <a:lnSpc>
                <a:spcPct val="100000"/>
              </a:lnSpc>
              <a:spcBef>
                <a:spcPts val="1200"/>
              </a:spcBef>
              <a:spcAft>
                <a:spcPts val="0"/>
              </a:spcAft>
              <a:buNone/>
            </a:pPr>
            <a:r>
              <a:rPr lang="en-US" sz="1600">
                <a:latin typeface="Quattrocento Sans"/>
                <a:ea typeface="Quattrocento Sans"/>
                <a:cs typeface="Quattrocento Sans"/>
                <a:sym typeface="Quattrocento Sans"/>
              </a:rPr>
              <a:t>Competitive advantage: </a:t>
            </a:r>
            <a:r>
              <a:rPr lang="en-US" sz="1600">
                <a:latin typeface="Quattrocento Sans"/>
                <a:ea typeface="Quattrocento Sans"/>
                <a:cs typeface="Quattrocento Sans"/>
                <a:sym typeface="Quattrocento Sans"/>
              </a:rPr>
              <a:t>by adopting a machine learning approach, utility companies can gain a competitive advantage in the energy market and improve their reputation as a forward-thinking and innovative organization.</a:t>
            </a:r>
            <a:endParaRPr sz="1600">
              <a:latin typeface="Quattrocento Sans"/>
              <a:ea typeface="Quattrocento Sans"/>
              <a:cs typeface="Quattrocento Sans"/>
              <a:sym typeface="Quattrocento Sans"/>
            </a:endParaRPr>
          </a:p>
          <a:p>
            <a:pPr indent="0" lvl="0" marL="1371600" rtl="0" algn="l">
              <a:lnSpc>
                <a:spcPct val="100000"/>
              </a:lnSpc>
              <a:spcBef>
                <a:spcPts val="1200"/>
              </a:spcBef>
              <a:spcAft>
                <a:spcPts val="1200"/>
              </a:spcAft>
              <a:buNone/>
            </a:pPr>
            <a:r>
              <a:rPr lang="en-US" sz="1600">
                <a:latin typeface="Quattrocento Sans"/>
                <a:ea typeface="Quattrocento Sans"/>
                <a:cs typeface="Quattrocento Sans"/>
                <a:sym typeface="Quattrocento Sans"/>
              </a:rPr>
              <a:t>Environmental: </a:t>
            </a:r>
            <a:r>
              <a:rPr lang="en-US" sz="1600">
                <a:latin typeface="Quattrocento Sans"/>
                <a:ea typeface="Quattrocento Sans"/>
                <a:cs typeface="Quattrocento Sans"/>
                <a:sym typeface="Quattrocento Sans"/>
              </a:rPr>
              <a:t>solar energy is a clean and renewable energy source, and by using machine learning to optimize the production and use of solar energy, utilities can reduce their carbon footprint and contribute to a more sustainable future.</a:t>
            </a:r>
            <a:endParaRPr sz="1600">
              <a:latin typeface="Quattrocento Sans"/>
              <a:ea typeface="Quattrocento Sans"/>
              <a:cs typeface="Quattrocento Sans"/>
              <a:sym typeface="Quattrocento Sans"/>
            </a:endParaRPr>
          </a:p>
        </p:txBody>
      </p:sp>
      <p:cxnSp>
        <p:nvCxnSpPr>
          <p:cNvPr id="142" name="Google Shape;142;p5"/>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pic>
        <p:nvPicPr>
          <p:cNvPr id="143" name="Google Shape;143;p5"/>
          <p:cNvPicPr preferRelativeResize="0"/>
          <p:nvPr/>
        </p:nvPicPr>
        <p:blipFill>
          <a:blip r:embed="rId3">
            <a:alphaModFix/>
          </a:blip>
          <a:stretch>
            <a:fillRect/>
          </a:stretch>
        </p:blipFill>
        <p:spPr>
          <a:xfrm>
            <a:off x="1226400" y="2045350"/>
            <a:ext cx="700400" cy="700400"/>
          </a:xfrm>
          <a:prstGeom prst="rect">
            <a:avLst/>
          </a:prstGeom>
          <a:noFill/>
          <a:ln>
            <a:noFill/>
          </a:ln>
        </p:spPr>
      </p:pic>
      <p:pic>
        <p:nvPicPr>
          <p:cNvPr id="144" name="Google Shape;144;p5"/>
          <p:cNvPicPr preferRelativeResize="0"/>
          <p:nvPr/>
        </p:nvPicPr>
        <p:blipFill>
          <a:blip r:embed="rId4">
            <a:alphaModFix/>
          </a:blip>
          <a:stretch>
            <a:fillRect/>
          </a:stretch>
        </p:blipFill>
        <p:spPr>
          <a:xfrm>
            <a:off x="1201725" y="2871800"/>
            <a:ext cx="700400" cy="700400"/>
          </a:xfrm>
          <a:prstGeom prst="rect">
            <a:avLst/>
          </a:prstGeom>
          <a:noFill/>
          <a:ln>
            <a:noFill/>
          </a:ln>
        </p:spPr>
      </p:pic>
      <p:pic>
        <p:nvPicPr>
          <p:cNvPr id="145" name="Google Shape;145;p5"/>
          <p:cNvPicPr preferRelativeResize="0"/>
          <p:nvPr/>
        </p:nvPicPr>
        <p:blipFill>
          <a:blip r:embed="rId5">
            <a:alphaModFix/>
          </a:blip>
          <a:stretch>
            <a:fillRect/>
          </a:stretch>
        </p:blipFill>
        <p:spPr>
          <a:xfrm>
            <a:off x="1201725" y="3709875"/>
            <a:ext cx="700400" cy="700400"/>
          </a:xfrm>
          <a:prstGeom prst="rect">
            <a:avLst/>
          </a:prstGeom>
          <a:noFill/>
          <a:ln>
            <a:noFill/>
          </a:ln>
        </p:spPr>
      </p:pic>
      <p:pic>
        <p:nvPicPr>
          <p:cNvPr id="146" name="Google Shape;146;p5"/>
          <p:cNvPicPr preferRelativeResize="0"/>
          <p:nvPr/>
        </p:nvPicPr>
        <p:blipFill>
          <a:blip r:embed="rId6">
            <a:alphaModFix/>
          </a:blip>
          <a:stretch>
            <a:fillRect/>
          </a:stretch>
        </p:blipFill>
        <p:spPr>
          <a:xfrm>
            <a:off x="1226400" y="4564400"/>
            <a:ext cx="700400" cy="700400"/>
          </a:xfrm>
          <a:prstGeom prst="rect">
            <a:avLst/>
          </a:prstGeom>
          <a:noFill/>
          <a:ln>
            <a:noFill/>
          </a:ln>
        </p:spPr>
      </p:pic>
      <p:pic>
        <p:nvPicPr>
          <p:cNvPr id="147" name="Google Shape;147;p5"/>
          <p:cNvPicPr preferRelativeResize="0"/>
          <p:nvPr/>
        </p:nvPicPr>
        <p:blipFill>
          <a:blip r:embed="rId7">
            <a:alphaModFix/>
          </a:blip>
          <a:stretch>
            <a:fillRect/>
          </a:stretch>
        </p:blipFill>
        <p:spPr>
          <a:xfrm>
            <a:off x="1201725" y="5436475"/>
            <a:ext cx="700400" cy="7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AUDIENCE AND MARKET</a:t>
            </a:r>
            <a:endParaRPr/>
          </a:p>
        </p:txBody>
      </p:sp>
      <p:sp>
        <p:nvSpPr>
          <p:cNvPr id="153" name="Google Shape;153;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1371600" rtl="0" algn="l">
              <a:lnSpc>
                <a:spcPct val="115000"/>
              </a:lnSpc>
              <a:spcBef>
                <a:spcPts val="2400"/>
              </a:spcBef>
              <a:spcAft>
                <a:spcPts val="0"/>
              </a:spcAft>
              <a:buNone/>
            </a:pPr>
            <a:r>
              <a:rPr lang="en-US" sz="2400">
                <a:solidFill>
                  <a:srgbClr val="000000"/>
                </a:solidFill>
                <a:latin typeface="Quattrocento Sans"/>
                <a:ea typeface="Quattrocento Sans"/>
                <a:cs typeface="Quattrocento Sans"/>
                <a:sym typeface="Quattrocento Sans"/>
              </a:rPr>
              <a:t>Electric utility companies located in the northern hemisphere that utilize solar panels as part of their mix of energy sources.</a:t>
            </a:r>
            <a:endParaRPr sz="2400">
              <a:solidFill>
                <a:srgbClr val="000000"/>
              </a:solidFill>
              <a:latin typeface="Quattrocento Sans"/>
              <a:ea typeface="Quattrocento Sans"/>
              <a:cs typeface="Quattrocento Sans"/>
              <a:sym typeface="Quattrocento Sans"/>
            </a:endParaRPr>
          </a:p>
          <a:p>
            <a:pPr indent="0" lvl="0" marL="1371600" rtl="0" algn="l">
              <a:lnSpc>
                <a:spcPct val="115000"/>
              </a:lnSpc>
              <a:spcBef>
                <a:spcPts val="2400"/>
              </a:spcBef>
              <a:spcAft>
                <a:spcPts val="0"/>
              </a:spcAft>
              <a:buNone/>
            </a:pPr>
            <a:r>
              <a:rPr lang="en-US" sz="2400">
                <a:solidFill>
                  <a:srgbClr val="000000"/>
                </a:solidFill>
                <a:latin typeface="Quattrocento Sans"/>
                <a:ea typeface="Quattrocento Sans"/>
                <a:cs typeface="Quattrocento Sans"/>
                <a:sym typeface="Quattrocento Sans"/>
              </a:rPr>
              <a:t>Government agencies and municipalities interested in integrating solar power into existing power grids.</a:t>
            </a:r>
            <a:endParaRPr sz="2400">
              <a:solidFill>
                <a:srgbClr val="000000"/>
              </a:solidFill>
              <a:latin typeface="Quattrocento Sans"/>
              <a:ea typeface="Quattrocento Sans"/>
              <a:cs typeface="Quattrocento Sans"/>
              <a:sym typeface="Quattrocento Sans"/>
            </a:endParaRPr>
          </a:p>
          <a:p>
            <a:pPr indent="0" lvl="0" marL="1371600" rtl="0" algn="l">
              <a:lnSpc>
                <a:spcPct val="115000"/>
              </a:lnSpc>
              <a:spcBef>
                <a:spcPts val="2400"/>
              </a:spcBef>
              <a:spcAft>
                <a:spcPts val="0"/>
              </a:spcAft>
              <a:buNone/>
            </a:pPr>
            <a:r>
              <a:rPr lang="en-US" sz="2400">
                <a:solidFill>
                  <a:srgbClr val="000000"/>
                </a:solidFill>
                <a:latin typeface="Quattrocento Sans"/>
                <a:ea typeface="Quattrocento Sans"/>
                <a:cs typeface="Quattrocento Sans"/>
                <a:sym typeface="Quattrocento Sans"/>
              </a:rPr>
              <a:t>Solar panel companies that wish to develop a feasibility study to expand operations.</a:t>
            </a:r>
            <a:endParaRPr sz="2400">
              <a:solidFill>
                <a:srgbClr val="000000"/>
              </a:solidFill>
              <a:latin typeface="Quattrocento Sans"/>
              <a:ea typeface="Quattrocento Sans"/>
              <a:cs typeface="Quattrocento Sans"/>
              <a:sym typeface="Quattrocento Sans"/>
            </a:endParaRPr>
          </a:p>
          <a:p>
            <a:pPr indent="0" lvl="0" marL="1371600" rtl="0" algn="l">
              <a:lnSpc>
                <a:spcPct val="115000"/>
              </a:lnSpc>
              <a:spcBef>
                <a:spcPts val="2400"/>
              </a:spcBef>
              <a:spcAft>
                <a:spcPts val="0"/>
              </a:spcAft>
              <a:buNone/>
            </a:pPr>
            <a:r>
              <a:rPr lang="en-US" sz="2400">
                <a:solidFill>
                  <a:srgbClr val="000000"/>
                </a:solidFill>
                <a:latin typeface="Quattrocento Sans"/>
                <a:ea typeface="Quattrocento Sans"/>
                <a:cs typeface="Quattrocento Sans"/>
                <a:sym typeface="Quattrocento Sans"/>
              </a:rPr>
              <a:t>Utility customers who may want to install solar panels based on long-term cost savings.</a:t>
            </a:r>
            <a:endParaRPr sz="2400">
              <a:solidFill>
                <a:srgbClr val="000000"/>
              </a:solidFill>
              <a:latin typeface="Quattrocento Sans"/>
              <a:ea typeface="Quattrocento Sans"/>
              <a:cs typeface="Quattrocento Sans"/>
              <a:sym typeface="Quattrocento Sans"/>
            </a:endParaRPr>
          </a:p>
          <a:p>
            <a:pPr indent="-50800" lvl="0" marL="228600" rtl="0" algn="l">
              <a:lnSpc>
                <a:spcPct val="90000"/>
              </a:lnSpc>
              <a:spcBef>
                <a:spcPts val="2400"/>
              </a:spcBef>
              <a:spcAft>
                <a:spcPts val="0"/>
              </a:spcAft>
              <a:buClr>
                <a:schemeClr val="dk1"/>
              </a:buClr>
              <a:buSzPct val="100000"/>
              <a:buNone/>
            </a:pPr>
            <a:r>
              <a:t/>
            </a:r>
            <a:endParaRPr/>
          </a:p>
        </p:txBody>
      </p:sp>
      <p:cxnSp>
        <p:nvCxnSpPr>
          <p:cNvPr id="154" name="Google Shape;154;p11"/>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pic>
        <p:nvPicPr>
          <p:cNvPr id="155" name="Google Shape;155;p11"/>
          <p:cNvPicPr preferRelativeResize="0"/>
          <p:nvPr/>
        </p:nvPicPr>
        <p:blipFill>
          <a:blip r:embed="rId3">
            <a:alphaModFix/>
          </a:blip>
          <a:stretch>
            <a:fillRect/>
          </a:stretch>
        </p:blipFill>
        <p:spPr>
          <a:xfrm>
            <a:off x="1372500" y="1873984"/>
            <a:ext cx="666600" cy="666600"/>
          </a:xfrm>
          <a:prstGeom prst="rect">
            <a:avLst/>
          </a:prstGeom>
          <a:noFill/>
          <a:ln>
            <a:noFill/>
          </a:ln>
        </p:spPr>
      </p:pic>
      <p:pic>
        <p:nvPicPr>
          <p:cNvPr id="156" name="Google Shape;156;p11"/>
          <p:cNvPicPr preferRelativeResize="0"/>
          <p:nvPr/>
        </p:nvPicPr>
        <p:blipFill>
          <a:blip r:embed="rId4">
            <a:alphaModFix/>
          </a:blip>
          <a:stretch>
            <a:fillRect/>
          </a:stretch>
        </p:blipFill>
        <p:spPr>
          <a:xfrm>
            <a:off x="1372500" y="2830874"/>
            <a:ext cx="666600" cy="666600"/>
          </a:xfrm>
          <a:prstGeom prst="rect">
            <a:avLst/>
          </a:prstGeom>
          <a:noFill/>
          <a:ln>
            <a:noFill/>
          </a:ln>
        </p:spPr>
      </p:pic>
      <p:pic>
        <p:nvPicPr>
          <p:cNvPr id="157" name="Google Shape;157;p11"/>
          <p:cNvPicPr preferRelativeResize="0"/>
          <p:nvPr/>
        </p:nvPicPr>
        <p:blipFill>
          <a:blip r:embed="rId5">
            <a:alphaModFix/>
          </a:blip>
          <a:stretch>
            <a:fillRect/>
          </a:stretch>
        </p:blipFill>
        <p:spPr>
          <a:xfrm>
            <a:off x="1372500" y="3696109"/>
            <a:ext cx="666600" cy="666600"/>
          </a:xfrm>
          <a:prstGeom prst="rect">
            <a:avLst/>
          </a:prstGeom>
          <a:noFill/>
          <a:ln>
            <a:noFill/>
          </a:ln>
        </p:spPr>
      </p:pic>
      <p:pic>
        <p:nvPicPr>
          <p:cNvPr id="158" name="Google Shape;158;p11"/>
          <p:cNvPicPr preferRelativeResize="0"/>
          <p:nvPr/>
        </p:nvPicPr>
        <p:blipFill>
          <a:blip r:embed="rId6">
            <a:alphaModFix/>
          </a:blip>
          <a:stretch>
            <a:fillRect/>
          </a:stretch>
        </p:blipFill>
        <p:spPr>
          <a:xfrm>
            <a:off x="1372500" y="4653235"/>
            <a:ext cx="666600" cy="66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METHODS</a:t>
            </a:r>
            <a:endParaRPr/>
          </a:p>
        </p:txBody>
      </p:sp>
      <p:cxnSp>
        <p:nvCxnSpPr>
          <p:cNvPr id="164" name="Google Shape;164;p6"/>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graphicFrame>
        <p:nvGraphicFramePr>
          <p:cNvPr id="165" name="Google Shape;165;p6"/>
          <p:cNvGraphicFramePr/>
          <p:nvPr/>
        </p:nvGraphicFramePr>
        <p:xfrm>
          <a:off x="1312900" y="1776375"/>
          <a:ext cx="3000000" cy="3000000"/>
        </p:xfrm>
        <a:graphic>
          <a:graphicData uri="http://schemas.openxmlformats.org/drawingml/2006/table">
            <a:tbl>
              <a:tblPr bandRow="1">
                <a:noFill/>
                <a:tableStyleId>{61F68C97-D88C-4756-BACE-E7117CC4CFDF}</a:tableStyleId>
              </a:tblPr>
              <a:tblGrid>
                <a:gridCol w="1329925"/>
                <a:gridCol w="4987275"/>
              </a:tblGrid>
              <a:tr h="227650">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ML algorithms</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How they work</a:t>
                      </a:r>
                      <a:endParaRPr sz="1000">
                        <a:latin typeface="Quattrocento Sans"/>
                        <a:ea typeface="Quattrocento Sans"/>
                        <a:cs typeface="Quattrocento Sans"/>
                        <a:sym typeface="Quattrocento Sans"/>
                      </a:endParaRPr>
                    </a:p>
                  </a:txBody>
                  <a:tcPr marT="0" marB="0" marR="45725" marL="45725" anchor="ctr"/>
                </a:tc>
              </a:tr>
              <a:tr h="40977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Polynomial regression</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Models the relationship between weather variables as a continuous function.</a:t>
                      </a:r>
                      <a:endParaRPr sz="1000">
                        <a:latin typeface="Quattrocento Sans"/>
                        <a:ea typeface="Quattrocento Sans"/>
                        <a:cs typeface="Quattrocento Sans"/>
                        <a:sym typeface="Quattrocento Sans"/>
                      </a:endParaRPr>
                    </a:p>
                  </a:txBody>
                  <a:tcPr marT="0" marB="0" marR="45725" marL="45725" anchor="ctr"/>
                </a:tc>
              </a:tr>
              <a:tr h="40977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Random forest</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Functions by constructing a tree-like model of decisions based, where multiple </a:t>
                      </a:r>
                      <a:r>
                        <a:rPr lang="en-US" sz="1000">
                          <a:latin typeface="Quattrocento Sans"/>
                          <a:ea typeface="Quattrocento Sans"/>
                          <a:cs typeface="Quattrocento Sans"/>
                          <a:sym typeface="Quattrocento Sans"/>
                        </a:rPr>
                        <a:t>models</a:t>
                      </a:r>
                      <a:r>
                        <a:rPr lang="en-US" sz="1000">
                          <a:latin typeface="Quattrocento Sans"/>
                          <a:ea typeface="Quattrocento Sans"/>
                          <a:cs typeface="Quattrocento Sans"/>
                          <a:sym typeface="Quattrocento Sans"/>
                        </a:rPr>
                        <a:t> are being evaluated and the best model output is </a:t>
                      </a:r>
                      <a:r>
                        <a:rPr lang="en-US" sz="1000">
                          <a:latin typeface="Quattrocento Sans"/>
                          <a:ea typeface="Quattrocento Sans"/>
                          <a:cs typeface="Quattrocento Sans"/>
                          <a:sym typeface="Quattrocento Sans"/>
                        </a:rPr>
                        <a:t>returned</a:t>
                      </a:r>
                      <a:r>
                        <a:rPr lang="en-US" sz="1000">
                          <a:latin typeface="Quattrocento Sans"/>
                          <a:ea typeface="Quattrocento Sans"/>
                          <a:cs typeface="Quattrocento Sans"/>
                          <a:sym typeface="Quattrocento Sans"/>
                        </a:rPr>
                        <a:t>.</a:t>
                      </a:r>
                      <a:endParaRPr sz="1000">
                        <a:latin typeface="Quattrocento Sans"/>
                        <a:ea typeface="Quattrocento Sans"/>
                        <a:cs typeface="Quattrocento Sans"/>
                        <a:sym typeface="Quattrocento Sans"/>
                      </a:endParaRPr>
                    </a:p>
                  </a:txBody>
                  <a:tcPr marT="0" marB="0" marR="45725" marL="45725" anchor="ctr"/>
                </a:tc>
              </a:tr>
              <a:tr h="59187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LightGBM</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A gradient boosting framework that uses decision trees as base learners. It can efficiently handle large-scale datasets and provide accurate predictions by iteratively learning from the mistakes of previous models.</a:t>
                      </a:r>
                      <a:endParaRPr sz="1000">
                        <a:latin typeface="Quattrocento Sans"/>
                        <a:ea typeface="Quattrocento Sans"/>
                        <a:cs typeface="Quattrocento Sans"/>
                        <a:sym typeface="Quattrocento Sans"/>
                      </a:endParaRPr>
                    </a:p>
                  </a:txBody>
                  <a:tcPr marT="0" marB="0" marR="45725" marL="45725" anchor="ctr"/>
                </a:tc>
              </a:tr>
              <a:tr h="774000">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Extra Trees</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An ensemble learning method that leverages decision trees. By training multiple decision trees on random subsets of the training data and randomly selecting features at each split, the model can make predictions based on the average or majority vote of the trees.</a:t>
                      </a:r>
                      <a:endParaRPr sz="1000">
                        <a:latin typeface="Quattrocento Sans"/>
                        <a:ea typeface="Quattrocento Sans"/>
                        <a:cs typeface="Quattrocento Sans"/>
                        <a:sym typeface="Quattrocento Sans"/>
                      </a:endParaRPr>
                    </a:p>
                  </a:txBody>
                  <a:tcPr marT="0" marB="0" marR="45725" marL="45725" anchor="ctr"/>
                </a:tc>
              </a:tr>
              <a:tr h="59187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CNNs (Convolutional Neural Network)</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A deep learning model that excels at analyzing and processing grid-like data. It uses layers specialized in detecting features, downsampling the data, and making predictions.</a:t>
                      </a:r>
                      <a:endParaRPr sz="1000">
                        <a:latin typeface="Quattrocento Sans"/>
                        <a:ea typeface="Quattrocento Sans"/>
                        <a:cs typeface="Quattrocento Sans"/>
                        <a:sym typeface="Quattrocento Sans"/>
                      </a:endParaRPr>
                    </a:p>
                  </a:txBody>
                  <a:tcPr marT="0" marB="0" marR="45725" marL="45725" anchor="ctr"/>
                </a:tc>
              </a:tr>
              <a:tr h="59187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MLP (Multilayer Perceptron)</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An artificial neural network composed of multiple layers of interconnected nodes or neurons. The model can learn complex patterns and relationships in the data to make predictions.</a:t>
                      </a:r>
                      <a:endParaRPr sz="1000">
                        <a:latin typeface="Quattrocento Sans"/>
                        <a:ea typeface="Quattrocento Sans"/>
                        <a:cs typeface="Quattrocento Sans"/>
                        <a:sym typeface="Quattrocento Sans"/>
                      </a:endParaRPr>
                    </a:p>
                  </a:txBody>
                  <a:tcPr marT="0" marB="0" marR="45725" marL="45725" anchor="ctr"/>
                </a:tc>
              </a:tr>
              <a:tr h="81952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Bagging</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0"/>
                        </a:spcAft>
                        <a:buNone/>
                      </a:pPr>
                      <a:r>
                        <a:rPr lang="en-US" sz="1000">
                          <a:latin typeface="Quattrocento Sans"/>
                          <a:ea typeface="Quattrocento Sans"/>
                          <a:cs typeface="Quattrocento Sans"/>
                          <a:sym typeface="Quattrocento Sans"/>
                        </a:rPr>
                        <a:t>Used to combine the predictions of multiple machine learning algorithms.</a:t>
                      </a:r>
                      <a:endParaRPr sz="1000">
                        <a:latin typeface="Quattrocento Sans"/>
                        <a:ea typeface="Quattrocento Sans"/>
                        <a:cs typeface="Quattrocento Sans"/>
                        <a:sym typeface="Quattrocento Sans"/>
                      </a:endParaRPr>
                    </a:p>
                    <a:p>
                      <a:pPr indent="0" lvl="0" marL="0" rtl="0" algn="l">
                        <a:spcBef>
                          <a:spcPts val="300"/>
                        </a:spcBef>
                        <a:spcAft>
                          <a:spcPts val="300"/>
                        </a:spcAft>
                        <a:buNone/>
                      </a:pPr>
                      <a:r>
                        <a:rPr lang="en-US" sz="1000">
                          <a:latin typeface="Quattrocento Sans"/>
                          <a:ea typeface="Quattrocento Sans"/>
                          <a:cs typeface="Quattrocento Sans"/>
                          <a:sym typeface="Quattrocento Sans"/>
                        </a:rPr>
                        <a:t>This method works by training multiple models on different subsets of the data or using different algorithms, and then combining their predictions to produce a final prediction.</a:t>
                      </a:r>
                      <a:endParaRPr sz="1000">
                        <a:latin typeface="Quattrocento Sans"/>
                        <a:ea typeface="Quattrocento Sans"/>
                        <a:cs typeface="Quattrocento Sans"/>
                        <a:sym typeface="Quattrocento Sans"/>
                      </a:endParaRPr>
                    </a:p>
                  </a:txBody>
                  <a:tcPr marT="0" marB="0" marR="45725" marL="45725" anchor="ctr"/>
                </a:tc>
              </a:tr>
              <a:tr h="409775">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Auto ML Tool</a:t>
                      </a:r>
                      <a:endParaRPr sz="1000">
                        <a:latin typeface="Quattrocento Sans"/>
                        <a:ea typeface="Quattrocento Sans"/>
                        <a:cs typeface="Quattrocento Sans"/>
                        <a:sym typeface="Quattrocento Sans"/>
                      </a:endParaRPr>
                    </a:p>
                  </a:txBody>
                  <a:tcPr marT="0" marB="0" marR="45725" marL="45725" anchor="ctr"/>
                </a:tc>
                <a:tc>
                  <a:txBody>
                    <a:bodyPr/>
                    <a:lstStyle/>
                    <a:p>
                      <a:pPr indent="0" lvl="0" marL="0" rtl="0" algn="l">
                        <a:spcBef>
                          <a:spcPts val="0"/>
                        </a:spcBef>
                        <a:spcAft>
                          <a:spcPts val="300"/>
                        </a:spcAft>
                        <a:buNone/>
                      </a:pPr>
                      <a:r>
                        <a:rPr lang="en-US" sz="1000">
                          <a:latin typeface="Quattrocento Sans"/>
                          <a:ea typeface="Quattrocento Sans"/>
                          <a:cs typeface="Quattrocento Sans"/>
                          <a:sym typeface="Quattrocento Sans"/>
                        </a:rPr>
                        <a:t>Auto ML tools were used to evaluate different models and automate tuning to compare the results of different models.</a:t>
                      </a:r>
                      <a:endParaRPr sz="1000">
                        <a:latin typeface="Quattrocento Sans"/>
                        <a:ea typeface="Quattrocento Sans"/>
                        <a:cs typeface="Quattrocento Sans"/>
                        <a:sym typeface="Quattrocento Sans"/>
                      </a:endParaRPr>
                    </a:p>
                  </a:txBody>
                  <a:tcPr marT="0" marB="0" marR="45725" marL="457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d3678637b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METHODS</a:t>
            </a:r>
            <a:endParaRPr/>
          </a:p>
        </p:txBody>
      </p:sp>
      <p:cxnSp>
        <p:nvCxnSpPr>
          <p:cNvPr id="171" name="Google Shape;171;g24d3678637b_0_19"/>
          <p:cNvCxnSpPr/>
          <p:nvPr/>
        </p:nvCxnSpPr>
        <p:spPr>
          <a:xfrm>
            <a:off x="0" y="1422400"/>
            <a:ext cx="7072200" cy="0"/>
          </a:xfrm>
          <a:prstGeom prst="straightConnector1">
            <a:avLst/>
          </a:prstGeom>
          <a:noFill/>
          <a:ln cap="flat" cmpd="sng" w="76200">
            <a:solidFill>
              <a:srgbClr val="326063"/>
            </a:solidFill>
            <a:prstDash val="solid"/>
            <a:miter lim="800000"/>
            <a:headEnd len="sm" w="sm" type="none"/>
            <a:tailEnd len="sm" w="sm" type="none"/>
          </a:ln>
        </p:spPr>
      </p:cxnSp>
      <p:sp>
        <p:nvSpPr>
          <p:cNvPr id="172" name="Google Shape;172;g24d3678637b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50800" lvl="0" marL="228600" rtl="0" algn="l">
              <a:lnSpc>
                <a:spcPct val="90000"/>
              </a:lnSpc>
              <a:spcBef>
                <a:spcPts val="0"/>
              </a:spcBef>
              <a:spcAft>
                <a:spcPts val="0"/>
              </a:spcAft>
              <a:buClr>
                <a:schemeClr val="dk1"/>
              </a:buClr>
              <a:buSzPct val="100000"/>
              <a:buNone/>
            </a:pPr>
            <a:r>
              <a:rPr lang="en-US">
                <a:latin typeface="Quattrocento Sans"/>
                <a:ea typeface="Quattrocento Sans"/>
                <a:cs typeface="Quattrocento Sans"/>
                <a:sym typeface="Quattrocento Sans"/>
              </a:rPr>
              <a:t>Our research was based on four main experiments </a:t>
            </a:r>
            <a:endParaRPr>
              <a:latin typeface="Quattrocento Sans"/>
              <a:ea typeface="Quattrocento Sans"/>
              <a:cs typeface="Quattrocento Sans"/>
              <a:sym typeface="Quattrocento Sans"/>
            </a:endParaRPr>
          </a:p>
          <a:p>
            <a:pPr indent="0" lvl="0" marL="177800" rtl="0" algn="l">
              <a:lnSpc>
                <a:spcPct val="90000"/>
              </a:lnSpc>
              <a:spcBef>
                <a:spcPts val="0"/>
              </a:spcBef>
              <a:spcAft>
                <a:spcPts val="0"/>
              </a:spcAft>
              <a:buClr>
                <a:schemeClr val="dk1"/>
              </a:buClr>
              <a:buSzPct val="100000"/>
              <a:buNone/>
            </a:pPr>
            <a:r>
              <a:t/>
            </a:r>
            <a:endParaRPr>
              <a:latin typeface="Quattrocento Sans"/>
              <a:ea typeface="Quattrocento Sans"/>
              <a:cs typeface="Quattrocento Sans"/>
              <a:sym typeface="Quattrocento Sans"/>
            </a:endParaRPr>
          </a:p>
          <a:p>
            <a:pPr indent="-379730" lvl="0" marL="457200" rtl="0" algn="l">
              <a:lnSpc>
                <a:spcPct val="100000"/>
              </a:lnSpc>
              <a:spcBef>
                <a:spcPts val="600"/>
              </a:spcBef>
              <a:spcAft>
                <a:spcPts val="0"/>
              </a:spcAft>
              <a:buSzPct val="100000"/>
              <a:buFont typeface="Quattrocento Sans"/>
              <a:buChar char="•"/>
            </a:pPr>
            <a:r>
              <a:rPr lang="en-US">
                <a:latin typeface="Quattrocento Sans"/>
                <a:ea typeface="Quattrocento Sans"/>
                <a:cs typeface="Quattrocento Sans"/>
                <a:sym typeface="Quattrocento Sans"/>
              </a:rPr>
              <a:t>First experiment simulated what ‘Pasion et al’ paper did. In our experiment we picked the same features and used additional models to the one that were listed in the paper. </a:t>
            </a:r>
            <a:endParaRPr>
              <a:latin typeface="Quattrocento Sans"/>
              <a:ea typeface="Quattrocento Sans"/>
              <a:cs typeface="Quattrocento Sans"/>
              <a:sym typeface="Quattrocento Sans"/>
            </a:endParaRPr>
          </a:p>
          <a:p>
            <a:pPr indent="-379730" lvl="0" marL="457200" rtl="0" algn="l">
              <a:lnSpc>
                <a:spcPct val="100000"/>
              </a:lnSpc>
              <a:spcBef>
                <a:spcPts val="600"/>
              </a:spcBef>
              <a:spcAft>
                <a:spcPts val="0"/>
              </a:spcAft>
              <a:buSzPct val="100000"/>
              <a:buFont typeface="Quattrocento Sans"/>
              <a:buChar char="•"/>
            </a:pPr>
            <a:r>
              <a:rPr lang="en-US">
                <a:latin typeface="Quattrocento Sans"/>
                <a:ea typeface="Quattrocento Sans"/>
                <a:cs typeface="Quattrocento Sans"/>
                <a:sym typeface="Quattrocento Sans"/>
              </a:rPr>
              <a:t>In the second experiment, we merged the original data set with the Solcast data set, which contains additional weather data.  </a:t>
            </a:r>
            <a:endParaRPr>
              <a:latin typeface="Quattrocento Sans"/>
              <a:ea typeface="Quattrocento Sans"/>
              <a:cs typeface="Quattrocento Sans"/>
              <a:sym typeface="Quattrocento Sans"/>
            </a:endParaRPr>
          </a:p>
          <a:p>
            <a:pPr indent="-379730" lvl="0" marL="457200" rtl="0" algn="l">
              <a:lnSpc>
                <a:spcPct val="100000"/>
              </a:lnSpc>
              <a:spcBef>
                <a:spcPts val="600"/>
              </a:spcBef>
              <a:spcAft>
                <a:spcPts val="0"/>
              </a:spcAft>
              <a:buSzPct val="100000"/>
              <a:buFont typeface="Quattrocento Sans"/>
              <a:buChar char="•"/>
            </a:pPr>
            <a:r>
              <a:rPr lang="en-US">
                <a:latin typeface="Quattrocento Sans"/>
                <a:ea typeface="Quattrocento Sans"/>
                <a:cs typeface="Quattrocento Sans"/>
                <a:sym typeface="Quattrocento Sans"/>
              </a:rPr>
              <a:t>Third Experiment explored how </a:t>
            </a:r>
            <a:r>
              <a:rPr lang="en-US">
                <a:latin typeface="Quattrocento Sans"/>
                <a:ea typeface="Quattrocento Sans"/>
                <a:cs typeface="Quattrocento Sans"/>
                <a:sym typeface="Quattrocento Sans"/>
              </a:rPr>
              <a:t>different</a:t>
            </a:r>
            <a:r>
              <a:rPr lang="en-US">
                <a:latin typeface="Quattrocento Sans"/>
                <a:ea typeface="Quattrocento Sans"/>
                <a:cs typeface="Quattrocento Sans"/>
                <a:sym typeface="Quattrocento Sans"/>
              </a:rPr>
              <a:t> models worked in </a:t>
            </a:r>
            <a:r>
              <a:rPr lang="en-US">
                <a:latin typeface="Quattrocento Sans"/>
                <a:ea typeface="Quattrocento Sans"/>
                <a:cs typeface="Quattrocento Sans"/>
                <a:sym typeface="Quattrocento Sans"/>
              </a:rPr>
              <a:t>different</a:t>
            </a:r>
            <a:r>
              <a:rPr lang="en-US">
                <a:latin typeface="Quattrocento Sans"/>
                <a:ea typeface="Quattrocento Sans"/>
                <a:cs typeface="Quattrocento Sans"/>
                <a:sym typeface="Quattrocento Sans"/>
              </a:rPr>
              <a:t> subsets of the data based on geographic locations or </a:t>
            </a:r>
            <a:r>
              <a:rPr lang="en-US">
                <a:latin typeface="Quattrocento Sans"/>
                <a:ea typeface="Quattrocento Sans"/>
                <a:cs typeface="Quattrocento Sans"/>
                <a:sym typeface="Quattrocento Sans"/>
              </a:rPr>
              <a:t>period</a:t>
            </a:r>
            <a:r>
              <a:rPr lang="en-US">
                <a:latin typeface="Quattrocento Sans"/>
                <a:ea typeface="Quattrocento Sans"/>
                <a:cs typeface="Quattrocento Sans"/>
                <a:sym typeface="Quattrocento Sans"/>
              </a:rPr>
              <a:t> of the year like seasons.</a:t>
            </a:r>
            <a:endParaRPr>
              <a:latin typeface="Quattrocento Sans"/>
              <a:ea typeface="Quattrocento Sans"/>
              <a:cs typeface="Quattrocento Sans"/>
              <a:sym typeface="Quattrocento Sans"/>
            </a:endParaRPr>
          </a:p>
          <a:p>
            <a:pPr indent="-379730" lvl="0" marL="457200" rtl="0" algn="l">
              <a:lnSpc>
                <a:spcPct val="100000"/>
              </a:lnSpc>
              <a:spcBef>
                <a:spcPts val="600"/>
              </a:spcBef>
              <a:spcAft>
                <a:spcPts val="0"/>
              </a:spcAft>
              <a:buSzPct val="100000"/>
              <a:buFont typeface="Quattrocento Sans"/>
              <a:buChar char="•"/>
            </a:pPr>
            <a:r>
              <a:rPr lang="en-US">
                <a:latin typeface="Quattrocento Sans"/>
                <a:ea typeface="Quattrocento Sans"/>
                <a:cs typeface="Quattrocento Sans"/>
                <a:sym typeface="Quattrocento Sans"/>
              </a:rPr>
              <a:t>The last experiment converted the </a:t>
            </a:r>
            <a:r>
              <a:rPr lang="en-US">
                <a:latin typeface="Quattrocento Sans"/>
                <a:ea typeface="Quattrocento Sans"/>
                <a:cs typeface="Quattrocento Sans"/>
                <a:sym typeface="Quattrocento Sans"/>
              </a:rPr>
              <a:t>target</a:t>
            </a:r>
            <a:r>
              <a:rPr lang="en-US">
                <a:latin typeface="Quattrocento Sans"/>
                <a:ea typeface="Quattrocento Sans"/>
                <a:cs typeface="Quattrocento Sans"/>
                <a:sym typeface="Quattrocento Sans"/>
              </a:rPr>
              <a:t> feature to classification, each category was a range of values.</a:t>
            </a:r>
            <a:endParaRPr>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26063"/>
              </a:buClr>
              <a:buSzPts val="4400"/>
              <a:buFont typeface="Quattrocento Sans"/>
              <a:buNone/>
            </a:pPr>
            <a:r>
              <a:rPr b="1" lang="en-US">
                <a:solidFill>
                  <a:srgbClr val="326063"/>
                </a:solidFill>
                <a:latin typeface="Quattrocento Sans"/>
                <a:ea typeface="Quattrocento Sans"/>
                <a:cs typeface="Quattrocento Sans"/>
                <a:sym typeface="Quattrocento Sans"/>
              </a:rPr>
              <a:t>RESULTS - Regression Models</a:t>
            </a:r>
            <a:endParaRPr/>
          </a:p>
        </p:txBody>
      </p:sp>
      <p:sp>
        <p:nvSpPr>
          <p:cNvPr id="178" name="Google Shape;17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61950" lvl="0" marL="457200" rtl="0" algn="l">
              <a:lnSpc>
                <a:spcPct val="100000"/>
              </a:lnSpc>
              <a:spcBef>
                <a:spcPts val="0"/>
              </a:spcBef>
              <a:spcAft>
                <a:spcPts val="0"/>
              </a:spcAft>
              <a:buSzPts val="2100"/>
              <a:buFont typeface="Quattrocento Sans"/>
              <a:buChar char="•"/>
            </a:pPr>
            <a:r>
              <a:rPr lang="en-US" sz="2100">
                <a:latin typeface="Quattrocento Sans"/>
                <a:ea typeface="Quattrocento Sans"/>
                <a:cs typeface="Quattrocento Sans"/>
                <a:sym typeface="Quattrocento Sans"/>
              </a:rPr>
              <a:t>Evaluation was conducted on test data and assessed using R^2 and RMSE metrics</a:t>
            </a:r>
            <a:endParaRPr sz="2100">
              <a:latin typeface="Quattrocento Sans"/>
              <a:ea typeface="Quattrocento Sans"/>
              <a:cs typeface="Quattrocento Sans"/>
              <a:sym typeface="Quattrocento Sans"/>
            </a:endParaRPr>
          </a:p>
          <a:p>
            <a:pPr indent="-361950" lvl="0" marL="457200" rtl="0" algn="l">
              <a:lnSpc>
                <a:spcPct val="100000"/>
              </a:lnSpc>
              <a:spcBef>
                <a:spcPts val="1000"/>
              </a:spcBef>
              <a:spcAft>
                <a:spcPts val="0"/>
              </a:spcAft>
              <a:buSzPts val="2100"/>
              <a:buFont typeface="Quattrocento Sans"/>
              <a:buChar char="•"/>
            </a:pPr>
            <a:r>
              <a:rPr lang="en-US" sz="2100">
                <a:latin typeface="Quattrocento Sans"/>
                <a:ea typeface="Quattrocento Sans"/>
                <a:cs typeface="Quattrocento Sans"/>
                <a:sym typeface="Quattrocento Sans"/>
              </a:rPr>
              <a:t>LightGBM, </a:t>
            </a:r>
            <a:r>
              <a:rPr lang="en-US" sz="2100">
                <a:latin typeface="Quattrocento Sans"/>
                <a:ea typeface="Quattrocento Sans"/>
                <a:cs typeface="Quattrocento Sans"/>
                <a:sym typeface="Quattrocento Sans"/>
              </a:rPr>
              <a:t>Random Forest, Extra Trees, and Bagging with Extra Trees models were the best performing models </a:t>
            </a:r>
            <a:endParaRPr sz="2100">
              <a:latin typeface="Quattrocento Sans"/>
              <a:ea typeface="Quattrocento Sans"/>
              <a:cs typeface="Quattrocento Sans"/>
              <a:sym typeface="Quattrocento Sans"/>
            </a:endParaRPr>
          </a:p>
          <a:p>
            <a:pPr indent="-361950" lvl="0" marL="457200" rtl="0" algn="l">
              <a:lnSpc>
                <a:spcPct val="100000"/>
              </a:lnSpc>
              <a:spcBef>
                <a:spcPts val="1000"/>
              </a:spcBef>
              <a:spcAft>
                <a:spcPts val="0"/>
              </a:spcAft>
              <a:buSzPts val="2100"/>
              <a:buFont typeface="Quattrocento Sans"/>
              <a:buChar char="•"/>
            </a:pPr>
            <a:r>
              <a:rPr lang="en-US" sz="2100">
                <a:latin typeface="Quattrocento Sans"/>
                <a:ea typeface="Quattrocento Sans"/>
                <a:cs typeface="Quattrocento Sans"/>
                <a:sym typeface="Quattrocento Sans"/>
              </a:rPr>
              <a:t>Polynomial Regression, CNN, and MLP demonstrate subpar performance</a:t>
            </a:r>
            <a:endParaRPr sz="2100">
              <a:latin typeface="Quattrocento Sans"/>
              <a:ea typeface="Quattrocento Sans"/>
              <a:cs typeface="Quattrocento Sans"/>
              <a:sym typeface="Quattrocento Sans"/>
            </a:endParaRPr>
          </a:p>
          <a:p>
            <a:pPr indent="-361950" lvl="0" marL="457200" rtl="0" algn="l">
              <a:lnSpc>
                <a:spcPct val="100000"/>
              </a:lnSpc>
              <a:spcBef>
                <a:spcPts val="1000"/>
              </a:spcBef>
              <a:spcAft>
                <a:spcPts val="0"/>
              </a:spcAft>
              <a:buSzPts val="2100"/>
              <a:buFont typeface="Quattrocento Sans"/>
              <a:buChar char="•"/>
            </a:pPr>
            <a:r>
              <a:rPr lang="en-US" sz="2100">
                <a:latin typeface="Quattrocento Sans"/>
                <a:ea typeface="Quattrocento Sans"/>
                <a:cs typeface="Quattrocento Sans"/>
                <a:sym typeface="Quattrocento Sans"/>
              </a:rPr>
              <a:t>LightGBM model outperformed all models in R^2 (0.6893) and RMSE (3.9599) including models used in previous research</a:t>
            </a:r>
            <a:endParaRPr sz="2100">
              <a:latin typeface="Quattrocento Sans"/>
              <a:ea typeface="Quattrocento Sans"/>
              <a:cs typeface="Quattrocento Sans"/>
              <a:sym typeface="Quattrocento Sans"/>
            </a:endParaRPr>
          </a:p>
          <a:p>
            <a:pPr indent="-361950" lvl="0" marL="457200" rtl="0" algn="l">
              <a:lnSpc>
                <a:spcPct val="100000"/>
              </a:lnSpc>
              <a:spcBef>
                <a:spcPts val="1000"/>
              </a:spcBef>
              <a:spcAft>
                <a:spcPts val="0"/>
              </a:spcAft>
              <a:buSzPts val="2100"/>
              <a:buFont typeface="Quattrocento Sans"/>
              <a:buChar char="•"/>
            </a:pPr>
            <a:r>
              <a:rPr lang="en-US" sz="2100">
                <a:latin typeface="Quattrocento Sans"/>
                <a:ea typeface="Quattrocento Sans"/>
                <a:cs typeface="Quattrocento Sans"/>
                <a:sym typeface="Quattrocento Sans"/>
              </a:rPr>
              <a:t>For the LightGBM model AmbientTemp, Humidity, WindDirection10m, and AirTemp were identified as the most important features </a:t>
            </a:r>
            <a:endParaRPr sz="2100">
              <a:latin typeface="Quattrocento Sans"/>
              <a:ea typeface="Quattrocento Sans"/>
              <a:cs typeface="Quattrocento Sans"/>
              <a:sym typeface="Quattrocento Sans"/>
            </a:endParaRPr>
          </a:p>
          <a:p>
            <a:pPr indent="-361950" lvl="0" marL="457200" rtl="0" algn="l">
              <a:lnSpc>
                <a:spcPct val="100000"/>
              </a:lnSpc>
              <a:spcBef>
                <a:spcPts val="1000"/>
              </a:spcBef>
              <a:spcAft>
                <a:spcPts val="0"/>
              </a:spcAft>
              <a:buSzPts val="2100"/>
              <a:buFont typeface="Quattrocento Sans"/>
              <a:buChar char="•"/>
            </a:pPr>
            <a:r>
              <a:rPr lang="en-US" sz="2100">
                <a:latin typeface="Quattrocento Sans"/>
                <a:ea typeface="Quattrocento Sans"/>
                <a:cs typeface="Quattrocento Sans"/>
                <a:sym typeface="Quattrocento Sans"/>
              </a:rPr>
              <a:t>Different models perform better depending on the season: LightGBM for Spring and Fall, Extra Trees for Summer and Winter</a:t>
            </a:r>
            <a:endParaRPr sz="2100">
              <a:latin typeface="Quattrocento Sans"/>
              <a:ea typeface="Quattrocento Sans"/>
              <a:cs typeface="Quattrocento Sans"/>
              <a:sym typeface="Quattrocento Sans"/>
            </a:endParaRPr>
          </a:p>
          <a:p>
            <a:pPr indent="-361950" lvl="0" marL="457200" rtl="0" algn="l">
              <a:lnSpc>
                <a:spcPct val="100000"/>
              </a:lnSpc>
              <a:spcBef>
                <a:spcPts val="1000"/>
              </a:spcBef>
              <a:spcAft>
                <a:spcPts val="1000"/>
              </a:spcAft>
              <a:buSzPts val="2100"/>
              <a:buFont typeface="Quattrocento Sans"/>
              <a:buChar char="•"/>
            </a:pPr>
            <a:r>
              <a:rPr lang="en-US" sz="2100">
                <a:latin typeface="Quattrocento Sans"/>
                <a:ea typeface="Quattrocento Sans"/>
                <a:cs typeface="Quattrocento Sans"/>
                <a:sym typeface="Quattrocento Sans"/>
              </a:rPr>
              <a:t>Model performance varies across different locations, with Extra Trees generally performing best</a:t>
            </a:r>
            <a:endParaRPr sz="2100">
              <a:latin typeface="Quattrocento Sans"/>
              <a:ea typeface="Quattrocento Sans"/>
              <a:cs typeface="Quattrocento Sans"/>
              <a:sym typeface="Quattrocento Sans"/>
            </a:endParaRPr>
          </a:p>
        </p:txBody>
      </p:sp>
      <p:cxnSp>
        <p:nvCxnSpPr>
          <p:cNvPr id="179" name="Google Shape;179;p7"/>
          <p:cNvCxnSpPr/>
          <p:nvPr/>
        </p:nvCxnSpPr>
        <p:spPr>
          <a:xfrm>
            <a:off x="0" y="1422400"/>
            <a:ext cx="7072313" cy="0"/>
          </a:xfrm>
          <a:prstGeom prst="straightConnector1">
            <a:avLst/>
          </a:prstGeom>
          <a:noFill/>
          <a:ln cap="flat" cmpd="sng" w="76200">
            <a:solidFill>
              <a:srgbClr val="326063"/>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2023-05-16T04:49:09Z</dcterms:created>
  <dc:creator>Johanna Isabel Sheu</dc:creator>
</cp:coreProperties>
</file>