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google.com/document/d/1mMF4AFee4ogSsPmnOroaSLEQqXEiKOXtrckfWs4VH68/edit" TargetMode="External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HTML &amp; CSS</a:t>
            </a:r>
            <a:endParaRPr sz="8000"/>
          </a:p>
          <a:p>
            <a:pPr lvl="0">
              <a:defRPr sz="1800"/>
            </a:pPr>
            <a:r>
              <a:rPr sz="8000"/>
              <a:t>Workshop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Scott Zou</a:t>
            </a:r>
            <a:endParaRPr sz="3200"/>
          </a:p>
          <a:p>
            <a:pPr lvl="0">
              <a:defRPr sz="1800"/>
            </a:pPr>
            <a:r>
              <a:rPr sz="3200"/>
              <a:t>09/25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6477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CSS stands for Cascading Style Sheets</a:t>
            </a:r>
          </a:p>
        </p:txBody>
      </p:sp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50" y="4724400"/>
            <a:ext cx="91821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Some Example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background-color</a:t>
            </a:r>
            <a:endParaRPr sz="3600"/>
          </a:p>
          <a:p>
            <a:pPr lvl="0">
              <a:defRPr sz="1800"/>
            </a:pPr>
            <a:r>
              <a:rPr sz="3600"/>
              <a:t>color</a:t>
            </a:r>
            <a:endParaRPr sz="3600"/>
          </a:p>
          <a:p>
            <a:pPr lvl="0">
              <a:defRPr sz="1800"/>
            </a:pPr>
            <a:r>
              <a:rPr sz="3600"/>
              <a:t>text-size</a:t>
            </a:r>
            <a:endParaRPr sz="3600"/>
          </a:p>
          <a:p>
            <a:pPr lvl="0">
              <a:defRPr sz="1800"/>
            </a:pPr>
            <a:r>
              <a:rPr sz="3600"/>
              <a:t>margin</a:t>
            </a:r>
            <a:endParaRPr sz="3600"/>
          </a:p>
          <a:p>
            <a:pPr lvl="0">
              <a:defRPr sz="1800"/>
            </a:pPr>
            <a:r>
              <a:rPr sz="3600"/>
              <a:t>size</a:t>
            </a:r>
            <a:endParaRPr sz="3600"/>
          </a:p>
          <a:p>
            <a:pPr lvl="0">
              <a:defRPr sz="1800"/>
            </a:pPr>
            <a:r>
              <a:rPr sz="3600"/>
              <a:t>etc.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HTML?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HTML is a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markup</a:t>
            </a:r>
            <a:r>
              <a:rPr sz="3600"/>
              <a:t> language for describing web documents (web pages).</a:t>
            </a:r>
            <a:endParaRPr sz="3600"/>
          </a:p>
          <a:p>
            <a:pPr lvl="0">
              <a:defRPr sz="1800"/>
            </a:pPr>
            <a:r>
              <a:rPr sz="3600"/>
              <a:t>HTML stands for Hyper Text Markup Language</a:t>
            </a:r>
            <a:endParaRPr sz="3600"/>
          </a:p>
          <a:p>
            <a:pPr lvl="0">
              <a:defRPr sz="1800"/>
            </a:pPr>
            <a:r>
              <a:rPr sz="3600"/>
              <a:t>markup means stuff are described by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HTML tags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Tag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 keywords (tag names) surrounded by angle brackets:</a:t>
            </a:r>
            <a:endParaRPr sz="3600"/>
          </a:p>
          <a:p>
            <a:pPr lvl="0">
              <a:defRPr sz="1800"/>
            </a:pPr>
            <a:r>
              <a:rPr sz="3600"/>
              <a:t> </a:t>
            </a:r>
            <a:endParaRPr sz="3600"/>
          </a:p>
          <a:p>
            <a:pPr lvl="0">
              <a:defRPr sz="1800"/>
            </a:pPr>
            <a:r>
              <a:rPr sz="3600"/>
              <a:t>Usually Come in pairs （start tag, end tag)</a:t>
            </a:r>
            <a:endParaRPr sz="3600"/>
          </a:p>
          <a:p>
            <a:pPr lvl="0">
              <a:defRPr sz="1800"/>
            </a:pPr>
            <a:r>
              <a:rPr sz="3600"/>
              <a:t>End tag has a slash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5187950"/>
            <a:ext cx="4902200" cy="73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 Example Page</a:t>
            </a:r>
          </a:p>
        </p:txBody>
      </p:sp>
      <p:pic>
        <p:nvPicPr>
          <p:cNvPr id="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35" y="2374572"/>
            <a:ext cx="12426930" cy="577882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959428" y="8413750"/>
            <a:ext cx="5492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White Area gets displayed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Try it yourself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 u="sng">
                <a:hlinkClick r:id="rId2" invalidUrl="" action="" tgtFrame="" tooltip="" history="1" highlightClick="0" endSnd="0"/>
              </a:rPr>
              <a:t>https://docs.google.com/document/d/1mMF4AFee4ogSsPmnOroaSLEQqXEiKOXtrckfWs4VH68/edit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Should be in the shared folder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endParaRPr sz="2916"/>
          </a:p>
        </p:txBody>
      </p:sp>
      <p:pic>
        <p:nvPicPr>
          <p:cNvPr id="48" name="pasted-image.png"/>
          <p:cNvPicPr/>
          <p:nvPr/>
        </p:nvPicPr>
        <p:blipFill>
          <a:blip r:embed="rId3">
            <a:extLst/>
          </a:blip>
          <a:srcRect l="0" t="0" r="40913" b="44620"/>
          <a:stretch>
            <a:fillRect/>
          </a:stretch>
        </p:blipFill>
        <p:spPr>
          <a:xfrm>
            <a:off x="2252860" y="4965192"/>
            <a:ext cx="7232030" cy="390664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Different Headings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7429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&lt;h1&gt;This is a heading&lt;/h1&gt;</a:t>
            </a:r>
            <a:endParaRPr sz="3600"/>
          </a:p>
          <a:p>
            <a:pPr lvl="0">
              <a:defRPr sz="1800"/>
            </a:pPr>
            <a:r>
              <a:rPr sz="3600"/>
              <a:t>&lt;h2&gt;This is a heading&lt;/h2&gt;</a:t>
            </a:r>
            <a:endParaRPr sz="3600"/>
          </a:p>
          <a:p>
            <a:pPr lvl="0">
              <a:defRPr sz="1800"/>
            </a:pPr>
            <a:r>
              <a:rPr sz="3600"/>
              <a:t>&lt;h3&gt;This is a heading&lt;/h3&gt;</a:t>
            </a:r>
          </a:p>
        </p:txBody>
      </p:sp>
      <p:pic>
        <p:nvPicPr>
          <p:cNvPr id="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050" y="5937250"/>
            <a:ext cx="8763000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Links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&lt;a href="url"&gt;link text&lt;/a&gt;</a:t>
            </a:r>
            <a:endParaRPr sz="3600"/>
          </a:p>
          <a:p>
            <a:pPr lvl="0">
              <a:defRPr sz="1800"/>
            </a:pPr>
            <a:r>
              <a:rPr sz="3600"/>
              <a:t>Whatever’s inside is linked</a:t>
            </a:r>
            <a:endParaRPr sz="3600"/>
          </a:p>
          <a:p>
            <a:pPr lvl="0">
              <a:defRPr sz="1800"/>
            </a:pPr>
            <a:r>
              <a:rPr sz="3600"/>
              <a:t>Tag has attributes: href is an example</a:t>
            </a:r>
          </a:p>
        </p:txBody>
      </p:sp>
      <p:pic>
        <p:nvPicPr>
          <p:cNvPr id="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50" y="7480300"/>
            <a:ext cx="7298840" cy="1068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Lists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1231900" y="-3937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ul for unordered lists, ol for ordered</a:t>
            </a:r>
          </a:p>
        </p:txBody>
      </p:sp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100" y="5981700"/>
            <a:ext cx="2857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5850" y="3784600"/>
            <a:ext cx="5664200" cy="118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Image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src is where the file is</a:t>
            </a:r>
            <a:endParaRPr sz="3600"/>
          </a:p>
          <a:p>
            <a:pPr lvl="0">
              <a:defRPr sz="1800"/>
            </a:pPr>
            <a:r>
              <a:rPr sz="3600"/>
              <a:t>alt is what gets to displayed if the image doesn’t load</a:t>
            </a:r>
          </a:p>
        </p:txBody>
      </p:sp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900" y="3384550"/>
            <a:ext cx="5346700" cy="96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