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77" r:id="rId24"/>
    <p:sldId id="283" r:id="rId25"/>
    <p:sldId id="284" r:id="rId26"/>
    <p:sldId id="285" r:id="rId27"/>
    <p:sldId id="286" r:id="rId28"/>
    <p:sldId id="287" r:id="rId29"/>
    <p:sldId id="288" r:id="rId30"/>
    <p:sldId id="291" r:id="rId31"/>
    <p:sldId id="292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5" r:id="rId45"/>
    <p:sldId id="356" r:id="rId46"/>
    <p:sldId id="357" r:id="rId47"/>
    <p:sldId id="358" r:id="rId48"/>
    <p:sldId id="359" r:id="rId49"/>
    <p:sldId id="360" r:id="rId50"/>
    <p:sldId id="370" r:id="rId51"/>
    <p:sldId id="371" r:id="rId52"/>
    <p:sldId id="372" r:id="rId53"/>
    <p:sldId id="373" r:id="rId54"/>
    <p:sldId id="374" r:id="rId55"/>
    <p:sldId id="293" r:id="rId56"/>
    <p:sldId id="294" r:id="rId57"/>
    <p:sldId id="324" r:id="rId58"/>
    <p:sldId id="335" r:id="rId59"/>
    <p:sldId id="336" r:id="rId60"/>
    <p:sldId id="325" r:id="rId61"/>
    <p:sldId id="334" r:id="rId62"/>
    <p:sldId id="333" r:id="rId63"/>
    <p:sldId id="326" r:id="rId64"/>
    <p:sldId id="337" r:id="rId65"/>
    <p:sldId id="338" r:id="rId66"/>
    <p:sldId id="327" r:id="rId67"/>
    <p:sldId id="332" r:id="rId68"/>
    <p:sldId id="339" r:id="rId69"/>
    <p:sldId id="340" r:id="rId70"/>
    <p:sldId id="341" r:id="rId71"/>
    <p:sldId id="311" r:id="rId72"/>
    <p:sldId id="312" r:id="rId73"/>
    <p:sldId id="328" r:id="rId74"/>
    <p:sldId id="329" r:id="rId75"/>
    <p:sldId id="330" r:id="rId76"/>
    <p:sldId id="33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2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11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6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B898E-F0EA-4003-B34C-00710FA1F5A0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47A399-A086-4D94-84FA-071B50305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Software Development Project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Leader:		Chan Keen </a:t>
            </a:r>
            <a:r>
              <a:rPr lang="en-US" dirty="0" err="1"/>
              <a:t>K</a:t>
            </a:r>
            <a:r>
              <a:rPr lang="en-US" dirty="0" err="1" smtClean="0"/>
              <a:t>eet</a:t>
            </a:r>
            <a:endParaRPr lang="en-US" dirty="0"/>
          </a:p>
          <a:p>
            <a:r>
              <a:rPr lang="en-US" dirty="0" smtClean="0"/>
              <a:t>Member:	Ng Wen </a:t>
            </a:r>
            <a:r>
              <a:rPr lang="en-US" dirty="0"/>
              <a:t>Y</a:t>
            </a:r>
            <a:r>
              <a:rPr lang="en-US" dirty="0" smtClean="0"/>
              <a:t>ang</a:t>
            </a:r>
          </a:p>
          <a:p>
            <a:r>
              <a:rPr lang="en-US" dirty="0"/>
              <a:t>	</a:t>
            </a:r>
            <a:r>
              <a:rPr lang="en-US" dirty="0" smtClean="0"/>
              <a:t>		Lee </a:t>
            </a:r>
            <a:r>
              <a:rPr lang="en-US" dirty="0"/>
              <a:t>K</a:t>
            </a:r>
            <a:r>
              <a:rPr lang="en-US" dirty="0" smtClean="0"/>
              <a:t>ang 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Main Menu</a:t>
            </a:r>
            <a:endParaRPr lang="en-US" dirty="0"/>
          </a:p>
        </p:txBody>
      </p:sp>
      <p:pic>
        <p:nvPicPr>
          <p:cNvPr id="4" name="image58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638" y="2236787"/>
            <a:ext cx="5924550" cy="35718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50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Intake Timetable</a:t>
            </a:r>
            <a:endParaRPr lang="en-US" dirty="0"/>
          </a:p>
        </p:txBody>
      </p:sp>
      <p:pic>
        <p:nvPicPr>
          <p:cNvPr id="4" name="image47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91789" y="1905000"/>
            <a:ext cx="6401435" cy="43651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83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Lecturer Timetable</a:t>
            </a:r>
            <a:endParaRPr lang="en-US" dirty="0"/>
          </a:p>
        </p:txBody>
      </p:sp>
      <p:pic>
        <p:nvPicPr>
          <p:cNvPr id="4" name="image56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688" y="2246312"/>
            <a:ext cx="5124450" cy="35528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8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Reservation (1)</a:t>
            </a:r>
            <a:endParaRPr lang="en-US" dirty="0"/>
          </a:p>
        </p:txBody>
      </p:sp>
      <p:pic>
        <p:nvPicPr>
          <p:cNvPr id="4" name="image57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450" y="2236787"/>
            <a:ext cx="5114925" cy="35718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154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Reservation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image17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163" y="2236787"/>
            <a:ext cx="5143500" cy="35718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821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Reservation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4" name="image5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688" y="2236787"/>
            <a:ext cx="5124450" cy="35718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580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</a:t>
            </a:r>
            <a:endParaRPr lang="en-US" dirty="0"/>
          </a:p>
        </p:txBody>
      </p:sp>
      <p:pic>
        <p:nvPicPr>
          <p:cNvPr id="4" name="image55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171" y="2133600"/>
            <a:ext cx="5433483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2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or Comment</a:t>
            </a:r>
            <a:endParaRPr lang="en-US" dirty="0"/>
          </a:p>
        </p:txBody>
      </p:sp>
      <p:pic>
        <p:nvPicPr>
          <p:cNvPr id="4" name="image59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236" y="2133600"/>
            <a:ext cx="5391354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804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 New Intake (1)</a:t>
            </a:r>
            <a:endParaRPr lang="en-US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27" y="2133600"/>
            <a:ext cx="5270572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28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New Intake (2)</a:t>
            </a:r>
            <a:endParaRPr lang="en-US" dirty="0"/>
          </a:p>
        </p:txBody>
      </p:sp>
      <p:pic>
        <p:nvPicPr>
          <p:cNvPr id="4" name="image46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937" y="2133600"/>
            <a:ext cx="6299952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275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 Chart</a:t>
            </a:r>
            <a:endParaRPr lang="en-US" dirty="0"/>
          </a:p>
        </p:txBody>
      </p:sp>
      <p:pic>
        <p:nvPicPr>
          <p:cNvPr id="4" name="image23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738" y="2133600"/>
            <a:ext cx="7480349" cy="377825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738364" y="176426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Pending Approval (1)</a:t>
            </a:r>
            <a:endParaRPr lang="en-US" dirty="0"/>
          </a:p>
        </p:txBody>
      </p:sp>
      <p:pic>
        <p:nvPicPr>
          <p:cNvPr id="4" name="image03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868" y="2133600"/>
            <a:ext cx="5422089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25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Pending Approval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image52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991" y="2133600"/>
            <a:ext cx="5425843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536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Feedback (1)</a:t>
            </a:r>
            <a:endParaRPr lang="en-US" dirty="0"/>
          </a:p>
        </p:txBody>
      </p:sp>
      <p:pic>
        <p:nvPicPr>
          <p:cNvPr id="4" name="image2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931" y="2133600"/>
            <a:ext cx="5399964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996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Feedback (2)</a:t>
            </a:r>
            <a:endParaRPr lang="en-US" dirty="0"/>
          </a:p>
        </p:txBody>
      </p:sp>
      <p:pic>
        <p:nvPicPr>
          <p:cNvPr id="4" name="image5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678" y="2133600"/>
            <a:ext cx="5434469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16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Timetable (1)</a:t>
            </a:r>
            <a:endParaRPr lang="en-US" dirty="0"/>
          </a:p>
        </p:txBody>
      </p:sp>
      <p:pic>
        <p:nvPicPr>
          <p:cNvPr id="4" name="image04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684" y="2133600"/>
            <a:ext cx="6288457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41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Timetable (2)</a:t>
            </a:r>
            <a:endParaRPr lang="en-US" dirty="0"/>
          </a:p>
        </p:txBody>
      </p:sp>
      <p:pic>
        <p:nvPicPr>
          <p:cNvPr id="4" name="image08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311" y="2133600"/>
            <a:ext cx="6271204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779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Module Lecturer (1)</a:t>
            </a:r>
            <a:endParaRPr lang="en-US" dirty="0"/>
          </a:p>
        </p:txBody>
      </p:sp>
      <p:pic>
        <p:nvPicPr>
          <p:cNvPr id="4" name="image24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330" y="2133600"/>
            <a:ext cx="6317165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544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Module Lecturer (2)</a:t>
            </a:r>
            <a:endParaRPr lang="en-US" dirty="0"/>
          </a:p>
        </p:txBody>
      </p:sp>
      <p:pic>
        <p:nvPicPr>
          <p:cNvPr id="4" name="image26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065" y="2133600"/>
            <a:ext cx="5245695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08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111278"/>
            <a:ext cx="8911687" cy="1280890"/>
          </a:xfrm>
        </p:spPr>
        <p:txBody>
          <a:bodyPr/>
          <a:lstStyle/>
          <a:p>
            <a:r>
              <a:rPr lang="en-US" dirty="0" smtClean="0"/>
              <a:t>Preliminary Report Desig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227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15" y="1186822"/>
            <a:ext cx="8911687" cy="1280890"/>
          </a:xfrm>
        </p:spPr>
        <p:txBody>
          <a:bodyPr/>
          <a:lstStyle/>
          <a:p>
            <a:r>
              <a:rPr lang="en-US" dirty="0" smtClean="0"/>
              <a:t>Student </a:t>
            </a:r>
            <a:br>
              <a:rPr lang="en-US" dirty="0" smtClean="0"/>
            </a:br>
            <a:r>
              <a:rPr lang="en-US" dirty="0" smtClean="0"/>
              <a:t>Timetable Report</a:t>
            </a:r>
            <a:endParaRPr lang="en-US" dirty="0"/>
          </a:p>
        </p:txBody>
      </p:sp>
      <p:pic>
        <p:nvPicPr>
          <p:cNvPr id="4" name="image5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54550" y="274066"/>
            <a:ext cx="5900420" cy="66662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394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Hierarchy Chart</a:t>
            </a:r>
          </a:p>
        </p:txBody>
      </p:sp>
      <p:pic>
        <p:nvPicPr>
          <p:cNvPr id="4" name="image45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23" y="2133600"/>
            <a:ext cx="7663180" cy="377825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1192012" y="172033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89" y="1200182"/>
            <a:ext cx="8911687" cy="1280890"/>
          </a:xfrm>
        </p:spPr>
        <p:txBody>
          <a:bodyPr/>
          <a:lstStyle/>
          <a:p>
            <a:r>
              <a:rPr lang="en-US" dirty="0" smtClean="0"/>
              <a:t>Lecturer </a:t>
            </a:r>
            <a:br>
              <a:rPr lang="en-US" dirty="0" smtClean="0"/>
            </a:br>
            <a:r>
              <a:rPr lang="en-US" dirty="0" smtClean="0"/>
              <a:t>Timetable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72953" y="0"/>
            <a:ext cx="5490845" cy="69246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098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77" y="1344168"/>
            <a:ext cx="8911687" cy="1280890"/>
          </a:xfrm>
        </p:spPr>
        <p:txBody>
          <a:bodyPr/>
          <a:lstStyle/>
          <a:p>
            <a:r>
              <a:rPr lang="en-US" dirty="0" smtClean="0"/>
              <a:t>Lecturer Report</a:t>
            </a:r>
            <a:endParaRPr lang="en-US" dirty="0"/>
          </a:p>
        </p:txBody>
      </p:sp>
      <p:pic>
        <p:nvPicPr>
          <p:cNvPr id="4" name="image5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03016" y="277367"/>
            <a:ext cx="6311124" cy="64326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629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308" y="2092462"/>
            <a:ext cx="9919779" cy="40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Level 0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22" y="1438656"/>
            <a:ext cx="5499357" cy="54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Level 1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8" y="1539240"/>
            <a:ext cx="6726270" cy="48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</a:t>
            </a:r>
            <a:r>
              <a:rPr lang="en-US" dirty="0" smtClean="0"/>
              <a:t>Level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66" y="1905000"/>
            <a:ext cx="7889430" cy="40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148" y="3052782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Data Dictionary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External Entity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811529"/>
              </p:ext>
            </p:extLst>
          </p:nvPr>
        </p:nvGraphicFramePr>
        <p:xfrm>
          <a:off x="2592926" y="2176272"/>
          <a:ext cx="6907690" cy="3703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8039"/>
                <a:gridCol w="4829651"/>
              </a:tblGrid>
              <a:tr h="532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Student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318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Student of the university who uses the timetable scheduling system to view timetables and reserve classroom.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25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Student Timetable, Classroom Availability Status, Intake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25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Output data flows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Student Classroom Booking Request, Student Feedback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External Entity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17124"/>
              </p:ext>
            </p:extLst>
          </p:nvPr>
        </p:nvGraphicFramePr>
        <p:xfrm>
          <a:off x="2706624" y="1905000"/>
          <a:ext cx="6637719" cy="3743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824"/>
                <a:gridCol w="4640895"/>
              </a:tblGrid>
              <a:tr h="5558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Lecturer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3157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Lecturer of the university who uses the timetable scheduling system to view timetables and reserve classroom.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358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Lecturer Timetable, Classroom Availability 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358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Lecturer Classroom Request, Lecturer Feedback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013709"/>
              </p:ext>
            </p:extLst>
          </p:nvPr>
        </p:nvGraphicFramePr>
        <p:xfrm>
          <a:off x="2816352" y="1837945"/>
          <a:ext cx="6527991" cy="341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815"/>
                <a:gridCol w="4564176"/>
              </a:tblGrid>
              <a:tr h="4931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1.1 Insert New Intake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127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This process is to assign lecturer to the modules of the new intake and then generate classes based on the starting and ending of the new intake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101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Module Detail, Intake Detail, Lecturer Detail, Classroom Detail, Current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31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Assigned Module, Updated Timetable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31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Process 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Refer to the Pseudo code </a:t>
                      </a:r>
                      <a:r>
                        <a:rPr lang="en-US" sz="1000" dirty="0" err="1">
                          <a:effectLst/>
                        </a:rPr>
                        <a:t>InsertNewIntake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Hierarchy Chart</a:t>
            </a:r>
          </a:p>
        </p:txBody>
      </p:sp>
      <p:pic>
        <p:nvPicPr>
          <p:cNvPr id="5" name="image1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225" y="2133600"/>
            <a:ext cx="7333375" cy="3778250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1408210" y="176426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608534"/>
              </p:ext>
            </p:extLst>
          </p:nvPr>
        </p:nvGraphicFramePr>
        <p:xfrm>
          <a:off x="2752344" y="1904998"/>
          <a:ext cx="6591999" cy="33496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070"/>
                <a:gridCol w="4608929"/>
              </a:tblGrid>
              <a:tr h="532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1.2 Modify Timetable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218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This process is to modify the timetable where lecturer, date and time can be change when it is needed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32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Input data flows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Intake Detail, Current Timetable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32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Output data flows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Modified Timetable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32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Process 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Refer to the Pseudo code </a:t>
                      </a:r>
                      <a:r>
                        <a:rPr lang="en-US" sz="1200" dirty="0" err="1">
                          <a:effectLst/>
                        </a:rPr>
                        <a:t>ModifyTimetable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1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Process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95795"/>
              </p:ext>
            </p:extLst>
          </p:nvPr>
        </p:nvGraphicFramePr>
        <p:xfrm>
          <a:off x="2468880" y="1737360"/>
          <a:ext cx="7095744" cy="3611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4612"/>
                <a:gridCol w="4961132"/>
              </a:tblGrid>
              <a:tr h="640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2.1 Display Intake Timetable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0515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This process is to display timetable of the selected intake from the current timetable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40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Input data flows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Current Timetable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40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Output data flows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Intake Timetable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400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Process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Refer to Pseudo code of </a:t>
                      </a:r>
                      <a:r>
                        <a:rPr lang="en-US" sz="1400" dirty="0" err="1">
                          <a:effectLst/>
                        </a:rPr>
                        <a:t>DisplayIntakeTimetable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723595"/>
              </p:ext>
            </p:extLst>
          </p:nvPr>
        </p:nvGraphicFramePr>
        <p:xfrm>
          <a:off x="3191256" y="2139697"/>
          <a:ext cx="6153087" cy="2886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032"/>
                <a:gridCol w="4302055"/>
              </a:tblGrid>
              <a:tr h="5115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2.2 Display Lecturer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403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This process is to display timetable of the selected lecturer from the current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115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Current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115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Lecturer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115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Process 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Refer to Pseudo code of </a:t>
                      </a:r>
                      <a:r>
                        <a:rPr lang="en-US" sz="1000" dirty="0" err="1">
                          <a:effectLst/>
                        </a:rPr>
                        <a:t>DisplayLecturerTimetable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1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230535"/>
              </p:ext>
            </p:extLst>
          </p:nvPr>
        </p:nvGraphicFramePr>
        <p:xfrm>
          <a:off x="3273552" y="2139695"/>
          <a:ext cx="6070791" cy="3572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6275"/>
                <a:gridCol w="4244516"/>
              </a:tblGrid>
              <a:tr h="434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3.0 Reserve Classroom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2735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This process is for student and lecturer to reserve the classroom that is available by sending classroom request to the admin and pending for approval.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14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Current Timetable, Student Classroom Booking Request, Lecturer Classroom Request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348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Classroom Availability Status, Updated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7144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Process 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dirty="0">
                          <a:effectLst/>
                        </a:rPr>
                        <a:t>Refer to Pseudo code of </a:t>
                      </a:r>
                      <a:r>
                        <a:rPr lang="en-US" sz="1000" dirty="0" err="1">
                          <a:effectLst/>
                        </a:rPr>
                        <a:t>ReserveClassroom</a:t>
                      </a:r>
                      <a:r>
                        <a:rPr lang="en-US" sz="1000" dirty="0">
                          <a:effectLst/>
                        </a:rPr>
                        <a:t>(user) section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6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Data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98225"/>
              </p:ext>
            </p:extLst>
          </p:nvPr>
        </p:nvGraphicFramePr>
        <p:xfrm>
          <a:off x="2889504" y="1984248"/>
          <a:ext cx="6454839" cy="3156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808"/>
                <a:gridCol w="4513031"/>
              </a:tblGrid>
              <a:tr h="502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Intake Detail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24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The intake details that are obtained from the intake data store which is a shared database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02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Origin/Source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D1 Intakes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021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Destination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1.1 Insert New Intake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24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Lecturer ID, Lecturer Name, Module, Date, Intake Code, Level, Time, Module Code, Classroom 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594219"/>
              </p:ext>
            </p:extLst>
          </p:nvPr>
        </p:nvGraphicFramePr>
        <p:xfrm>
          <a:off x="2734056" y="2057400"/>
          <a:ext cx="6757416" cy="3749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833"/>
                <a:gridCol w="4724583"/>
              </a:tblGrid>
              <a:tr h="541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Module Detail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2367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Module details of the intake that are obtained from the intakes data store which is a shared database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41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Origin/Source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D1 Intakes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41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Destination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1.1 Insert New Intake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88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Module Name, Module ID, Intake Code, Classroom 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4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130671"/>
              </p:ext>
            </p:extLst>
          </p:nvPr>
        </p:nvGraphicFramePr>
        <p:xfrm>
          <a:off x="2592925" y="2011680"/>
          <a:ext cx="6751418" cy="3242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028"/>
                <a:gridCol w="4720390"/>
              </a:tblGrid>
              <a:tr h="5159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Lecturer Detail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47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Lecturer details are obtained from the lectures data store which is a shared database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159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Origin/Source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D2 Lectures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159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Destination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1.1 Insert New Intake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47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Lecturer ID, Lecturer Name, Intake, Module, Classroom 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4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890497"/>
              </p:ext>
            </p:extLst>
          </p:nvPr>
        </p:nvGraphicFramePr>
        <p:xfrm>
          <a:off x="2752344" y="2057402"/>
          <a:ext cx="6591999" cy="2968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070"/>
                <a:gridCol w="4608929"/>
              </a:tblGrid>
              <a:tr h="526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Classroom detail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642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Classroom details that are obtained from classroom data store and it is a shared database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26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Origin/Source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D3 Classrooms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26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Destination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1.1 Insert New Intake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26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Classroom ID, Intake Code, Facility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921177"/>
              </p:ext>
            </p:extLst>
          </p:nvPr>
        </p:nvGraphicFramePr>
        <p:xfrm>
          <a:off x="2487168" y="1905000"/>
          <a:ext cx="6857175" cy="3235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843"/>
                <a:gridCol w="4794332"/>
              </a:tblGrid>
              <a:tr h="514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Updated Timetable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45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Timetable will be updated when new intake is inserted into the timetable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14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Origin/Source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Insert New Intake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147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Destination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D4 Timetables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45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Data Structure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Module ID, Module Name, Time Slot, Intake Code, Date, Classroom ID, Lecturer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059783"/>
              </p:ext>
            </p:extLst>
          </p:nvPr>
        </p:nvGraphicFramePr>
        <p:xfrm>
          <a:off x="2496312" y="1905000"/>
          <a:ext cx="6848031" cy="4035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0092"/>
                <a:gridCol w="4787939"/>
              </a:tblGrid>
              <a:tr h="4247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Current Timetable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517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The current timetable are ready to be modified and insert as a new intake. If no modification is made, the current timetable will be the latest timetable and is ready to be display for student and lecturer.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247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Origin/Source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D4 Timetables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9709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Destination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1.1 Insert New Intake, 1.2 Modify Timetable, 2.1 Display Intake Timetable, 2.2 Display Lecturer Timetable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6978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Module ID, Module Name, Time Slot, Intake Code, Date, Classroom ID, Lecturer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5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Hierarchy Chart</a:t>
            </a:r>
          </a:p>
        </p:txBody>
      </p:sp>
      <p:pic>
        <p:nvPicPr>
          <p:cNvPr id="5" name="image0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08559" y="1905000"/>
            <a:ext cx="7480417" cy="4724400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1466388" y="153566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Data Store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934030"/>
              </p:ext>
            </p:extLst>
          </p:nvPr>
        </p:nvGraphicFramePr>
        <p:xfrm>
          <a:off x="3054096" y="2020824"/>
          <a:ext cx="6290247" cy="3553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294"/>
                <a:gridCol w="4397953"/>
              </a:tblGrid>
              <a:tr h="5040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D1 Intakes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485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Store all intake and module details and it is a shared database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5040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Assigned Module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485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Intake Detail, Module Detail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485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Date, Time Slot, Module Name, Module ID, Intake Code, Classroom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9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Store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40260"/>
              </p:ext>
            </p:extLst>
          </p:nvPr>
        </p:nvGraphicFramePr>
        <p:xfrm>
          <a:off x="3044952" y="1993391"/>
          <a:ext cx="6299391" cy="3855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5045"/>
                <a:gridCol w="4404346"/>
              </a:tblGrid>
              <a:tr h="4985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D2 Lectures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11800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Store all lecturer details that is needed to arrange the timetable and it is a shared database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85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392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Lecturer Detail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392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Lecturer Name, Lecturer ID, Module ID, Module Name, Intake Code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8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Store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49483" y="2882265"/>
          <a:ext cx="4594860" cy="310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271"/>
                <a:gridCol w="3212589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D3 Classrooms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Store all types of classrooms details like labs and auditoriums. It is also a shared database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Classroom Detail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Classroom ID, Facility, Classroom Size, Status,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Store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12624"/>
              </p:ext>
            </p:extLst>
          </p:nvPr>
        </p:nvGraphicFramePr>
        <p:xfrm>
          <a:off x="3118104" y="2285999"/>
          <a:ext cx="6226239" cy="3151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3038"/>
                <a:gridCol w="4353201"/>
              </a:tblGrid>
              <a:tr h="49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D4 Timetables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Store all latest timetables details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49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Updated Timetable, Modified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33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Current Timetable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33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Date, Classroom ID, Time Slot, Module, Lecturer Name, Intake Code, Module 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0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Data Store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947497"/>
              </p:ext>
            </p:extLst>
          </p:nvPr>
        </p:nvGraphicFramePr>
        <p:xfrm>
          <a:off x="3090672" y="2075688"/>
          <a:ext cx="6253671" cy="3498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291"/>
                <a:gridCol w="4372380"/>
              </a:tblGrid>
              <a:tr h="496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D5 Feedbacks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35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Store all feedbacks details from lecturer and students. It is a shared database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496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Input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Feedback Details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35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Output data flows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  <a:tr h="835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Data 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Description, Student ID, Lecturer ID, Reference ID, Categories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8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83846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Entity Relationship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8.png" descr="ERDv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20545" y="233679"/>
            <a:ext cx="5185127" cy="66243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3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301" y="3381966"/>
            <a:ext cx="8911687" cy="1280890"/>
          </a:xfrm>
        </p:spPr>
        <p:txBody>
          <a:bodyPr/>
          <a:lstStyle/>
          <a:p>
            <a:pPr algn="ctr"/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START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user does not terminate the program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userOption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userOption</a:t>
            </a:r>
            <a:r>
              <a:rPr lang="en-US" dirty="0"/>
              <a:t> OF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lecturerTimetable</a:t>
            </a:r>
            <a:r>
              <a:rPr lang="en-US" dirty="0"/>
              <a:t>	: CALL </a:t>
            </a:r>
            <a:r>
              <a:rPr lang="en-US" dirty="0" err="1"/>
              <a:t>DisplayLecturerTimetable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intakeTimetable</a:t>
            </a:r>
            <a:r>
              <a:rPr lang="en-US" dirty="0"/>
              <a:t>		: CALL </a:t>
            </a:r>
            <a:r>
              <a:rPr lang="en-US" dirty="0" err="1"/>
              <a:t>DisplayIntakeTimetable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Login			: 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loginID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loginPassword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userList</a:t>
            </a:r>
            <a:r>
              <a:rPr lang="en-US" dirty="0"/>
              <a:t> from database	</a:t>
            </a:r>
          </a:p>
          <a:p>
            <a:pPr marL="0" indent="0">
              <a:buNone/>
            </a:pPr>
            <a:r>
              <a:rPr lang="en-US" dirty="0"/>
              <a:t>FOR each user in </a:t>
            </a:r>
            <a:r>
              <a:rPr lang="en-US" dirty="0" err="1"/>
              <a:t>userList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loginID</a:t>
            </a:r>
            <a:r>
              <a:rPr lang="en-US" dirty="0"/>
              <a:t> EQUALS TO User.ID THEN</a:t>
            </a:r>
          </a:p>
          <a:p>
            <a:pPr marL="0" indent="0">
              <a:buNone/>
            </a:pPr>
            <a:r>
              <a:rPr lang="en-US" dirty="0"/>
              <a:t>				IF </a:t>
            </a:r>
            <a:r>
              <a:rPr lang="en-US" dirty="0" err="1"/>
              <a:t>loginPassword</a:t>
            </a:r>
            <a:r>
              <a:rPr lang="en-US" dirty="0"/>
              <a:t> EQUALS TO </a:t>
            </a:r>
            <a:r>
              <a:rPr lang="en-US" dirty="0" err="1"/>
              <a:t>user.Password</a:t>
            </a:r>
            <a:r>
              <a:rPr lang="en-US" dirty="0"/>
              <a:t> THEN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85800"/>
            <a:ext cx="8915400" cy="52254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user.type</a:t>
            </a:r>
            <a:r>
              <a:rPr lang="en-US" dirty="0"/>
              <a:t> OF </a:t>
            </a:r>
          </a:p>
          <a:p>
            <a:pPr marL="0" indent="0">
              <a:buNone/>
            </a:pPr>
            <a:r>
              <a:rPr lang="en-US" dirty="0"/>
              <a:t>student	: CALL </a:t>
            </a:r>
            <a:r>
              <a:rPr lang="en-US" dirty="0" err="1"/>
              <a:t>MainMenu</a:t>
            </a:r>
            <a:r>
              <a:rPr lang="en-US" dirty="0"/>
              <a:t> with (user)</a:t>
            </a:r>
          </a:p>
          <a:p>
            <a:pPr marL="0" indent="0">
              <a:buNone/>
            </a:pPr>
            <a:r>
              <a:rPr lang="en-US" dirty="0"/>
              <a:t>lecturer	: CALL </a:t>
            </a:r>
            <a:r>
              <a:rPr lang="en-US" dirty="0" err="1"/>
              <a:t>MainMenu</a:t>
            </a:r>
            <a:r>
              <a:rPr lang="en-US" dirty="0"/>
              <a:t> with (user)</a:t>
            </a:r>
          </a:p>
          <a:p>
            <a:pPr marL="0" indent="0">
              <a:buNone/>
            </a:pPr>
            <a:r>
              <a:rPr lang="en-US" dirty="0"/>
              <a:t>admin	: CALL </a:t>
            </a:r>
            <a:r>
              <a:rPr lang="en-US" dirty="0" err="1"/>
              <a:t>AdminMainMenu</a:t>
            </a:r>
            <a:r>
              <a:rPr lang="en-US" dirty="0"/>
              <a:t> (user)</a:t>
            </a:r>
          </a:p>
          <a:p>
            <a:pPr marL="0" indent="0">
              <a:buNone/>
            </a:pPr>
            <a:r>
              <a:rPr lang="en-US" dirty="0"/>
              <a:t>END CASE</a:t>
            </a:r>
          </a:p>
          <a:p>
            <a:pPr marL="0" indent="0">
              <a:buNone/>
            </a:pPr>
            <a:r>
              <a:rPr lang="en-US" dirty="0"/>
              <a:t>					BREAK</a:t>
            </a:r>
          </a:p>
          <a:p>
            <a:pPr marL="0" indent="0">
              <a:buNone/>
            </a:pPr>
            <a:r>
              <a:rPr lang="en-US" dirty="0"/>
              <a:t>				ELSE</a:t>
            </a:r>
          </a:p>
          <a:p>
            <a:pPr marL="0" indent="0">
              <a:buNone/>
            </a:pPr>
            <a:r>
              <a:rPr lang="en-US" dirty="0"/>
              <a:t>					DISPLAY </a:t>
            </a:r>
            <a:r>
              <a:rPr lang="en-US" dirty="0" err="1"/>
              <a:t>errorMessage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BREAK</a:t>
            </a:r>
          </a:p>
          <a:p>
            <a:pPr marL="0" indent="0">
              <a:buNone/>
            </a:pPr>
            <a:r>
              <a:rPr lang="en-US" dirty="0"/>
              <a:t>				END IF</a:t>
            </a:r>
          </a:p>
          <a:p>
            <a:pPr marL="0" indent="0">
              <a:buNone/>
            </a:pPr>
            <a:r>
              <a:rPr lang="en-US" dirty="0"/>
              <a:t>			END IF</a:t>
            </a:r>
          </a:p>
          <a:p>
            <a:pPr marL="0" indent="0">
              <a:buNone/>
            </a:pPr>
            <a:r>
              <a:rPr lang="en-US" dirty="0"/>
              <a:t>		IF User is last user THEN</a:t>
            </a:r>
          </a:p>
          <a:p>
            <a:pPr marL="0" indent="0">
              <a:buNone/>
            </a:pPr>
            <a:r>
              <a:rPr lang="en-US" dirty="0"/>
              <a:t>			DISPLAY </a:t>
            </a:r>
            <a:r>
              <a:rPr lang="en-US" dirty="0" err="1"/>
              <a:t>errorMessage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END IF</a:t>
            </a:r>
          </a:p>
          <a:p>
            <a:pPr marL="0" indent="0">
              <a:buNone/>
            </a:pPr>
            <a:r>
              <a:rPr lang="en-US" dirty="0"/>
              <a:t>END FOR</a:t>
            </a:r>
          </a:p>
          <a:p>
            <a:pPr marL="0" indent="0">
              <a:buNone/>
            </a:pPr>
            <a:r>
              <a:rPr lang="en-US" dirty="0"/>
              <a:t>END CASE</a:t>
            </a:r>
          </a:p>
          <a:p>
            <a:pPr marL="0" indent="0">
              <a:buNone/>
            </a:pPr>
            <a:r>
              <a:rPr lang="en-US" dirty="0"/>
              <a:t>END WHILE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484" y="3121152"/>
            <a:ext cx="8911687" cy="1280890"/>
          </a:xfrm>
        </p:spPr>
        <p:txBody>
          <a:bodyPr/>
          <a:lstStyle/>
          <a:p>
            <a:r>
              <a:rPr lang="en-US" dirty="0" smtClean="0"/>
              <a:t>Preliminary Screen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Menu(user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WHILE the user is not logged out</a:t>
            </a:r>
          </a:p>
          <a:p>
            <a:pPr marL="0" indent="0">
              <a:buNone/>
            </a:pPr>
            <a:r>
              <a:rPr lang="en-US" dirty="0"/>
              <a:t>GET selection from user</a:t>
            </a:r>
          </a:p>
          <a:p>
            <a:pPr marL="0" indent="0">
              <a:buNone/>
            </a:pPr>
            <a:r>
              <a:rPr lang="en-US" dirty="0"/>
              <a:t>CASE selection OF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courseTimetable</a:t>
            </a:r>
            <a:r>
              <a:rPr lang="en-US" dirty="0"/>
              <a:t>		: CALL </a:t>
            </a:r>
            <a:r>
              <a:rPr lang="en-US" dirty="0" err="1"/>
              <a:t>DisplayCourseTimetable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lecturerTimetable</a:t>
            </a:r>
            <a:r>
              <a:rPr lang="en-US" dirty="0"/>
              <a:t> 	: CALL </a:t>
            </a:r>
            <a:r>
              <a:rPr lang="en-US" dirty="0" err="1"/>
              <a:t>DisplayLecturerTimetable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classroomReservation</a:t>
            </a:r>
            <a:r>
              <a:rPr lang="en-US" dirty="0"/>
              <a:t>	: CALL </a:t>
            </a:r>
            <a:r>
              <a:rPr lang="en-US" dirty="0" err="1"/>
              <a:t>ReserveClassroom</a:t>
            </a:r>
            <a:r>
              <a:rPr lang="en-US" dirty="0"/>
              <a:t> with (user)</a:t>
            </a:r>
          </a:p>
          <a:p>
            <a:pPr marL="0" indent="0">
              <a:buNone/>
            </a:pPr>
            <a:r>
              <a:rPr lang="en-US" dirty="0"/>
              <a:t>	feedback		: CALL </a:t>
            </a:r>
            <a:r>
              <a:rPr lang="en-US" dirty="0" err="1"/>
              <a:t>SumbitFeedback</a:t>
            </a:r>
            <a:r>
              <a:rPr lang="en-US" dirty="0"/>
              <a:t> with (user)</a:t>
            </a:r>
          </a:p>
          <a:p>
            <a:pPr marL="0" indent="0">
              <a:buNone/>
            </a:pPr>
            <a:r>
              <a:rPr lang="en-US" dirty="0"/>
              <a:t>		logout			: END</a:t>
            </a:r>
          </a:p>
          <a:p>
            <a:pPr marL="0" indent="0">
              <a:buNone/>
            </a:pPr>
            <a:r>
              <a:rPr lang="en-US" dirty="0"/>
              <a:t>END CASE</a:t>
            </a:r>
          </a:p>
          <a:p>
            <a:pPr marL="0" indent="0">
              <a:buNone/>
            </a:pPr>
            <a:r>
              <a:rPr lang="en-US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5477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Main Menu(user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selection from user</a:t>
            </a:r>
          </a:p>
          <a:p>
            <a:pPr marL="0" indent="0">
              <a:buNone/>
            </a:pPr>
            <a:r>
              <a:rPr lang="en-US" dirty="0"/>
              <a:t>CASE selection OF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insertNewIntakeTimetable</a:t>
            </a:r>
            <a:r>
              <a:rPr lang="en-US" dirty="0"/>
              <a:t>	: CALL </a:t>
            </a:r>
            <a:r>
              <a:rPr lang="en-US" dirty="0" err="1"/>
              <a:t>InsertNewIntake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modifyTimetable</a:t>
            </a:r>
            <a:r>
              <a:rPr lang="en-US" dirty="0"/>
              <a:t>			: CALL </a:t>
            </a:r>
            <a:r>
              <a:rPr lang="en-US" dirty="0" err="1"/>
              <a:t>ModifyTimetable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modifyModuleLecturer</a:t>
            </a:r>
            <a:r>
              <a:rPr lang="en-US" dirty="0"/>
              <a:t>		: CALL </a:t>
            </a:r>
            <a:r>
              <a:rPr lang="en-US" dirty="0" err="1"/>
              <a:t>ModifyModuleLecturer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classPendingApproval</a:t>
            </a:r>
            <a:r>
              <a:rPr lang="en-US" dirty="0"/>
              <a:t>		: CALL </a:t>
            </a:r>
            <a:r>
              <a:rPr lang="en-US" dirty="0" err="1"/>
              <a:t>ApproveClassPending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checkFeedback</a:t>
            </a:r>
            <a:r>
              <a:rPr lang="en-US" dirty="0"/>
              <a:t>			: CALL </a:t>
            </a:r>
            <a:r>
              <a:rPr lang="en-US" dirty="0" err="1"/>
              <a:t>CheckFeedback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logout				: END</a:t>
            </a:r>
          </a:p>
          <a:p>
            <a:pPr marL="0" indent="0">
              <a:buNone/>
            </a:pPr>
            <a:r>
              <a:rPr lang="en-US" dirty="0"/>
              <a:t>END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 Lecturer 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timetableList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GET lecturer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currentTime</a:t>
            </a:r>
            <a:r>
              <a:rPr lang="en-US" dirty="0"/>
              <a:t> from system</a:t>
            </a:r>
          </a:p>
          <a:p>
            <a:pPr marL="0" indent="0">
              <a:buNone/>
            </a:pPr>
            <a:r>
              <a:rPr lang="en-US" dirty="0"/>
              <a:t>DISPLAY timetable filter by lecturer and </a:t>
            </a:r>
            <a:r>
              <a:rPr lang="en-US" dirty="0" err="1"/>
              <a:t>currentTime</a:t>
            </a:r>
            <a:r>
              <a:rPr lang="en-US" dirty="0"/>
              <a:t> from </a:t>
            </a:r>
            <a:r>
              <a:rPr lang="en-US" dirty="0" err="1"/>
              <a:t>timetableList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Display Intake 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timetableList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intakeCode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currentTime</a:t>
            </a:r>
            <a:r>
              <a:rPr lang="en-US" dirty="0"/>
              <a:t> from system</a:t>
            </a:r>
          </a:p>
          <a:p>
            <a:pPr marL="0" indent="0">
              <a:buNone/>
            </a:pPr>
            <a:r>
              <a:rPr lang="en-US" dirty="0"/>
              <a:t>DISPLAY timetable filter by </a:t>
            </a:r>
            <a:r>
              <a:rPr lang="en-US" dirty="0" err="1"/>
              <a:t>intakeCode</a:t>
            </a:r>
            <a:r>
              <a:rPr lang="en-US" dirty="0"/>
              <a:t> and </a:t>
            </a:r>
            <a:r>
              <a:rPr lang="en-US" dirty="0" err="1"/>
              <a:t>currentTime</a:t>
            </a:r>
            <a:r>
              <a:rPr lang="en-US" dirty="0"/>
              <a:t> from </a:t>
            </a:r>
            <a:r>
              <a:rPr lang="en-US" dirty="0" err="1"/>
              <a:t>timetableList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635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Reserve Classroom (user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userType</a:t>
            </a:r>
            <a:r>
              <a:rPr lang="en-US" dirty="0"/>
              <a:t> from </a:t>
            </a:r>
            <a:r>
              <a:rPr lang="en-US" dirty="0" err="1"/>
              <a:t>user.type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userType</a:t>
            </a:r>
            <a:r>
              <a:rPr lang="en-US" dirty="0"/>
              <a:t> OF</a:t>
            </a:r>
          </a:p>
          <a:p>
            <a:pPr marL="0" indent="0">
              <a:buNone/>
            </a:pPr>
            <a:r>
              <a:rPr lang="en-US" dirty="0"/>
              <a:t>lecturer : fill </a:t>
            </a:r>
            <a:r>
              <a:rPr lang="en-US" dirty="0" err="1"/>
              <a:t>purposeOption</a:t>
            </a:r>
            <a:r>
              <a:rPr lang="en-US" dirty="0"/>
              <a:t> with (extra class, class replacement)</a:t>
            </a:r>
          </a:p>
          <a:p>
            <a:pPr marL="0" indent="0">
              <a:buNone/>
            </a:pPr>
            <a:r>
              <a:rPr lang="en-US" dirty="0"/>
              <a:t>student : fill </a:t>
            </a:r>
            <a:r>
              <a:rPr lang="en-US" dirty="0" err="1"/>
              <a:t>purposeOption</a:t>
            </a:r>
            <a:r>
              <a:rPr lang="en-US" dirty="0"/>
              <a:t> with (student activity)</a:t>
            </a:r>
          </a:p>
          <a:p>
            <a:pPr marL="0" indent="0">
              <a:buNone/>
            </a:pPr>
            <a:r>
              <a:rPr lang="en-US" dirty="0"/>
              <a:t>END CASE</a:t>
            </a:r>
          </a:p>
          <a:p>
            <a:pPr marL="0" indent="0">
              <a:buNone/>
            </a:pPr>
            <a:r>
              <a:rPr lang="en-US" dirty="0"/>
              <a:t>GET date from user</a:t>
            </a:r>
          </a:p>
          <a:p>
            <a:pPr marL="0" indent="0">
              <a:buNone/>
            </a:pPr>
            <a:r>
              <a:rPr lang="en-US" dirty="0"/>
              <a:t>validate whether date input is empty input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timetableList</a:t>
            </a:r>
            <a:r>
              <a:rPr lang="en-US" dirty="0"/>
              <a:t> form database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availableClassroomList</a:t>
            </a:r>
            <a:r>
              <a:rPr lang="en-US" dirty="0"/>
              <a:t> as </a:t>
            </a:r>
            <a:r>
              <a:rPr lang="en-US" dirty="0" err="1"/>
              <a:t>timetableList</a:t>
            </a:r>
            <a:r>
              <a:rPr lang="en-US" dirty="0"/>
              <a:t> filter by time and empty timeslot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DISPLAY </a:t>
            </a:r>
            <a:r>
              <a:rPr lang="en-US" dirty="0" err="1"/>
              <a:t>availableClassroomList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timeslotSelection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validate whether </a:t>
            </a:r>
            <a:r>
              <a:rPr lang="en-US" dirty="0" err="1"/>
              <a:t>timeslotSelection</a:t>
            </a:r>
            <a:r>
              <a:rPr lang="en-US" dirty="0"/>
              <a:t> input is empty input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purposeOption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validate whether </a:t>
            </a:r>
            <a:r>
              <a:rPr lang="en-US" dirty="0" err="1"/>
              <a:t>purposeOption</a:t>
            </a:r>
            <a:r>
              <a:rPr lang="en-US" dirty="0"/>
              <a:t> input is empty input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descriptionText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smtClean="0"/>
              <a:t>confirmation </a:t>
            </a:r>
            <a:r>
              <a:rPr lang="en-US" dirty="0"/>
              <a:t>from user</a:t>
            </a:r>
          </a:p>
          <a:p>
            <a:pPr marL="0" indent="0">
              <a:buNone/>
            </a:pPr>
            <a:r>
              <a:rPr lang="en-US" dirty="0"/>
              <a:t>SAVE </a:t>
            </a:r>
            <a:r>
              <a:rPr lang="en-US" dirty="0" err="1" smtClean="0"/>
              <a:t>classroomReservationRequest</a:t>
            </a:r>
            <a:r>
              <a:rPr lang="en-US" dirty="0" smtClean="0"/>
              <a:t> </a:t>
            </a:r>
            <a:r>
              <a:rPr lang="en-US" dirty="0"/>
              <a:t>to database with (</a:t>
            </a:r>
            <a:r>
              <a:rPr lang="en-US" dirty="0" err="1" smtClean="0"/>
              <a:t>timeslotSelection</a:t>
            </a:r>
            <a:r>
              <a:rPr lang="en-US" dirty="0" smtClean="0"/>
              <a:t>, </a:t>
            </a:r>
            <a:r>
              <a:rPr lang="en-US" dirty="0" err="1" smtClean="0"/>
              <a:t>purposeOption</a:t>
            </a:r>
            <a:r>
              <a:rPr lang="en-US" dirty="0"/>
              <a:t>, user)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Submit Feedback (user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category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feedbackText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confirmation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referenceNumber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INCERMENT </a:t>
            </a:r>
            <a:r>
              <a:rPr lang="en-US" dirty="0" err="1"/>
              <a:t>referenceNumber</a:t>
            </a:r>
            <a:r>
              <a:rPr lang="en-US" dirty="0"/>
              <a:t> in database</a:t>
            </a:r>
          </a:p>
          <a:p>
            <a:pPr marL="0" indent="0">
              <a:buNone/>
            </a:pPr>
            <a:r>
              <a:rPr lang="en-US" dirty="0"/>
              <a:t>SAVE feedback to database including user.ID, user.name, </a:t>
            </a:r>
            <a:r>
              <a:rPr lang="en-US" dirty="0" err="1"/>
              <a:t>user.type</a:t>
            </a:r>
            <a:r>
              <a:rPr lang="en-US" dirty="0"/>
              <a:t>,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 New Intake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intakeList</a:t>
            </a:r>
            <a:r>
              <a:rPr lang="en-US" dirty="0"/>
              <a:t> form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intakeSelection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validate whether </a:t>
            </a:r>
            <a:r>
              <a:rPr lang="en-US" dirty="0" err="1"/>
              <a:t>intakeSelection</a:t>
            </a:r>
            <a:r>
              <a:rPr lang="en-US" dirty="0"/>
              <a:t> input is empty input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intakeStartingDate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intakeEndingDate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lecturerList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ModuleList</a:t>
            </a:r>
            <a:r>
              <a:rPr lang="en-US" dirty="0"/>
              <a:t> from </a:t>
            </a:r>
            <a:r>
              <a:rPr lang="en-US" dirty="0" smtClean="0"/>
              <a:t>database</a:t>
            </a:r>
          </a:p>
          <a:p>
            <a:pPr marL="0" indent="0">
              <a:buNone/>
            </a:pPr>
            <a:r>
              <a:rPr lang="en-US" dirty="0"/>
              <a:t>FOR each module in the </a:t>
            </a:r>
            <a:r>
              <a:rPr lang="en-US" dirty="0" err="1" smtClean="0"/>
              <a:t>ModuleList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each lecturer in </a:t>
            </a:r>
            <a:r>
              <a:rPr lang="en-US" dirty="0" err="1"/>
              <a:t>lecturerList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lecturer can teach the module THEN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lecturerList.sortByWorkload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module.assignLecturer</a:t>
            </a:r>
            <a:r>
              <a:rPr lang="en-US" dirty="0"/>
              <a:t> with (lecturer)</a:t>
            </a:r>
          </a:p>
          <a:p>
            <a:pPr marL="0" indent="0">
              <a:buNone/>
            </a:pPr>
            <a:r>
              <a:rPr lang="en-US" dirty="0"/>
              <a:t>BREAK</a:t>
            </a:r>
          </a:p>
          <a:p>
            <a:pPr marL="0" indent="0">
              <a:buNone/>
            </a:pPr>
            <a:r>
              <a:rPr lang="en-US" dirty="0"/>
              <a:t>END IF</a:t>
            </a:r>
          </a:p>
          <a:p>
            <a:pPr marL="0" indent="0">
              <a:buNone/>
            </a:pPr>
            <a:r>
              <a:rPr lang="en-US" dirty="0"/>
              <a:t>	END FOR</a:t>
            </a:r>
          </a:p>
          <a:p>
            <a:pPr marL="0" indent="0">
              <a:buNone/>
            </a:pPr>
            <a:r>
              <a:rPr lang="en-US" dirty="0"/>
              <a:t>END FOR</a:t>
            </a:r>
          </a:p>
          <a:p>
            <a:pPr marL="0" indent="0">
              <a:buNone/>
            </a:pPr>
            <a:r>
              <a:rPr lang="en-US" dirty="0"/>
              <a:t>DISPLAY module with lecturer 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moduleLecturerChange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confirmation from user</a:t>
            </a:r>
          </a:p>
          <a:p>
            <a:pPr marL="0" indent="0">
              <a:buNone/>
            </a:pPr>
            <a:r>
              <a:rPr lang="en-US" dirty="0"/>
              <a:t>SAVE </a:t>
            </a:r>
            <a:r>
              <a:rPr lang="en-US" dirty="0" err="1"/>
              <a:t>assignedModule</a:t>
            </a:r>
            <a:r>
              <a:rPr lang="en-US" dirty="0"/>
              <a:t> to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timetableList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 smtClean="0"/>
              <a:t>maxDayTeachingHour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maxDayLearningHour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all module in </a:t>
            </a:r>
            <a:r>
              <a:rPr lang="en-US" dirty="0" err="1"/>
              <a:t>moduleList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all timeslot in </a:t>
            </a:r>
            <a:r>
              <a:rPr lang="en-US" dirty="0" err="1"/>
              <a:t>timetableList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30936"/>
            <a:ext cx="8915400" cy="52802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timeslot.lecturer.dayTeachingHour</a:t>
            </a:r>
            <a:r>
              <a:rPr lang="en-US" dirty="0"/>
              <a:t> with (timeslot) &lt; </a:t>
            </a:r>
            <a:r>
              <a:rPr lang="en-US" dirty="0" err="1"/>
              <a:t>maxDayTeachingHour</a:t>
            </a:r>
            <a:r>
              <a:rPr lang="en-US" dirty="0"/>
              <a:t> AND </a:t>
            </a:r>
            <a:r>
              <a:rPr lang="en-US" dirty="0" err="1"/>
              <a:t>timeslot.intakeDayLearningHour</a:t>
            </a:r>
            <a:r>
              <a:rPr lang="en-US" dirty="0"/>
              <a:t> with (timeslot) &lt; </a:t>
            </a:r>
            <a:r>
              <a:rPr lang="en-US" dirty="0" err="1"/>
              <a:t>maxDayLearningHour</a:t>
            </a:r>
            <a:r>
              <a:rPr lang="en-US" dirty="0"/>
              <a:t> AND </a:t>
            </a:r>
            <a:r>
              <a:rPr lang="en-US" dirty="0" err="1"/>
              <a:t>timeslot.lecturer.isAvailable</a:t>
            </a:r>
            <a:r>
              <a:rPr lang="en-US" dirty="0"/>
              <a:t> with (timeslot) AND </a:t>
            </a:r>
            <a:r>
              <a:rPr lang="en-US" dirty="0" err="1"/>
              <a:t>timeslot.noDuplicatedIntakeModule</a:t>
            </a:r>
            <a:r>
              <a:rPr lang="en-US" dirty="0"/>
              <a:t>  with (timeslot) AND </a:t>
            </a:r>
            <a:r>
              <a:rPr lang="en-US" dirty="0" err="1"/>
              <a:t>timeslot.NoLargeGapBetweenClass</a:t>
            </a:r>
            <a:r>
              <a:rPr lang="en-US" dirty="0"/>
              <a:t> with (timeslot) THEN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module.assignTimeslot</a:t>
            </a:r>
            <a:r>
              <a:rPr lang="en-US" dirty="0"/>
              <a:t> with (timeslot)</a:t>
            </a:r>
          </a:p>
          <a:p>
            <a:pPr marL="0" indent="0">
              <a:buNone/>
            </a:pPr>
            <a:r>
              <a:rPr lang="en-US" dirty="0"/>
              <a:t>BREAK</a:t>
            </a:r>
          </a:p>
          <a:p>
            <a:pPr marL="0" indent="0">
              <a:buNone/>
            </a:pPr>
            <a:r>
              <a:rPr lang="en-US" dirty="0"/>
              <a:t>END IF</a:t>
            </a:r>
          </a:p>
          <a:p>
            <a:pPr marL="0" indent="0">
              <a:buNone/>
            </a:pPr>
            <a:r>
              <a:rPr lang="en-US" dirty="0"/>
              <a:t>IF reached last timeslot THEN</a:t>
            </a:r>
          </a:p>
          <a:p>
            <a:pPr marL="0" indent="0">
              <a:buNone/>
            </a:pPr>
            <a:r>
              <a:rPr lang="en-US" dirty="0"/>
              <a:t>	Append module to </a:t>
            </a:r>
            <a:r>
              <a:rPr lang="en-US" dirty="0" err="1"/>
              <a:t>exceptionList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DISPLAY </a:t>
            </a:r>
            <a:r>
              <a:rPr lang="en-US" dirty="0" err="1"/>
              <a:t>warningMessage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 smtClean="0"/>
              <a:t>END FOR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/>
              <a:t>FOR</a:t>
            </a:r>
          </a:p>
          <a:p>
            <a:pPr marL="0" indent="0">
              <a:buNone/>
            </a:pPr>
            <a:r>
              <a:rPr lang="en-US" dirty="0"/>
              <a:t>DISPLAY </a:t>
            </a:r>
            <a:r>
              <a:rPr lang="en-US" dirty="0" err="1"/>
              <a:t>exceptionList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classroomList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classroomList.sortBySize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timetableList.sortByStudentSize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image14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289" y="2133600"/>
            <a:ext cx="5407247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323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32104"/>
            <a:ext cx="8915400" cy="5079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every timeslot in </a:t>
            </a:r>
            <a:r>
              <a:rPr lang="en-US" dirty="0" err="1"/>
              <a:t>timetableList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every classroom in </a:t>
            </a:r>
            <a:r>
              <a:rPr lang="en-US" dirty="0" err="1"/>
              <a:t>classroomList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timeslot.studentSize</a:t>
            </a:r>
            <a:r>
              <a:rPr lang="en-US" dirty="0"/>
              <a:t> &lt; </a:t>
            </a:r>
            <a:r>
              <a:rPr lang="en-US" dirty="0" err="1"/>
              <a:t>classroom.size</a:t>
            </a:r>
            <a:r>
              <a:rPr lang="en-US" dirty="0"/>
              <a:t> AND THEN</a:t>
            </a:r>
          </a:p>
          <a:p>
            <a:pPr marL="0" indent="0">
              <a:buNone/>
            </a:pPr>
            <a:r>
              <a:rPr lang="en-US" dirty="0"/>
              <a:t>			CALL </a:t>
            </a:r>
            <a:r>
              <a:rPr lang="en-US" dirty="0" err="1"/>
              <a:t>timeslot.assignClassroom</a:t>
            </a:r>
            <a:r>
              <a:rPr lang="en-US" dirty="0"/>
              <a:t> with (classroom)</a:t>
            </a:r>
          </a:p>
          <a:p>
            <a:pPr marL="0" indent="0">
              <a:buNone/>
            </a:pPr>
            <a:r>
              <a:rPr lang="en-US" dirty="0"/>
              <a:t>			BREAK		</a:t>
            </a:r>
          </a:p>
          <a:p>
            <a:pPr marL="0" indent="0">
              <a:buNone/>
            </a:pPr>
            <a:r>
              <a:rPr lang="en-US" dirty="0"/>
              <a:t>END IF</a:t>
            </a:r>
          </a:p>
          <a:p>
            <a:pPr marL="0" indent="0">
              <a:buNone/>
            </a:pPr>
            <a:r>
              <a:rPr lang="en-US" dirty="0"/>
              <a:t>IF reached last timeslot THEN</a:t>
            </a:r>
          </a:p>
          <a:p>
            <a:pPr marL="0" indent="0">
              <a:buNone/>
            </a:pPr>
            <a:r>
              <a:rPr lang="en-US" dirty="0"/>
              <a:t>	Append timeslot to </a:t>
            </a:r>
            <a:r>
              <a:rPr lang="en-US" dirty="0" err="1"/>
              <a:t>exceptionList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DISPLAY </a:t>
            </a:r>
            <a:r>
              <a:rPr lang="en-US" dirty="0" err="1"/>
              <a:t>warningMessage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IF</a:t>
            </a:r>
          </a:p>
          <a:p>
            <a:pPr marL="0" indent="0">
              <a:buNone/>
            </a:pPr>
            <a:r>
              <a:rPr lang="en-US" dirty="0"/>
              <a:t>END FOR</a:t>
            </a:r>
          </a:p>
          <a:p>
            <a:pPr marL="0" indent="0">
              <a:buNone/>
            </a:pPr>
            <a:r>
              <a:rPr lang="en-US" dirty="0"/>
              <a:t>END FOR</a:t>
            </a:r>
          </a:p>
          <a:p>
            <a:pPr marL="0" indent="0">
              <a:buNone/>
            </a:pPr>
            <a:r>
              <a:rPr lang="en-US" dirty="0"/>
              <a:t>DISPLAY </a:t>
            </a:r>
            <a:r>
              <a:rPr lang="en-US" dirty="0" err="1"/>
              <a:t>exceptionList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SAVE timetable to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Modify Timetable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timetableList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DISPLAY full timetable in </a:t>
            </a:r>
            <a:r>
              <a:rPr lang="en-US" dirty="0" err="1"/>
              <a:t>gridview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intakeSelection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timeslotSelection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date from user</a:t>
            </a:r>
          </a:p>
          <a:p>
            <a:pPr marL="0" indent="0">
              <a:buNone/>
            </a:pPr>
            <a:r>
              <a:rPr lang="en-US" dirty="0"/>
              <a:t>validate whether date input is empty input</a:t>
            </a:r>
          </a:p>
          <a:p>
            <a:pPr marL="0" indent="0">
              <a:buNone/>
            </a:pPr>
            <a:r>
              <a:rPr lang="en-US" dirty="0"/>
              <a:t>DISPLAY timetable filter by date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newClassType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newClass</a:t>
            </a:r>
            <a:r>
              <a:rPr lang="en-US" dirty="0"/>
              <a:t> OF </a:t>
            </a:r>
          </a:p>
          <a:p>
            <a:pPr marL="0" indent="0">
              <a:buNone/>
            </a:pPr>
            <a:r>
              <a:rPr lang="en-US" dirty="0"/>
              <a:t>class	: GET </a:t>
            </a:r>
            <a:r>
              <a:rPr lang="en-US" dirty="0" err="1"/>
              <a:t>newIntakecode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	  validate whether </a:t>
            </a:r>
            <a:r>
              <a:rPr lang="en-US" dirty="0" err="1"/>
              <a:t>newIntakecode</a:t>
            </a:r>
            <a:r>
              <a:rPr lang="en-US" dirty="0"/>
              <a:t> input is empty input</a:t>
            </a:r>
          </a:p>
          <a:p>
            <a:pPr marL="0" indent="0">
              <a:buNone/>
            </a:pPr>
            <a:r>
              <a:rPr lang="en-US" dirty="0"/>
              <a:t>  GET </a:t>
            </a:r>
            <a:r>
              <a:rPr lang="en-US" dirty="0" err="1"/>
              <a:t>newLecturer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  CALL </a:t>
            </a:r>
            <a:r>
              <a:rPr lang="en-US" dirty="0" err="1"/>
              <a:t>newLecturer.validateOverlapping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GET </a:t>
            </a:r>
            <a:r>
              <a:rPr lang="en-US" dirty="0" err="1"/>
              <a:t>newModule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  validate whether </a:t>
            </a:r>
            <a:r>
              <a:rPr lang="en-US" dirty="0" err="1"/>
              <a:t>newModule</a:t>
            </a:r>
            <a:r>
              <a:rPr lang="en-US" dirty="0"/>
              <a:t> input is empty input</a:t>
            </a:r>
          </a:p>
          <a:p>
            <a:pPr marL="0" indent="0">
              <a:buNone/>
            </a:pPr>
            <a:r>
              <a:rPr lang="en-US" dirty="0"/>
              <a:t>  CALL </a:t>
            </a:r>
            <a:r>
              <a:rPr lang="en-US" dirty="0" err="1"/>
              <a:t>newModule.validateOverlapping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activity	: GET </a:t>
            </a:r>
            <a:r>
              <a:rPr lang="en-US" dirty="0" err="1"/>
              <a:t>newActivityTitle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END CASE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newRemark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SAVE </a:t>
            </a:r>
            <a:r>
              <a:rPr lang="en-US" dirty="0" err="1"/>
              <a:t>newTimeslot</a:t>
            </a:r>
            <a:r>
              <a:rPr lang="en-US" dirty="0"/>
              <a:t> to database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Modify Module 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intakeList</a:t>
            </a:r>
            <a:r>
              <a:rPr lang="en-US" dirty="0"/>
              <a:t> form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intakeSelection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lecturerList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ModuleList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DISPLAY module with lecturer</a:t>
            </a:r>
          </a:p>
          <a:p>
            <a:pPr marL="0" indent="0">
              <a:buNone/>
            </a:pPr>
            <a:r>
              <a:rPr lang="en-US" dirty="0"/>
              <a:t>GET selection from user</a:t>
            </a:r>
          </a:p>
          <a:p>
            <a:pPr marL="0" indent="0">
              <a:buNone/>
            </a:pPr>
            <a:r>
              <a:rPr lang="en-US" dirty="0"/>
              <a:t>validate whether selection input is empty input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newModuleLecturer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GET confirmation from user</a:t>
            </a:r>
          </a:p>
          <a:p>
            <a:pPr marL="0" indent="0">
              <a:buNone/>
            </a:pPr>
            <a:r>
              <a:rPr lang="en-US" dirty="0"/>
              <a:t>SAVE </a:t>
            </a:r>
            <a:r>
              <a:rPr lang="en-US" dirty="0" err="1"/>
              <a:t>assignedIntakeModule</a:t>
            </a:r>
            <a:r>
              <a:rPr lang="en-US" dirty="0"/>
              <a:t> to database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Approve Class 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pendingList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GET selection from user</a:t>
            </a:r>
          </a:p>
          <a:p>
            <a:pPr marL="0" indent="0">
              <a:buNone/>
            </a:pPr>
            <a:r>
              <a:rPr lang="en-US" dirty="0"/>
              <a:t>validate whether selection input is empty input</a:t>
            </a:r>
          </a:p>
          <a:p>
            <a:pPr marL="0" indent="0">
              <a:buNone/>
            </a:pPr>
            <a:r>
              <a:rPr lang="en-US" dirty="0"/>
              <a:t>DISPLAY </a:t>
            </a:r>
            <a:r>
              <a:rPr lang="en-US" dirty="0" err="1"/>
              <a:t>classReservationDetails</a:t>
            </a:r>
            <a:r>
              <a:rPr lang="en-US" dirty="0"/>
              <a:t> from selection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approveConfirmation</a:t>
            </a:r>
            <a:r>
              <a:rPr lang="en-US" dirty="0"/>
              <a:t> from user</a:t>
            </a:r>
          </a:p>
          <a:p>
            <a:pPr marL="0" indent="0">
              <a:buNone/>
            </a:pPr>
            <a:r>
              <a:rPr lang="en-US" dirty="0"/>
              <a:t>validate whether </a:t>
            </a:r>
            <a:r>
              <a:rPr lang="en-US" dirty="0" err="1"/>
              <a:t>approveConfirmation</a:t>
            </a:r>
            <a:r>
              <a:rPr lang="en-US" dirty="0"/>
              <a:t> input is empty input</a:t>
            </a:r>
          </a:p>
          <a:p>
            <a:pPr marL="0" indent="0">
              <a:buNone/>
            </a:pPr>
            <a:r>
              <a:rPr lang="en-US" dirty="0"/>
              <a:t>SAVE timeslot to database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 err="1"/>
              <a:t>feedbackList</a:t>
            </a:r>
            <a:r>
              <a:rPr lang="en-US" dirty="0"/>
              <a:t> from database</a:t>
            </a:r>
          </a:p>
          <a:p>
            <a:pPr marL="0" indent="0">
              <a:buNone/>
            </a:pPr>
            <a:r>
              <a:rPr lang="en-US" dirty="0"/>
              <a:t>DISPLAY </a:t>
            </a:r>
            <a:r>
              <a:rPr lang="en-US" dirty="0" err="1"/>
              <a:t>feedbackList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GET selection from user</a:t>
            </a:r>
          </a:p>
          <a:p>
            <a:pPr marL="0" indent="0">
              <a:buNone/>
            </a:pPr>
            <a:r>
              <a:rPr lang="en-US" dirty="0"/>
              <a:t>validate whether selection input is empty input</a:t>
            </a:r>
          </a:p>
          <a:p>
            <a:pPr marL="0" indent="0">
              <a:buNone/>
            </a:pPr>
            <a:r>
              <a:rPr lang="en-US" dirty="0"/>
              <a:t>DISPLAY selected feedback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Main Menu</a:t>
            </a:r>
            <a:endParaRPr lang="en-US" dirty="0"/>
          </a:p>
        </p:txBody>
      </p:sp>
      <p:pic>
        <p:nvPicPr>
          <p:cNvPr id="4" name="image3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083" y="2133600"/>
            <a:ext cx="5381660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41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Main Menu</a:t>
            </a:r>
            <a:endParaRPr lang="en-US" dirty="0"/>
          </a:p>
        </p:txBody>
      </p:sp>
      <p:pic>
        <p:nvPicPr>
          <p:cNvPr id="4" name="image49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565" y="2133600"/>
            <a:ext cx="5430696" cy="3778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48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699</TotalTime>
  <Words>1578</Words>
  <Application>Microsoft Office PowerPoint</Application>
  <PresentationFormat>Widescreen</PresentationFormat>
  <Paragraphs>446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SimSun</vt:lpstr>
      <vt:lpstr>幼圆</vt:lpstr>
      <vt:lpstr>Arial</vt:lpstr>
      <vt:lpstr>Calibri</vt:lpstr>
      <vt:lpstr>Century Gothic</vt:lpstr>
      <vt:lpstr>Times New Roman</vt:lpstr>
      <vt:lpstr>Wingdings 3</vt:lpstr>
      <vt:lpstr>Wisp</vt:lpstr>
      <vt:lpstr>Software Development Project </vt:lpstr>
      <vt:lpstr>System Hierarchy Chart</vt:lpstr>
      <vt:lpstr>System Hierarchy Chart</vt:lpstr>
      <vt:lpstr>System Hierarchy Chart</vt:lpstr>
      <vt:lpstr>System Hierarchy Chart</vt:lpstr>
      <vt:lpstr>Preliminary Screen Design</vt:lpstr>
      <vt:lpstr>Login page</vt:lpstr>
      <vt:lpstr>Student Main Menu</vt:lpstr>
      <vt:lpstr>Lecturer Main Menu</vt:lpstr>
      <vt:lpstr>Admin Main Menu</vt:lpstr>
      <vt:lpstr>Display Intake Timetable</vt:lpstr>
      <vt:lpstr>Display Lecturer Timetable</vt:lpstr>
      <vt:lpstr>Classroom Reservation (1)</vt:lpstr>
      <vt:lpstr>Classroom Reservation (2)</vt:lpstr>
      <vt:lpstr>Classroom Reservation (3)</vt:lpstr>
      <vt:lpstr>Error Message</vt:lpstr>
      <vt:lpstr>Feedback or Comment</vt:lpstr>
      <vt:lpstr>Insert New Intake (1)</vt:lpstr>
      <vt:lpstr>Insert New Intake (2)</vt:lpstr>
      <vt:lpstr>Class Pending Approval (1)</vt:lpstr>
      <vt:lpstr>Class Pending Approval (2)</vt:lpstr>
      <vt:lpstr>Check Feedback (1)</vt:lpstr>
      <vt:lpstr>Check Feedback (2)</vt:lpstr>
      <vt:lpstr>Modify Timetable (1)</vt:lpstr>
      <vt:lpstr>Modify Timetable (2)</vt:lpstr>
      <vt:lpstr>Modify Module Lecturer (1)</vt:lpstr>
      <vt:lpstr>Modify Module Lecturer (2)</vt:lpstr>
      <vt:lpstr>Preliminary Report Design</vt:lpstr>
      <vt:lpstr>Student  Timetable Report</vt:lpstr>
      <vt:lpstr>Lecturer  Timetable Report</vt:lpstr>
      <vt:lpstr>Lecturer Report</vt:lpstr>
      <vt:lpstr>Context Diagram</vt:lpstr>
      <vt:lpstr>Data Flow Diagram Level 0 </vt:lpstr>
      <vt:lpstr>Data Flow Diagram Level 1</vt:lpstr>
      <vt:lpstr>Data Flow Diagram Level 1</vt:lpstr>
      <vt:lpstr>Data Dictionary </vt:lpstr>
      <vt:lpstr>Data Dictionary External Entity</vt:lpstr>
      <vt:lpstr>Data Dictionary External Entity</vt:lpstr>
      <vt:lpstr>Data Dictionary Process</vt:lpstr>
      <vt:lpstr>Data Dictionary Process</vt:lpstr>
      <vt:lpstr>Data Dictionary Process</vt:lpstr>
      <vt:lpstr>Data Dictionary Process</vt:lpstr>
      <vt:lpstr>Data Dictionary Process</vt:lpstr>
      <vt:lpstr>Data Dictionary Data Flow</vt:lpstr>
      <vt:lpstr>Data Dictionary Data Flow</vt:lpstr>
      <vt:lpstr>Data Dictionary Data Flow</vt:lpstr>
      <vt:lpstr>Data Dictionary Data Flow</vt:lpstr>
      <vt:lpstr>Data Dictionary Data Flow</vt:lpstr>
      <vt:lpstr>Data Dictionary Data Flow</vt:lpstr>
      <vt:lpstr>Data Dictionary Data Store</vt:lpstr>
      <vt:lpstr>Data Dictionary Data Store</vt:lpstr>
      <vt:lpstr>Data Dictionary Data Store</vt:lpstr>
      <vt:lpstr>Data Dictionary Data Store</vt:lpstr>
      <vt:lpstr>Data Dictionary Data Store</vt:lpstr>
      <vt:lpstr>Entity Relationship Data</vt:lpstr>
      <vt:lpstr>PowerPoint Presentation</vt:lpstr>
      <vt:lpstr>Pseudocode</vt:lpstr>
      <vt:lpstr>Login Page </vt:lpstr>
      <vt:lpstr>PowerPoint Presentation</vt:lpstr>
      <vt:lpstr>Main Menu(user) </vt:lpstr>
      <vt:lpstr>Admin Main Menu(user)</vt:lpstr>
      <vt:lpstr>Display Lecturer Timetable</vt:lpstr>
      <vt:lpstr>Display Intake Timetable</vt:lpstr>
      <vt:lpstr>Reserve Classroom (user) </vt:lpstr>
      <vt:lpstr>PowerPoint Presentation</vt:lpstr>
      <vt:lpstr>Submit Feedback (user)</vt:lpstr>
      <vt:lpstr>Insert New Intake </vt:lpstr>
      <vt:lpstr>PowerPoint Presentation</vt:lpstr>
      <vt:lpstr>PowerPoint Presentation</vt:lpstr>
      <vt:lpstr>PowerPoint Presentation</vt:lpstr>
      <vt:lpstr>Modify Timetable </vt:lpstr>
      <vt:lpstr>PowerPoint Presentation</vt:lpstr>
      <vt:lpstr>Modify Module Lecturer</vt:lpstr>
      <vt:lpstr>PowerPoint Presentation</vt:lpstr>
      <vt:lpstr>Approve Class Pending</vt:lpstr>
      <vt:lpstr>Check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</dc:creator>
  <cp:lastModifiedBy>Scott</cp:lastModifiedBy>
  <cp:revision>42</cp:revision>
  <dcterms:created xsi:type="dcterms:W3CDTF">2016-11-25T10:05:51Z</dcterms:created>
  <dcterms:modified xsi:type="dcterms:W3CDTF">2016-11-29T03:43:07Z</dcterms:modified>
</cp:coreProperties>
</file>