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63" r:id="rId5"/>
    <p:sldId id="259" r:id="rId6"/>
    <p:sldId id="260" r:id="rId7"/>
    <p:sldId id="281" r:id="rId8"/>
    <p:sldId id="261" r:id="rId9"/>
    <p:sldId id="262" r:id="rId10"/>
    <p:sldId id="264" r:id="rId11"/>
    <p:sldId id="267" r:id="rId12"/>
    <p:sldId id="265" r:id="rId13"/>
    <p:sldId id="268" r:id="rId14"/>
    <p:sldId id="269" r:id="rId15"/>
    <p:sldId id="270" r:id="rId16"/>
    <p:sldId id="271" r:id="rId17"/>
    <p:sldId id="272" r:id="rId18"/>
    <p:sldId id="273" r:id="rId19"/>
    <p:sldId id="274" r:id="rId20"/>
    <p:sldId id="277" r:id="rId21"/>
    <p:sldId id="266" r:id="rId22"/>
    <p:sldId id="276" r:id="rId23"/>
    <p:sldId id="275"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941" autoAdjust="0"/>
  </p:normalViewPr>
  <p:slideViewPr>
    <p:cSldViewPr snapToGrid="0">
      <p:cViewPr varScale="1">
        <p:scale>
          <a:sx n="92" d="100"/>
          <a:sy n="92" d="100"/>
        </p:scale>
        <p:origin x="13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3EC1A-621C-4B42-BF3E-8FF24BD8842F}" type="datetimeFigureOut">
              <a:rPr lang="en-US" smtClean="0"/>
              <a:t>5/27/2013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D466B-899F-4C1C-8102-3C806207B9BA}" type="slidenum">
              <a:rPr lang="en-US" smtClean="0"/>
              <a:t>‹#›</a:t>
            </a:fld>
            <a:endParaRPr lang="en-US"/>
          </a:p>
        </p:txBody>
      </p:sp>
    </p:spTree>
    <p:extLst>
      <p:ext uri="{BB962C8B-B14F-4D97-AF65-F5344CB8AC3E}">
        <p14:creationId xmlns:p14="http://schemas.microsoft.com/office/powerpoint/2010/main" val="121264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Been doing agile for</a:t>
            </a:r>
            <a:r>
              <a:rPr lang="en-US" baseline="0" dirty="0" smtClean="0"/>
              <a:t> over 10 years in a variety of environments, sizes, cultures, etc.</a:t>
            </a:r>
          </a:p>
          <a:p>
            <a:endParaRPr lang="en-US" baseline="0" dirty="0" smtClean="0"/>
          </a:p>
          <a:p>
            <a:r>
              <a:rPr lang="en-US" baseline="0" dirty="0" smtClean="0"/>
              <a:t>No one does agile the same.</a:t>
            </a:r>
          </a:p>
          <a:p>
            <a:endParaRPr lang="en-US" baseline="0" dirty="0" smtClean="0"/>
          </a:p>
          <a:p>
            <a:r>
              <a:rPr lang="en-US" baseline="0" dirty="0" smtClean="0"/>
              <a:t>However you start, is not how it will work for you in 6 months.</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1</a:t>
            </a:fld>
            <a:endParaRPr lang="en-US"/>
          </a:p>
        </p:txBody>
      </p:sp>
    </p:spTree>
    <p:extLst>
      <p:ext uri="{BB962C8B-B14F-4D97-AF65-F5344CB8AC3E}">
        <p14:creationId xmlns:p14="http://schemas.microsoft.com/office/powerpoint/2010/main" val="2701511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Clearly defined roles and</a:t>
            </a:r>
            <a:r>
              <a:rPr lang="en-US" baseline="0" dirty="0" smtClean="0"/>
              <a:t> responsibility.  Everyone is a “developer” more equal footing between BA and QA.</a:t>
            </a:r>
          </a:p>
          <a:p>
            <a:endParaRPr lang="en-US" baseline="0" dirty="0" smtClean="0"/>
          </a:p>
          <a:p>
            <a:r>
              <a:rPr lang="en-US" baseline="0" dirty="0" smtClean="0"/>
              <a:t>Pitfalls – Waterfall based teams may get defensive about turf.</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14</a:t>
            </a:fld>
            <a:endParaRPr lang="en-US"/>
          </a:p>
        </p:txBody>
      </p:sp>
    </p:spTree>
    <p:extLst>
      <p:ext uri="{BB962C8B-B14F-4D97-AF65-F5344CB8AC3E}">
        <p14:creationId xmlns:p14="http://schemas.microsoft.com/office/powerpoint/2010/main" val="2681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More</a:t>
            </a:r>
            <a:r>
              <a:rPr lang="en-US" baseline="0" dirty="0" smtClean="0"/>
              <a:t> time is more pressure, people tend to procrastinate or spend too much time early getting things perfect.  Goals are a good way to focus the team around a deliverable.  Reduce change within the iteration to focus, so keep the iterations short to deal with change at beginning and end.</a:t>
            </a:r>
            <a:endParaRPr lang="en-US" dirty="0" smtClean="0"/>
          </a:p>
          <a:p>
            <a:endParaRPr lang="en-US" dirty="0" smtClean="0"/>
          </a:p>
          <a:p>
            <a:r>
              <a:rPr lang="en-US" dirty="0" smtClean="0"/>
              <a:t>Pitfalls – Everyone works lots of hours to meet “hard estimates”.</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15</a:t>
            </a:fld>
            <a:endParaRPr lang="en-US"/>
          </a:p>
        </p:txBody>
      </p:sp>
    </p:spTree>
    <p:extLst>
      <p:ext uri="{BB962C8B-B14F-4D97-AF65-F5344CB8AC3E}">
        <p14:creationId xmlns:p14="http://schemas.microsoft.com/office/powerpoint/2010/main" val="3122622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Everyone negotiates</a:t>
            </a:r>
            <a:r>
              <a:rPr lang="en-US" baseline="0" dirty="0" smtClean="0"/>
              <a:t> to find achievable results.  The group is using its collective knowledge to better understand user stories and choose work based on the best possible outcome.</a:t>
            </a:r>
          </a:p>
          <a:p>
            <a:endParaRPr lang="en-US" dirty="0" smtClean="0"/>
          </a:p>
          <a:p>
            <a:r>
              <a:rPr lang="en-US" dirty="0" smtClean="0"/>
              <a:t>Pitfalls</a:t>
            </a:r>
            <a:r>
              <a:rPr lang="en-US" baseline="0" dirty="0" smtClean="0"/>
              <a:t> – Management pressures the team into committing to more hours or estimating smaller numbers.  Negotiations are not developers </a:t>
            </a:r>
            <a:r>
              <a:rPr lang="en-US" baseline="0" dirty="0" err="1" smtClean="0"/>
              <a:t>vs</a:t>
            </a:r>
            <a:r>
              <a:rPr lang="en-US" baseline="0" dirty="0" smtClean="0"/>
              <a:t> everyone else in a fight to do the least / most amount of work.</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16</a:t>
            </a:fld>
            <a:endParaRPr lang="en-US"/>
          </a:p>
        </p:txBody>
      </p:sp>
    </p:spTree>
    <p:extLst>
      <p:ext uri="{BB962C8B-B14F-4D97-AF65-F5344CB8AC3E}">
        <p14:creationId xmlns:p14="http://schemas.microsoft.com/office/powerpoint/2010/main" val="3510318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Immediate</a:t>
            </a:r>
            <a:r>
              <a:rPr lang="en-US" baseline="0" dirty="0" smtClean="0"/>
              <a:t> feedback.  Stops “slackers”.  Eye on the ball.</a:t>
            </a:r>
          </a:p>
          <a:p>
            <a:endParaRPr lang="en-US" baseline="0" dirty="0" smtClean="0"/>
          </a:p>
          <a:p>
            <a:r>
              <a:rPr lang="en-US" baseline="0" dirty="0" smtClean="0"/>
              <a:t>Pitfalls – Meetings go off topic easily.</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17</a:t>
            </a:fld>
            <a:endParaRPr lang="en-US"/>
          </a:p>
        </p:txBody>
      </p:sp>
    </p:spTree>
    <p:extLst>
      <p:ext uri="{BB962C8B-B14F-4D97-AF65-F5344CB8AC3E}">
        <p14:creationId xmlns:p14="http://schemas.microsoft.com/office/powerpoint/2010/main" val="555209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Demoing</a:t>
            </a:r>
            <a:r>
              <a:rPr lang="en-US" baseline="0" dirty="0" smtClean="0"/>
              <a:t> product directly to customers motivates to do better.  Learn from every iteration to get better.</a:t>
            </a:r>
          </a:p>
          <a:p>
            <a:endParaRPr lang="en-US" baseline="0" dirty="0" smtClean="0"/>
          </a:p>
          <a:p>
            <a:r>
              <a:rPr lang="en-US" baseline="0" dirty="0" smtClean="0"/>
              <a:t>Pitfalls – Management will try to make these shorter because they are “just demos”.  Users that want to see the product are not available &lt; don’t forget the product owner.</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18</a:t>
            </a:fld>
            <a:endParaRPr lang="en-US"/>
          </a:p>
        </p:txBody>
      </p:sp>
    </p:spTree>
    <p:extLst>
      <p:ext uri="{BB962C8B-B14F-4D97-AF65-F5344CB8AC3E}">
        <p14:creationId xmlns:p14="http://schemas.microsoft.com/office/powerpoint/2010/main" val="1482568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Deeper review of the iteration, more candid</a:t>
            </a:r>
            <a:r>
              <a:rPr lang="en-US" baseline="0" dirty="0" smtClean="0"/>
              <a:t> discussions without stakeholders.</a:t>
            </a:r>
          </a:p>
          <a:p>
            <a:endParaRPr lang="en-US" baseline="0" dirty="0" smtClean="0"/>
          </a:p>
          <a:p>
            <a:r>
              <a:rPr lang="en-US" baseline="0" dirty="0" smtClean="0"/>
              <a:t>Pitfalls – Bitch session.  More complaints than improvements.</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19</a:t>
            </a:fld>
            <a:endParaRPr lang="en-US"/>
          </a:p>
        </p:txBody>
      </p:sp>
    </p:spTree>
    <p:extLst>
      <p:ext uri="{BB962C8B-B14F-4D97-AF65-F5344CB8AC3E}">
        <p14:creationId xmlns:p14="http://schemas.microsoft.com/office/powerpoint/2010/main" val="1044861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The ultimate</a:t>
            </a:r>
            <a:r>
              <a:rPr lang="en-US" baseline="0" dirty="0" smtClean="0"/>
              <a:t> is staying just ahead of the work.  </a:t>
            </a:r>
            <a:r>
              <a:rPr lang="en-US" baseline="0" dirty="0" err="1" smtClean="0"/>
              <a:t>Timeboxes</a:t>
            </a:r>
            <a:r>
              <a:rPr lang="en-US" baseline="0" dirty="0" smtClean="0"/>
              <a:t> do not work without 100% buy in.</a:t>
            </a:r>
          </a:p>
          <a:p>
            <a:endParaRPr lang="en-US" baseline="0" dirty="0" smtClean="0"/>
          </a:p>
          <a:p>
            <a:r>
              <a:rPr lang="en-US" baseline="0" dirty="0" smtClean="0"/>
              <a:t>Pitfalls – Management does not like not having a done date.</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22</a:t>
            </a:fld>
            <a:endParaRPr lang="en-US"/>
          </a:p>
        </p:txBody>
      </p:sp>
    </p:spTree>
    <p:extLst>
      <p:ext uri="{BB962C8B-B14F-4D97-AF65-F5344CB8AC3E}">
        <p14:creationId xmlns:p14="http://schemas.microsoft.com/office/powerpoint/2010/main" val="3219575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23</a:t>
            </a:fld>
            <a:endParaRPr lang="en-US"/>
          </a:p>
        </p:txBody>
      </p:sp>
    </p:spTree>
    <p:extLst>
      <p:ext uri="{BB962C8B-B14F-4D97-AF65-F5344CB8AC3E}">
        <p14:creationId xmlns:p14="http://schemas.microsoft.com/office/powerpoint/2010/main" val="1108561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Highly visible and extremely simple</a:t>
            </a:r>
            <a:r>
              <a:rPr lang="en-US" baseline="0" dirty="0" smtClean="0"/>
              <a:t> to track.  Very flexible.</a:t>
            </a:r>
          </a:p>
          <a:p>
            <a:endParaRPr lang="en-US" baseline="0" dirty="0" smtClean="0"/>
          </a:p>
          <a:p>
            <a:r>
              <a:rPr lang="en-US" baseline="0" dirty="0" smtClean="0"/>
              <a:t>Pitfalls – Roles lock up because the people before them or behind them can’t keep up and they user the down time for other things.</a:t>
            </a:r>
          </a:p>
          <a:p>
            <a:endParaRPr lang="en-US" baseline="0" dirty="0" smtClean="0"/>
          </a:p>
          <a:p>
            <a:r>
              <a:rPr lang="en-US" baseline="0" dirty="0" smtClean="0"/>
              <a:t>Consider ready steps to track pile ups.  Ex: Ready for Test pushed by developers and pulled by testers.</a:t>
            </a:r>
            <a:endParaRPr lang="en-US" dirty="0" smtClean="0"/>
          </a:p>
          <a:p>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24</a:t>
            </a:fld>
            <a:endParaRPr lang="en-US"/>
          </a:p>
        </p:txBody>
      </p:sp>
    </p:spTree>
    <p:extLst>
      <p:ext uri="{BB962C8B-B14F-4D97-AF65-F5344CB8AC3E}">
        <p14:creationId xmlns:p14="http://schemas.microsoft.com/office/powerpoint/2010/main" val="372823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and</a:t>
            </a:r>
            <a:r>
              <a:rPr lang="en-US" baseline="0" dirty="0" smtClean="0"/>
              <a:t> Pitfalls</a:t>
            </a:r>
            <a:r>
              <a:rPr lang="en-US" dirty="0" smtClean="0"/>
              <a:t> – All the same reasons</a:t>
            </a:r>
            <a:r>
              <a:rPr lang="en-US" baseline="0" dirty="0" smtClean="0"/>
              <a:t> as Scrum except for time </a:t>
            </a:r>
            <a:r>
              <a:rPr lang="en-US" baseline="0" smtClean="0"/>
              <a:t>box issues.</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25</a:t>
            </a:fld>
            <a:endParaRPr lang="en-US"/>
          </a:p>
        </p:txBody>
      </p:sp>
    </p:spTree>
    <p:extLst>
      <p:ext uri="{BB962C8B-B14F-4D97-AF65-F5344CB8AC3E}">
        <p14:creationId xmlns:p14="http://schemas.microsoft.com/office/powerpoint/2010/main" val="294778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Focus on</a:t>
            </a:r>
            <a:r>
              <a:rPr lang="en-US" baseline="0" dirty="0" smtClean="0"/>
              <a:t> the problem, processes were meant to solve problems.  Code Complete, Clean Code – it’s the only artifact guaranteed to match reality.  Satisfy the customer, don’t defend your position, only way to get repeat business.  Plans don’t account for all the variables you get hit with.</a:t>
            </a:r>
            <a:endParaRPr lang="en-US" dirty="0" smtClean="0"/>
          </a:p>
          <a:p>
            <a:endParaRPr lang="en-US" dirty="0" smtClean="0"/>
          </a:p>
          <a:p>
            <a:endParaRPr lang="en-US" dirty="0" smtClean="0"/>
          </a:p>
          <a:p>
            <a:r>
              <a:rPr lang="en-US" dirty="0" smtClean="0"/>
              <a:t>Pitfalls</a:t>
            </a:r>
            <a:r>
              <a:rPr lang="en-US" baseline="0" dirty="0" smtClean="0"/>
              <a:t> –  Upper management loves metrics and reports.  Business Analysts and non-technical people can’t read code, feel might be out of a job and defend their position.  Lawyers suck, contracts often trump everything to get paid.  Checking off items on a plan handed out to managers looks good.</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2</a:t>
            </a:fld>
            <a:endParaRPr lang="en-US"/>
          </a:p>
        </p:txBody>
      </p:sp>
    </p:spTree>
    <p:extLst>
      <p:ext uri="{BB962C8B-B14F-4D97-AF65-F5344CB8AC3E}">
        <p14:creationId xmlns:p14="http://schemas.microsoft.com/office/powerpoint/2010/main" val="4230163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26</a:t>
            </a:fld>
            <a:endParaRPr lang="en-US"/>
          </a:p>
        </p:txBody>
      </p:sp>
    </p:spTree>
    <p:extLst>
      <p:ext uri="{BB962C8B-B14F-4D97-AF65-F5344CB8AC3E}">
        <p14:creationId xmlns:p14="http://schemas.microsoft.com/office/powerpoint/2010/main" val="3989215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Not</a:t>
            </a:r>
            <a:r>
              <a:rPr lang="en-US" baseline="0" dirty="0" smtClean="0"/>
              <a:t> real users, so you don’t start building a system for one person.  Not a collection of user’s with no tangible goals.</a:t>
            </a:r>
          </a:p>
          <a:p>
            <a:endParaRPr lang="en-US" baseline="0" dirty="0" smtClean="0"/>
          </a:p>
          <a:p>
            <a:r>
              <a:rPr lang="en-US" dirty="0" smtClean="0"/>
              <a:t>Pitfalls – Getting carried away.</a:t>
            </a:r>
            <a:r>
              <a:rPr lang="en-US" baseline="0" dirty="0" smtClean="0"/>
              <a:t>  Focusing on what a fake person would want can lead to fake goals.  Don’t ignore the requests of real users.  Personas do not trust the collective voice of your users, they help define the personas.</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3</a:t>
            </a:fld>
            <a:endParaRPr lang="en-US"/>
          </a:p>
        </p:txBody>
      </p:sp>
    </p:spTree>
    <p:extLst>
      <p:ext uri="{BB962C8B-B14F-4D97-AF65-F5344CB8AC3E}">
        <p14:creationId xmlns:p14="http://schemas.microsoft.com/office/powerpoint/2010/main" val="387154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Single place to judge</a:t>
            </a:r>
            <a:r>
              <a:rPr lang="en-US" baseline="0" dirty="0" smtClean="0"/>
              <a:t> long term progress.  Highly visible to users so they can see the long term goals.</a:t>
            </a:r>
          </a:p>
          <a:p>
            <a:endParaRPr lang="en-US" baseline="0" dirty="0" smtClean="0"/>
          </a:p>
          <a:p>
            <a:r>
              <a:rPr lang="en-US" baseline="0" dirty="0" smtClean="0"/>
              <a:t>Pitfalls – No dependencies, must be tracked by order.  Over commitment to fully defining requirements at this stage.  Mess of ideas.</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4</a:t>
            </a:fld>
            <a:endParaRPr lang="en-US"/>
          </a:p>
        </p:txBody>
      </p:sp>
    </p:spTree>
    <p:extLst>
      <p:ext uri="{BB962C8B-B14F-4D97-AF65-F5344CB8AC3E}">
        <p14:creationId xmlns:p14="http://schemas.microsoft.com/office/powerpoint/2010/main" val="217233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and Pitfalls on</a:t>
            </a:r>
            <a:r>
              <a:rPr lang="en-US" baseline="0" dirty="0" smtClean="0"/>
              <a:t> upcoming slides.  These are important to get right.  On par with righting the code.</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5</a:t>
            </a:fld>
            <a:endParaRPr lang="en-US"/>
          </a:p>
        </p:txBody>
      </p:sp>
    </p:spTree>
    <p:extLst>
      <p:ext uri="{BB962C8B-B14F-4D97-AF65-F5344CB8AC3E}">
        <p14:creationId xmlns:p14="http://schemas.microsoft.com/office/powerpoint/2010/main" val="1571089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Large systems and</a:t>
            </a:r>
            <a:r>
              <a:rPr lang="en-US" baseline="0" dirty="0" smtClean="0"/>
              <a:t> complex business rules are hard to break down into small user stories.  Design is VERY important since the </a:t>
            </a:r>
            <a:r>
              <a:rPr lang="en-US" baseline="0" dirty="0" err="1" smtClean="0"/>
              <a:t>consumerization</a:t>
            </a:r>
            <a:r>
              <a:rPr lang="en-US" baseline="0" dirty="0" smtClean="0"/>
              <a:t> of IT.</a:t>
            </a:r>
          </a:p>
          <a:p>
            <a:endParaRPr lang="en-US" baseline="0" dirty="0" smtClean="0"/>
          </a:p>
          <a:p>
            <a:r>
              <a:rPr lang="en-US" baseline="0" dirty="0" smtClean="0"/>
              <a:t>Pitfalls – Trying to turn Epics into old school use cases by combining user stories.  Detailed design up front.</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9</a:t>
            </a:fld>
            <a:endParaRPr lang="en-US"/>
          </a:p>
        </p:txBody>
      </p:sp>
    </p:spTree>
    <p:extLst>
      <p:ext uri="{BB962C8B-B14F-4D97-AF65-F5344CB8AC3E}">
        <p14:creationId xmlns:p14="http://schemas.microsoft.com/office/powerpoint/2010/main" val="986917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Often confusing</a:t>
            </a:r>
            <a:r>
              <a:rPr lang="en-US" baseline="0" dirty="0" smtClean="0"/>
              <a:t> on how to mix changes into new features.  Its important to distinguish between the three to help the product owner prioritize.</a:t>
            </a:r>
          </a:p>
          <a:p>
            <a:endParaRPr lang="en-US" baseline="0" dirty="0" smtClean="0"/>
          </a:p>
          <a:p>
            <a:r>
              <a:rPr lang="en-US" baseline="0" dirty="0" smtClean="0"/>
              <a:t>Pitfalls – Issues often break a Sprint (discussed in next section) as they can become critical.  Leave time for these or renegotiate.</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10</a:t>
            </a:fld>
            <a:endParaRPr lang="en-US"/>
          </a:p>
        </p:txBody>
      </p:sp>
    </p:spTree>
    <p:extLst>
      <p:ext uri="{BB962C8B-B14F-4D97-AF65-F5344CB8AC3E}">
        <p14:creationId xmlns:p14="http://schemas.microsoft.com/office/powerpoint/2010/main" val="1422472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Important to manage tests to reduce defects and</a:t>
            </a:r>
            <a:r>
              <a:rPr lang="en-US" baseline="0" dirty="0" smtClean="0"/>
              <a:t> prove user stories, but you can’t test everything every time.</a:t>
            </a:r>
          </a:p>
          <a:p>
            <a:endParaRPr lang="en-US" baseline="0" dirty="0" smtClean="0"/>
          </a:p>
          <a:p>
            <a:r>
              <a:rPr lang="en-US" baseline="0" dirty="0" smtClean="0"/>
              <a:t>Pitfalls – Tests fall in priority because of time.  Tests are hard to tie back to original user stories especially in brown field development.</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11</a:t>
            </a:fld>
            <a:endParaRPr lang="en-US"/>
          </a:p>
        </p:txBody>
      </p:sp>
    </p:spTree>
    <p:extLst>
      <p:ext uri="{BB962C8B-B14F-4D97-AF65-F5344CB8AC3E}">
        <p14:creationId xmlns:p14="http://schemas.microsoft.com/office/powerpoint/2010/main" val="324253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With small deadlines comes focus.</a:t>
            </a:r>
          </a:p>
          <a:p>
            <a:endParaRPr lang="en-US" dirty="0" smtClean="0"/>
          </a:p>
          <a:p>
            <a:r>
              <a:rPr lang="en-US" dirty="0" smtClean="0"/>
              <a:t>Pitfalls – Just a series of mini-waterfalls.</a:t>
            </a:r>
            <a:endParaRPr lang="en-US" dirty="0"/>
          </a:p>
        </p:txBody>
      </p:sp>
      <p:sp>
        <p:nvSpPr>
          <p:cNvPr id="4" name="Slide Number Placeholder 3"/>
          <p:cNvSpPr>
            <a:spLocks noGrp="1"/>
          </p:cNvSpPr>
          <p:nvPr>
            <p:ph type="sldNum" sz="quarter" idx="10"/>
          </p:nvPr>
        </p:nvSpPr>
        <p:spPr/>
        <p:txBody>
          <a:bodyPr/>
          <a:lstStyle/>
          <a:p>
            <a:fld id="{2F1D466B-899F-4C1C-8102-3C806207B9BA}" type="slidenum">
              <a:rPr lang="en-US" smtClean="0"/>
              <a:t>13</a:t>
            </a:fld>
            <a:endParaRPr lang="en-US"/>
          </a:p>
        </p:txBody>
      </p:sp>
    </p:spTree>
    <p:extLst>
      <p:ext uri="{BB962C8B-B14F-4D97-AF65-F5344CB8AC3E}">
        <p14:creationId xmlns:p14="http://schemas.microsoft.com/office/powerpoint/2010/main" val="313556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5/27/2013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5/27/2013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5/27/2013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5/27/2013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5/27/2013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5/27/2013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5/27/2013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Segoe UI" pitchFamily="34" charset="0"/>
                <a:ea typeface="Segoe UI" pitchFamily="34" charset="0"/>
                <a:cs typeface="Segoe UI" pitchFamily="34" charset="0"/>
              </a:rPr>
              <a:t>Analyzing Agile Development</a:t>
            </a:r>
            <a:endParaRPr lang="en-US" dirty="0">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p:txBody>
          <a:bodyPr/>
          <a:lstStyle/>
          <a:p>
            <a:r>
              <a:rPr lang="en-US" dirty="0" smtClean="0"/>
              <a:t>St. Louis Metro EAST .NET User Group</a:t>
            </a:r>
          </a:p>
          <a:p>
            <a:r>
              <a:rPr lang="en-US" dirty="0" smtClean="0"/>
              <a:t>- Scott </a:t>
            </a:r>
            <a:r>
              <a:rPr lang="en-US" dirty="0" err="1" smtClean="0"/>
              <a:t>Kuhl</a:t>
            </a:r>
            <a:endParaRPr lang="en-US" dirty="0"/>
          </a:p>
        </p:txBody>
      </p:sp>
    </p:spTree>
    <p:extLst>
      <p:ext uri="{BB962C8B-B14F-4D97-AF65-F5344CB8AC3E}">
        <p14:creationId xmlns:p14="http://schemas.microsoft.com/office/powerpoint/2010/main" val="1924190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Enhancements, Issues, Ideas</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Enhancements Are User Stories</a:t>
            </a:r>
          </a:p>
          <a:p>
            <a:pPr lvl="1"/>
            <a:r>
              <a:rPr lang="en-US" dirty="0" smtClean="0">
                <a:latin typeface="Segoe UI Light" pitchFamily="34" charset="0"/>
              </a:rPr>
              <a:t>Reference or Copy the Original User Story</a:t>
            </a:r>
          </a:p>
          <a:p>
            <a:r>
              <a:rPr lang="en-US" dirty="0" smtClean="0">
                <a:latin typeface="Segoe UI Light" pitchFamily="34" charset="0"/>
              </a:rPr>
              <a:t>Issues </a:t>
            </a:r>
            <a:r>
              <a:rPr lang="en-US" dirty="0" smtClean="0">
                <a:latin typeface="Segoe UI Light" pitchFamily="34" charset="0"/>
              </a:rPr>
              <a:t>Reference User Stories</a:t>
            </a:r>
          </a:p>
          <a:p>
            <a:pPr lvl="1"/>
            <a:r>
              <a:rPr lang="en-US" dirty="0" smtClean="0">
                <a:latin typeface="Segoe UI Light" pitchFamily="34" charset="0"/>
              </a:rPr>
              <a:t>How is the story not meeting expectations?</a:t>
            </a:r>
          </a:p>
          <a:p>
            <a:pPr lvl="1"/>
            <a:r>
              <a:rPr lang="en-US" dirty="0" smtClean="0">
                <a:latin typeface="Segoe UI Light" pitchFamily="34" charset="0"/>
              </a:rPr>
              <a:t>Is this an enhancement?</a:t>
            </a:r>
          </a:p>
          <a:p>
            <a:r>
              <a:rPr lang="en-US" dirty="0" smtClean="0">
                <a:latin typeface="Segoe UI Light" pitchFamily="34" charset="0"/>
              </a:rPr>
              <a:t>Ideas </a:t>
            </a:r>
            <a:r>
              <a:rPr lang="en-US" dirty="0" smtClean="0">
                <a:latin typeface="Segoe UI Light" pitchFamily="34" charset="0"/>
              </a:rPr>
              <a:t>Will Become User Stories</a:t>
            </a:r>
            <a:endParaRPr lang="en-US" dirty="0">
              <a:latin typeface="Segoe UI Light" pitchFamily="34" charset="0"/>
            </a:endParaRPr>
          </a:p>
          <a:p>
            <a:pPr marL="0" indent="0">
              <a:buNone/>
            </a:pPr>
            <a:endParaRPr lang="en-US" dirty="0" smtClean="0">
              <a:latin typeface="Segoe UI Light" pitchFamily="34" charset="0"/>
            </a:endParaRPr>
          </a:p>
        </p:txBody>
      </p:sp>
    </p:spTree>
    <p:extLst>
      <p:ext uri="{BB962C8B-B14F-4D97-AF65-F5344CB8AC3E}">
        <p14:creationId xmlns:p14="http://schemas.microsoft.com/office/powerpoint/2010/main" val="3558879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Testing</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Test All Cases Attached to New User Stories</a:t>
            </a:r>
          </a:p>
          <a:p>
            <a:r>
              <a:rPr lang="en-US" dirty="0" smtClean="0">
                <a:latin typeface="Segoe UI Light" pitchFamily="34" charset="0"/>
              </a:rPr>
              <a:t>Test All Cases Attached to Enhancements and Referenced User Stories</a:t>
            </a:r>
          </a:p>
          <a:p>
            <a:r>
              <a:rPr lang="en-US" dirty="0" smtClean="0">
                <a:latin typeface="Segoe UI Light" pitchFamily="34" charset="0"/>
              </a:rPr>
              <a:t>Create Long Term Test Plans</a:t>
            </a:r>
          </a:p>
          <a:p>
            <a:r>
              <a:rPr lang="en-US" dirty="0" smtClean="0">
                <a:latin typeface="Segoe UI Light" pitchFamily="34" charset="0"/>
              </a:rPr>
              <a:t>Automate Unit Tests</a:t>
            </a:r>
          </a:p>
          <a:p>
            <a:r>
              <a:rPr lang="en-US" dirty="0" smtClean="0">
                <a:latin typeface="Segoe UI Light" pitchFamily="34" charset="0"/>
              </a:rPr>
              <a:t>Automate Performance Tests</a:t>
            </a:r>
          </a:p>
          <a:p>
            <a:r>
              <a:rPr lang="en-US" dirty="0" smtClean="0">
                <a:latin typeface="Segoe UI Light" pitchFamily="34" charset="0"/>
              </a:rPr>
              <a:t>Automate Load </a:t>
            </a:r>
            <a:r>
              <a:rPr lang="en-US" dirty="0" smtClean="0">
                <a:latin typeface="Segoe UI Light" pitchFamily="34" charset="0"/>
              </a:rPr>
              <a:t>Tests</a:t>
            </a:r>
            <a:endParaRPr lang="en-US" dirty="0" smtClean="0">
              <a:latin typeface="Segoe UI Light" pitchFamily="34" charset="0"/>
            </a:endParaRPr>
          </a:p>
        </p:txBody>
      </p:sp>
    </p:spTree>
    <p:extLst>
      <p:ext uri="{BB962C8B-B14F-4D97-AF65-F5344CB8AC3E}">
        <p14:creationId xmlns:p14="http://schemas.microsoft.com/office/powerpoint/2010/main" val="3273503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Scrum</a:t>
            </a:r>
            <a:endParaRPr lang="en-US" dirty="0">
              <a:latin typeface="Segoe UI" pitchFamily="34" charset="0"/>
              <a:ea typeface="Segoe UI" pitchFamily="34" charset="0"/>
              <a:cs typeface="Segoe UI" pitchFamily="34" charset="0"/>
            </a:endParaRPr>
          </a:p>
        </p:txBody>
      </p:sp>
      <p:sp>
        <p:nvSpPr>
          <p:cNvPr id="4" name="Text Placeholder 3"/>
          <p:cNvSpPr>
            <a:spLocks noGrp="1"/>
          </p:cNvSpPr>
          <p:nvPr>
            <p:ph type="body" idx="1"/>
          </p:nvPr>
        </p:nvSpPr>
        <p:spPr/>
        <p:txBody>
          <a:bodyPr/>
          <a:lstStyle/>
          <a:p>
            <a:r>
              <a:rPr lang="en-US" dirty="0" smtClean="0"/>
              <a:t>The holy grail to all problems ever in software development</a:t>
            </a:r>
            <a:endParaRPr lang="en-US" dirty="0"/>
          </a:p>
        </p:txBody>
      </p:sp>
    </p:spTree>
    <p:extLst>
      <p:ext uri="{BB962C8B-B14F-4D97-AF65-F5344CB8AC3E}">
        <p14:creationId xmlns:p14="http://schemas.microsoft.com/office/powerpoint/2010/main" val="1180752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Overview</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sz="half" idx="1"/>
          </p:nvPr>
        </p:nvSpPr>
        <p:spPr/>
        <p:txBody>
          <a:bodyPr/>
          <a:lstStyle/>
          <a:p>
            <a:r>
              <a:rPr lang="en-US" dirty="0" smtClean="0">
                <a:latin typeface="Segoe UI Light" pitchFamily="34" charset="0"/>
              </a:rPr>
              <a:t>Develop in iterations</a:t>
            </a:r>
          </a:p>
          <a:p>
            <a:endParaRPr lang="en-US" dirty="0">
              <a:latin typeface="Segoe UI Light" pitchFamily="34" charset="0"/>
            </a:endParaRPr>
          </a:p>
          <a:p>
            <a:r>
              <a:rPr lang="en-US" dirty="0" smtClean="0">
                <a:latin typeface="Segoe UI Light" pitchFamily="34" charset="0"/>
              </a:rPr>
              <a:t>Lightweight</a:t>
            </a:r>
          </a:p>
          <a:p>
            <a:r>
              <a:rPr lang="en-US" dirty="0" smtClean="0">
                <a:latin typeface="Segoe UI Light" pitchFamily="34" charset="0"/>
              </a:rPr>
              <a:t>Simple to Understand</a:t>
            </a:r>
          </a:p>
          <a:p>
            <a:r>
              <a:rPr lang="en-US" dirty="0" smtClean="0">
                <a:latin typeface="Segoe UI Light" pitchFamily="34" charset="0"/>
              </a:rPr>
              <a:t>Extremely Difficult to Master</a:t>
            </a:r>
          </a:p>
          <a:p>
            <a:endParaRPr lang="en-US" dirty="0">
              <a:latin typeface="Segoe UI Light" pitchFamily="34" charset="0"/>
            </a:endParaRPr>
          </a:p>
          <a:p>
            <a:endParaRPr lang="en-US" dirty="0" smtClean="0">
              <a:latin typeface="Segoe UI Light" pitchFamily="34" charset="0"/>
            </a:endParaRPr>
          </a:p>
          <a:p>
            <a:pPr marL="0" indent="0">
              <a:buNone/>
            </a:pPr>
            <a:endParaRPr lang="en-US" dirty="0">
              <a:latin typeface="Segoe UI Light" pitchFamily="34" charset="0"/>
            </a:endParaRPr>
          </a:p>
        </p:txBody>
      </p:sp>
      <p:sp>
        <p:nvSpPr>
          <p:cNvPr id="4" name="Content Placeholder 3"/>
          <p:cNvSpPr>
            <a:spLocks noGrp="1"/>
          </p:cNvSpPr>
          <p:nvPr>
            <p:ph sz="half" idx="2"/>
          </p:nvPr>
        </p:nvSpPr>
        <p:spPr/>
        <p:txBody>
          <a:bodyPr/>
          <a:lstStyle/>
          <a:p>
            <a:r>
              <a:rPr lang="en-US" dirty="0" smtClean="0">
                <a:latin typeface="Segoe UI Light" pitchFamily="34" charset="0"/>
              </a:rPr>
              <a:t>Transparent</a:t>
            </a:r>
          </a:p>
          <a:p>
            <a:r>
              <a:rPr lang="en-US" dirty="0" smtClean="0">
                <a:latin typeface="Segoe UI Light" pitchFamily="34" charset="0"/>
              </a:rPr>
              <a:t>Introspective &amp; Adaptive</a:t>
            </a:r>
          </a:p>
          <a:p>
            <a:pPr lvl="1"/>
            <a:r>
              <a:rPr lang="en-US" dirty="0" smtClean="0">
                <a:latin typeface="Segoe UI Light" pitchFamily="34" charset="0"/>
              </a:rPr>
              <a:t>Sprint Planning Meeting</a:t>
            </a:r>
          </a:p>
          <a:p>
            <a:pPr lvl="1"/>
            <a:r>
              <a:rPr lang="en-US" dirty="0" smtClean="0">
                <a:latin typeface="Segoe UI Light" pitchFamily="34" charset="0"/>
              </a:rPr>
              <a:t>Daily Scrum</a:t>
            </a:r>
          </a:p>
          <a:p>
            <a:pPr lvl="1"/>
            <a:r>
              <a:rPr lang="en-US" dirty="0" smtClean="0">
                <a:latin typeface="Segoe UI Light" pitchFamily="34" charset="0"/>
              </a:rPr>
              <a:t>Sprint Review</a:t>
            </a:r>
          </a:p>
          <a:p>
            <a:pPr lvl="1"/>
            <a:r>
              <a:rPr lang="en-US" dirty="0" smtClean="0">
                <a:latin typeface="Segoe UI Light" pitchFamily="34" charset="0"/>
              </a:rPr>
              <a:t>Sprint Retrospective</a:t>
            </a:r>
          </a:p>
          <a:p>
            <a:endParaRPr lang="en-US" dirty="0">
              <a:latin typeface="Segoe UI Light" pitchFamily="34" charset="0"/>
            </a:endParaRPr>
          </a:p>
          <a:p>
            <a:endParaRPr lang="en-US" dirty="0" smtClean="0">
              <a:latin typeface="Segoe UI Light" pitchFamily="34" charset="0"/>
            </a:endParaRPr>
          </a:p>
          <a:p>
            <a:endParaRPr lang="en-US" dirty="0">
              <a:latin typeface="Segoe UI Light" pitchFamily="34" charset="0"/>
            </a:endParaRPr>
          </a:p>
          <a:p>
            <a:pPr algn="r"/>
            <a:r>
              <a:rPr lang="en-US" dirty="0" smtClean="0">
                <a:latin typeface="Segoe UI Light" pitchFamily="34" charset="0"/>
              </a:rPr>
              <a:t>http</a:t>
            </a:r>
            <a:r>
              <a:rPr lang="en-US" dirty="0">
                <a:latin typeface="Segoe UI Light" pitchFamily="34" charset="0"/>
              </a:rPr>
              <a:t>://www.scrum.org/Scrum-Guides</a:t>
            </a:r>
          </a:p>
          <a:p>
            <a:endParaRPr lang="en-US" dirty="0"/>
          </a:p>
        </p:txBody>
      </p:sp>
    </p:spTree>
    <p:extLst>
      <p:ext uri="{BB962C8B-B14F-4D97-AF65-F5344CB8AC3E}">
        <p14:creationId xmlns:p14="http://schemas.microsoft.com/office/powerpoint/2010/main" val="390445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Teams</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Product Owner: I say what gets built and how important it is.</a:t>
            </a:r>
          </a:p>
          <a:p>
            <a:r>
              <a:rPr lang="en-US" dirty="0" smtClean="0">
                <a:latin typeface="Segoe UI Light" pitchFamily="34" charset="0"/>
              </a:rPr>
              <a:t>Development Team: We say when it can get built.</a:t>
            </a:r>
          </a:p>
          <a:p>
            <a:r>
              <a:rPr lang="en-US" dirty="0" smtClean="0">
                <a:latin typeface="Segoe UI Light" pitchFamily="34" charset="0"/>
              </a:rPr>
              <a:t>Scrum Master: I control the chaos.</a:t>
            </a:r>
          </a:p>
          <a:p>
            <a:endParaRPr lang="en-US" dirty="0">
              <a:latin typeface="Segoe UI Light" pitchFamily="34" charset="0"/>
            </a:endParaRPr>
          </a:p>
          <a:p>
            <a:r>
              <a:rPr lang="en-US" dirty="0" smtClean="0">
                <a:latin typeface="Segoe UI Light" pitchFamily="34" charset="0"/>
              </a:rPr>
              <a:t>3 – 9 per team</a:t>
            </a:r>
          </a:p>
          <a:p>
            <a:pPr marL="0" indent="0">
              <a:buNone/>
            </a:pPr>
            <a:endParaRPr lang="en-US" dirty="0">
              <a:latin typeface="Segoe UI Light" pitchFamily="34" charset="0"/>
            </a:endParaRPr>
          </a:p>
        </p:txBody>
      </p:sp>
    </p:spTree>
    <p:extLst>
      <p:ext uri="{BB962C8B-B14F-4D97-AF65-F5344CB8AC3E}">
        <p14:creationId xmlns:p14="http://schemas.microsoft.com/office/powerpoint/2010/main" val="499234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Sprint</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A fixed period of time no more than 1 month.</a:t>
            </a:r>
          </a:p>
          <a:p>
            <a:r>
              <a:rPr lang="en-US" dirty="0" smtClean="0">
                <a:latin typeface="Segoe UI Light" pitchFamily="34" charset="0"/>
              </a:rPr>
              <a:t>Sprint Goal</a:t>
            </a:r>
          </a:p>
          <a:p>
            <a:r>
              <a:rPr lang="en-US" dirty="0" smtClean="0">
                <a:latin typeface="Segoe UI Light" pitchFamily="34" charset="0"/>
              </a:rPr>
              <a:t>Planning Meeting &gt; Daily Scrums &gt; Development &gt; Review &gt; Retrospective</a:t>
            </a:r>
          </a:p>
          <a:p>
            <a:r>
              <a:rPr lang="en-US" dirty="0" smtClean="0">
                <a:latin typeface="Segoe UI Light" pitchFamily="34" charset="0"/>
              </a:rPr>
              <a:t>No changes that affect the goal.</a:t>
            </a:r>
          </a:p>
          <a:p>
            <a:r>
              <a:rPr lang="en-US" dirty="0" smtClean="0">
                <a:latin typeface="Segoe UI Light" pitchFamily="34" charset="0"/>
              </a:rPr>
              <a:t>Team remains constant.</a:t>
            </a:r>
          </a:p>
          <a:p>
            <a:r>
              <a:rPr lang="en-US" dirty="0" smtClean="0">
                <a:latin typeface="Segoe UI Light" pitchFamily="34" charset="0"/>
              </a:rPr>
              <a:t>Quality goals do not change.</a:t>
            </a:r>
          </a:p>
          <a:p>
            <a:r>
              <a:rPr lang="en-US" dirty="0" smtClean="0">
                <a:latin typeface="Segoe UI Light" pitchFamily="34" charset="0"/>
              </a:rPr>
              <a:t>Scope must be re-negotiated between the Product Owner and Development Team.</a:t>
            </a:r>
          </a:p>
          <a:p>
            <a:r>
              <a:rPr lang="en-US" dirty="0" smtClean="0">
                <a:latin typeface="Segoe UI Light" pitchFamily="34" charset="0"/>
              </a:rPr>
              <a:t>Cancelling: Product Owner, Goal Obsolete, Uncommon</a:t>
            </a:r>
            <a:endParaRPr lang="en-US" dirty="0">
              <a:latin typeface="Segoe UI Light" pitchFamily="34" charset="0"/>
            </a:endParaRPr>
          </a:p>
        </p:txBody>
      </p:sp>
    </p:spTree>
    <p:extLst>
      <p:ext uri="{BB962C8B-B14F-4D97-AF65-F5344CB8AC3E}">
        <p14:creationId xmlns:p14="http://schemas.microsoft.com/office/powerpoint/2010/main" val="2944145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Sprint Planning Meeting</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Product Backlog Estimates</a:t>
            </a:r>
          </a:p>
          <a:p>
            <a:r>
              <a:rPr lang="en-US" dirty="0" smtClean="0">
                <a:latin typeface="Segoe UI Light" pitchFamily="34" charset="0"/>
              </a:rPr>
              <a:t>Kickoff Sprint</a:t>
            </a:r>
          </a:p>
          <a:p>
            <a:r>
              <a:rPr lang="en-US" dirty="0" smtClean="0">
                <a:latin typeface="Segoe UI Light" pitchFamily="34" charset="0"/>
              </a:rPr>
              <a:t>2 hours for every week in the Sprint</a:t>
            </a:r>
          </a:p>
          <a:p>
            <a:r>
              <a:rPr lang="en-US" dirty="0" smtClean="0">
                <a:latin typeface="Segoe UI Light" pitchFamily="34" charset="0"/>
              </a:rPr>
              <a:t>Self Organizing</a:t>
            </a:r>
          </a:p>
          <a:p>
            <a:pPr lvl="1"/>
            <a:r>
              <a:rPr lang="en-US" dirty="0" smtClean="0">
                <a:latin typeface="Segoe UI Light" pitchFamily="34" charset="0"/>
              </a:rPr>
              <a:t>Development Team Chooses Work Based on Product Owner Priority</a:t>
            </a:r>
          </a:p>
          <a:p>
            <a:pPr lvl="1"/>
            <a:r>
              <a:rPr lang="en-US" dirty="0" smtClean="0">
                <a:latin typeface="Segoe UI Light" pitchFamily="34" charset="0"/>
              </a:rPr>
              <a:t>Finalize Estimates</a:t>
            </a:r>
          </a:p>
          <a:p>
            <a:pPr lvl="1"/>
            <a:r>
              <a:rPr lang="en-US" dirty="0" smtClean="0">
                <a:latin typeface="Segoe UI Light" pitchFamily="34" charset="0"/>
              </a:rPr>
              <a:t>Product Owner Attends 2</a:t>
            </a:r>
            <a:r>
              <a:rPr lang="en-US" baseline="30000" dirty="0" smtClean="0">
                <a:latin typeface="Segoe UI Light" pitchFamily="34" charset="0"/>
              </a:rPr>
              <a:t>nd</a:t>
            </a:r>
            <a:r>
              <a:rPr lang="en-US" dirty="0" smtClean="0">
                <a:latin typeface="Segoe UI Light" pitchFamily="34" charset="0"/>
              </a:rPr>
              <a:t> Half Only</a:t>
            </a:r>
          </a:p>
          <a:p>
            <a:pPr lvl="1"/>
            <a:r>
              <a:rPr lang="en-US" dirty="0" smtClean="0">
                <a:latin typeface="Segoe UI Light" pitchFamily="34" charset="0"/>
              </a:rPr>
              <a:t>Not enough information, Not in the Sprint</a:t>
            </a:r>
          </a:p>
          <a:p>
            <a:r>
              <a:rPr lang="en-US" dirty="0" smtClean="0">
                <a:latin typeface="Segoe UI Light" pitchFamily="34" charset="0"/>
              </a:rPr>
              <a:t>Define a Goal</a:t>
            </a:r>
          </a:p>
        </p:txBody>
      </p:sp>
    </p:spTree>
    <p:extLst>
      <p:ext uri="{BB962C8B-B14F-4D97-AF65-F5344CB8AC3E}">
        <p14:creationId xmlns:p14="http://schemas.microsoft.com/office/powerpoint/2010/main" val="3871496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Daily Scrum</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15 minutes</a:t>
            </a:r>
          </a:p>
          <a:p>
            <a:pPr marL="457200" indent="-457200">
              <a:buFont typeface="+mj-lt"/>
              <a:buAutoNum type="arabicPeriod"/>
            </a:pPr>
            <a:r>
              <a:rPr lang="en-US" dirty="0" smtClean="0">
                <a:latin typeface="Segoe UI Light" pitchFamily="34" charset="0"/>
              </a:rPr>
              <a:t>What did you do yesterday?</a:t>
            </a:r>
          </a:p>
          <a:p>
            <a:pPr marL="457200" indent="-457200">
              <a:buFont typeface="+mj-lt"/>
              <a:buAutoNum type="arabicPeriod"/>
            </a:pPr>
            <a:r>
              <a:rPr lang="en-US" dirty="0" smtClean="0">
                <a:latin typeface="Segoe UI Light" pitchFamily="34" charset="0"/>
              </a:rPr>
              <a:t>What will you do today?</a:t>
            </a:r>
          </a:p>
          <a:p>
            <a:pPr marL="457200" indent="-457200">
              <a:buFont typeface="+mj-lt"/>
              <a:buAutoNum type="arabicPeriod"/>
            </a:pPr>
            <a:r>
              <a:rPr lang="en-US" dirty="0" smtClean="0">
                <a:latin typeface="Segoe UI Light" pitchFamily="34" charset="0"/>
              </a:rPr>
              <a:t>What is in your way?</a:t>
            </a:r>
          </a:p>
          <a:p>
            <a:pPr marL="457200" indent="-457200">
              <a:buFont typeface="+mj-lt"/>
              <a:buAutoNum type="arabicPeriod"/>
            </a:pPr>
            <a:endParaRPr lang="en-US" dirty="0">
              <a:latin typeface="Segoe UI Light" pitchFamily="34" charset="0"/>
            </a:endParaRPr>
          </a:p>
          <a:p>
            <a:r>
              <a:rPr lang="en-US" dirty="0" smtClean="0">
                <a:latin typeface="Segoe UI Light" pitchFamily="34" charset="0"/>
              </a:rPr>
              <a:t>Chickens vs. Pigs</a:t>
            </a:r>
          </a:p>
          <a:p>
            <a:endParaRPr lang="en-US" dirty="0">
              <a:latin typeface="Segoe UI Light" pitchFamily="34" charset="0"/>
            </a:endParaRPr>
          </a:p>
          <a:p>
            <a:r>
              <a:rPr lang="en-US" dirty="0" smtClean="0">
                <a:latin typeface="Segoe UI Light" pitchFamily="34" charset="0"/>
              </a:rPr>
              <a:t>Sprint </a:t>
            </a:r>
            <a:r>
              <a:rPr lang="en-US" dirty="0" err="1" smtClean="0">
                <a:latin typeface="Segoe UI Light" pitchFamily="34" charset="0"/>
              </a:rPr>
              <a:t>Burndown</a:t>
            </a:r>
            <a:endParaRPr lang="en-US" dirty="0" smtClean="0">
              <a:latin typeface="Segoe UI Light"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809750"/>
            <a:ext cx="6400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44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Sprint Review</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End of Sprint</a:t>
            </a:r>
          </a:p>
          <a:p>
            <a:r>
              <a:rPr lang="en-US" dirty="0" smtClean="0">
                <a:latin typeface="Segoe UI Light" pitchFamily="34" charset="0"/>
              </a:rPr>
              <a:t>1 hour for every week in the Sprint</a:t>
            </a:r>
          </a:p>
          <a:p>
            <a:r>
              <a:rPr lang="en-US" dirty="0" smtClean="0">
                <a:latin typeface="Segoe UI Light" pitchFamily="34" charset="0"/>
              </a:rPr>
              <a:t>Demo working product to Product Owner and Stakeholders</a:t>
            </a:r>
          </a:p>
          <a:p>
            <a:r>
              <a:rPr lang="en-US" dirty="0" smtClean="0">
                <a:latin typeface="Segoe UI Light" pitchFamily="34" charset="0"/>
              </a:rPr>
              <a:t>Technical Perspective: What Went Well, What Didn’t Go Well</a:t>
            </a:r>
          </a:p>
          <a:p>
            <a:r>
              <a:rPr lang="en-US" dirty="0" smtClean="0">
                <a:latin typeface="Segoe UI Light" pitchFamily="34" charset="0"/>
              </a:rPr>
              <a:t>Evaluate Product Backlog</a:t>
            </a:r>
          </a:p>
          <a:p>
            <a:r>
              <a:rPr lang="en-US" dirty="0" smtClean="0">
                <a:latin typeface="Segoe UI Light" pitchFamily="34" charset="0"/>
              </a:rPr>
              <a:t>Discuss next Goals</a:t>
            </a:r>
          </a:p>
        </p:txBody>
      </p:sp>
    </p:spTree>
    <p:extLst>
      <p:ext uri="{BB962C8B-B14F-4D97-AF65-F5344CB8AC3E}">
        <p14:creationId xmlns:p14="http://schemas.microsoft.com/office/powerpoint/2010/main" val="492377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Sprint Retrospective</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After Sprint Review</a:t>
            </a:r>
          </a:p>
          <a:p>
            <a:r>
              <a:rPr lang="en-US" dirty="0" smtClean="0">
                <a:latin typeface="Segoe UI Light" pitchFamily="34" charset="0"/>
              </a:rPr>
              <a:t>45 minutes for every week in the Sprint</a:t>
            </a:r>
          </a:p>
          <a:p>
            <a:r>
              <a:rPr lang="en-US" dirty="0" smtClean="0">
                <a:latin typeface="Segoe UI Light" pitchFamily="34" charset="0"/>
              </a:rPr>
              <a:t>Product Owner and Development Team</a:t>
            </a:r>
          </a:p>
          <a:p>
            <a:r>
              <a:rPr lang="en-US" dirty="0" smtClean="0">
                <a:latin typeface="Segoe UI Light" pitchFamily="34" charset="0"/>
              </a:rPr>
              <a:t>Review Sprint: People, Relationships, Process, Tools</a:t>
            </a:r>
          </a:p>
          <a:p>
            <a:r>
              <a:rPr lang="en-US" dirty="0" smtClean="0">
                <a:latin typeface="Segoe UI Light" pitchFamily="34" charset="0"/>
              </a:rPr>
              <a:t>What Went Well, What Didn’t Go Well</a:t>
            </a:r>
          </a:p>
          <a:p>
            <a:r>
              <a:rPr lang="en-US" dirty="0" smtClean="0">
                <a:latin typeface="Segoe UI Light" pitchFamily="34" charset="0"/>
              </a:rPr>
              <a:t>Improvement Plan</a:t>
            </a:r>
          </a:p>
          <a:p>
            <a:r>
              <a:rPr lang="en-US" dirty="0" smtClean="0">
                <a:latin typeface="Segoe UI Light" pitchFamily="34" charset="0"/>
              </a:rPr>
              <a:t>Re-define “Done</a:t>
            </a:r>
            <a:r>
              <a:rPr lang="en-US" dirty="0" smtClean="0">
                <a:latin typeface="Segoe UI Light" pitchFamily="34" charset="0"/>
              </a:rPr>
              <a:t>”</a:t>
            </a:r>
            <a:endParaRPr lang="en-US" dirty="0" smtClean="0">
              <a:latin typeface="Segoe UI Light" pitchFamily="34" charset="0"/>
            </a:endParaRPr>
          </a:p>
        </p:txBody>
      </p:sp>
    </p:spTree>
    <p:extLst>
      <p:ext uri="{BB962C8B-B14F-4D97-AF65-F5344CB8AC3E}">
        <p14:creationId xmlns:p14="http://schemas.microsoft.com/office/powerpoint/2010/main" val="660094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Agile Manifesto</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endParaRPr lang="en-US" dirty="0" smtClean="0"/>
          </a:p>
          <a:p>
            <a:r>
              <a:rPr lang="en-US" b="1" dirty="0" smtClean="0">
                <a:latin typeface="Segoe UI Light" pitchFamily="34" charset="0"/>
              </a:rPr>
              <a:t>Individuals </a:t>
            </a:r>
            <a:r>
              <a:rPr lang="en-US" b="1" dirty="0">
                <a:latin typeface="Segoe UI Light" pitchFamily="34" charset="0"/>
              </a:rPr>
              <a:t>and interactions </a:t>
            </a:r>
            <a:r>
              <a:rPr lang="en-US" dirty="0">
                <a:latin typeface="Segoe UI Light" pitchFamily="34" charset="0"/>
              </a:rPr>
              <a:t>over processes and tools</a:t>
            </a:r>
          </a:p>
          <a:p>
            <a:r>
              <a:rPr lang="en-US" b="1" dirty="0">
                <a:latin typeface="Segoe UI Light" pitchFamily="34" charset="0"/>
              </a:rPr>
              <a:t>Working software </a:t>
            </a:r>
            <a:r>
              <a:rPr lang="en-US" dirty="0">
                <a:latin typeface="Segoe UI Light" pitchFamily="34" charset="0"/>
              </a:rPr>
              <a:t>over comprehensive documentation</a:t>
            </a:r>
          </a:p>
          <a:p>
            <a:r>
              <a:rPr lang="en-US" b="1" dirty="0">
                <a:latin typeface="Segoe UI Light" pitchFamily="34" charset="0"/>
              </a:rPr>
              <a:t>Customer collaboration </a:t>
            </a:r>
            <a:r>
              <a:rPr lang="en-US" dirty="0">
                <a:latin typeface="Segoe UI Light" pitchFamily="34" charset="0"/>
              </a:rPr>
              <a:t>over contract negotiation</a:t>
            </a:r>
          </a:p>
          <a:p>
            <a:r>
              <a:rPr lang="en-US" b="1" dirty="0">
                <a:latin typeface="Segoe UI Light" pitchFamily="34" charset="0"/>
              </a:rPr>
              <a:t>Responding to change </a:t>
            </a:r>
            <a:r>
              <a:rPr lang="en-US" dirty="0">
                <a:latin typeface="Segoe UI Light" pitchFamily="34" charset="0"/>
              </a:rPr>
              <a:t>over following a </a:t>
            </a:r>
            <a:r>
              <a:rPr lang="en-US" dirty="0" smtClean="0">
                <a:latin typeface="Segoe UI Light" pitchFamily="34" charset="0"/>
              </a:rPr>
              <a:t>plan</a:t>
            </a:r>
          </a:p>
          <a:p>
            <a:endParaRPr lang="en-US" dirty="0">
              <a:latin typeface="Segoe UI Light" pitchFamily="34" charset="0"/>
            </a:endParaRPr>
          </a:p>
          <a:p>
            <a:endParaRPr lang="en-US" dirty="0" smtClean="0">
              <a:latin typeface="Segoe UI Light" pitchFamily="34" charset="0"/>
            </a:endParaRPr>
          </a:p>
          <a:p>
            <a:endParaRPr lang="en-US" dirty="0">
              <a:latin typeface="Segoe UI Light" pitchFamily="34" charset="0"/>
            </a:endParaRPr>
          </a:p>
          <a:p>
            <a:pPr algn="r"/>
            <a:r>
              <a:rPr lang="en-US" dirty="0">
                <a:latin typeface="Segoe UI Light" pitchFamily="34" charset="0"/>
              </a:rPr>
              <a:t>http://www.agilemanifesto.org/</a:t>
            </a:r>
          </a:p>
        </p:txBody>
      </p:sp>
    </p:spTree>
    <p:extLst>
      <p:ext uri="{BB962C8B-B14F-4D97-AF65-F5344CB8AC3E}">
        <p14:creationId xmlns:p14="http://schemas.microsoft.com/office/powerpoint/2010/main" val="2677272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Scrum - Pitfalls</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Testing </a:t>
            </a:r>
            <a:r>
              <a:rPr lang="en-US" dirty="0" smtClean="0">
                <a:latin typeface="Segoe UI Light" pitchFamily="34" charset="0"/>
              </a:rPr>
              <a:t>falls out of the Sprint</a:t>
            </a:r>
          </a:p>
          <a:p>
            <a:r>
              <a:rPr lang="en-US" dirty="0" smtClean="0">
                <a:latin typeface="Segoe UI Light" pitchFamily="34" charset="0"/>
              </a:rPr>
              <a:t>What is Done?</a:t>
            </a:r>
          </a:p>
          <a:p>
            <a:r>
              <a:rPr lang="en-US" dirty="0" smtClean="0">
                <a:latin typeface="Segoe UI Light" pitchFamily="34" charset="0"/>
              </a:rPr>
              <a:t>Developers pressured to add more to Sprints</a:t>
            </a:r>
          </a:p>
          <a:p>
            <a:r>
              <a:rPr lang="en-US" dirty="0" smtClean="0">
                <a:latin typeface="Segoe UI Light" pitchFamily="34" charset="0"/>
              </a:rPr>
              <a:t>Management adds work without </a:t>
            </a:r>
            <a:r>
              <a:rPr lang="en-US" dirty="0" smtClean="0">
                <a:latin typeface="Segoe UI Light" pitchFamily="34" charset="0"/>
              </a:rPr>
              <a:t>re-negotiating</a:t>
            </a:r>
          </a:p>
          <a:p>
            <a:r>
              <a:rPr lang="en-US" dirty="0" smtClean="0">
                <a:latin typeface="Segoe UI Light" pitchFamily="34" charset="0"/>
              </a:rPr>
              <a:t>Changes (bug fixes, important people) during Sprints</a:t>
            </a:r>
            <a:endParaRPr lang="en-US" dirty="0" smtClean="0">
              <a:latin typeface="Segoe UI Light" pitchFamily="34" charset="0"/>
            </a:endParaRPr>
          </a:p>
          <a:p>
            <a:r>
              <a:rPr lang="en-US" b="1" dirty="0" smtClean="0">
                <a:latin typeface="Segoe UI Light" pitchFamily="34" charset="0"/>
              </a:rPr>
              <a:t>Need complete buy </a:t>
            </a:r>
            <a:r>
              <a:rPr lang="en-US" b="1" dirty="0" smtClean="0">
                <a:latin typeface="Segoe UI Light" pitchFamily="34" charset="0"/>
              </a:rPr>
              <a:t>in</a:t>
            </a:r>
          </a:p>
          <a:p>
            <a:endParaRPr lang="en-US" dirty="0" smtClean="0">
              <a:latin typeface="Segoe UI Light" pitchFamily="34" charset="0"/>
            </a:endParaRPr>
          </a:p>
          <a:p>
            <a:r>
              <a:rPr lang="en-US" dirty="0" smtClean="0">
                <a:latin typeface="Segoe UI Light" pitchFamily="34" charset="0"/>
              </a:rPr>
              <a:t>Hard to get started in brownfield projects …..</a:t>
            </a:r>
            <a:endParaRPr lang="en-US" dirty="0">
              <a:latin typeface="Segoe UI Light" pitchFamily="34" charset="0"/>
            </a:endParaRPr>
          </a:p>
        </p:txBody>
      </p:sp>
    </p:spTree>
    <p:extLst>
      <p:ext uri="{BB962C8B-B14F-4D97-AF65-F5344CB8AC3E}">
        <p14:creationId xmlns:p14="http://schemas.microsoft.com/office/powerpoint/2010/main" val="579028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Segoe UI" pitchFamily="34" charset="0"/>
                <a:ea typeface="Segoe UI" pitchFamily="34" charset="0"/>
                <a:cs typeface="Segoe UI" pitchFamily="34" charset="0"/>
              </a:rPr>
              <a:t>Kanban</a:t>
            </a:r>
            <a:endParaRPr lang="en-US" dirty="0">
              <a:latin typeface="Segoe UI" pitchFamily="34" charset="0"/>
              <a:ea typeface="Segoe UI" pitchFamily="34" charset="0"/>
              <a:cs typeface="Segoe UI" pitchFamily="34" charset="0"/>
            </a:endParaRPr>
          </a:p>
        </p:txBody>
      </p:sp>
      <p:sp>
        <p:nvSpPr>
          <p:cNvPr id="4" name="Text Placeholder 3"/>
          <p:cNvSpPr>
            <a:spLocks noGrp="1"/>
          </p:cNvSpPr>
          <p:nvPr>
            <p:ph type="body" idx="1"/>
          </p:nvPr>
        </p:nvSpPr>
        <p:spPr/>
        <p:txBody>
          <a:bodyPr/>
          <a:lstStyle/>
          <a:p>
            <a:r>
              <a:rPr lang="en-US" dirty="0" smtClean="0"/>
              <a:t>Scrum is for old people and is not agile</a:t>
            </a:r>
            <a:endParaRPr lang="en-US" dirty="0"/>
          </a:p>
        </p:txBody>
      </p:sp>
    </p:spTree>
    <p:extLst>
      <p:ext uri="{BB962C8B-B14F-4D97-AF65-F5344CB8AC3E}">
        <p14:creationId xmlns:p14="http://schemas.microsoft.com/office/powerpoint/2010/main" val="2495326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Overview</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sz="half" idx="1"/>
          </p:nvPr>
        </p:nvSpPr>
        <p:spPr/>
        <p:txBody>
          <a:bodyPr>
            <a:normAutofit/>
          </a:bodyPr>
          <a:lstStyle/>
          <a:p>
            <a:r>
              <a:rPr lang="en-US" dirty="0" smtClean="0">
                <a:latin typeface="Segoe UI Light" pitchFamily="34" charset="0"/>
              </a:rPr>
              <a:t>“Agile” Agile</a:t>
            </a:r>
          </a:p>
          <a:p>
            <a:endParaRPr lang="en-US" dirty="0">
              <a:latin typeface="Segoe UI Light" pitchFamily="34" charset="0"/>
            </a:endParaRPr>
          </a:p>
          <a:p>
            <a:r>
              <a:rPr lang="en-US" dirty="0" smtClean="0">
                <a:latin typeface="Segoe UI Light" pitchFamily="34" charset="0"/>
              </a:rPr>
              <a:t>No Iterations</a:t>
            </a:r>
          </a:p>
          <a:p>
            <a:r>
              <a:rPr lang="en-US" dirty="0" smtClean="0">
                <a:latin typeface="Segoe UI Light" pitchFamily="34" charset="0"/>
              </a:rPr>
              <a:t>No Estimates or Optional Estimates</a:t>
            </a:r>
          </a:p>
          <a:p>
            <a:r>
              <a:rPr lang="en-US" dirty="0" smtClean="0">
                <a:latin typeface="Segoe UI Light" pitchFamily="34" charset="0"/>
              </a:rPr>
              <a:t>No Velocity, Track Cycle Time</a:t>
            </a:r>
          </a:p>
          <a:p>
            <a:endParaRPr lang="en-US" dirty="0" smtClean="0">
              <a:latin typeface="Segoe UI Light" pitchFamily="34" charset="0"/>
            </a:endParaRPr>
          </a:p>
          <a:p>
            <a:pPr marL="0" indent="0">
              <a:buNone/>
            </a:pPr>
            <a:endParaRPr lang="en-US" dirty="0">
              <a:latin typeface="Segoe UI Light" pitchFamily="34" charset="0"/>
            </a:endParaRPr>
          </a:p>
          <a:p>
            <a:endParaRPr lang="en-US" dirty="0" smtClean="0">
              <a:latin typeface="Segoe UI Light" pitchFamily="34" charset="0"/>
            </a:endParaRPr>
          </a:p>
        </p:txBody>
      </p:sp>
      <p:sp>
        <p:nvSpPr>
          <p:cNvPr id="4" name="Content Placeholder 3"/>
          <p:cNvSpPr>
            <a:spLocks noGrp="1"/>
          </p:cNvSpPr>
          <p:nvPr>
            <p:ph sz="half" idx="2"/>
          </p:nvPr>
        </p:nvSpPr>
        <p:spPr/>
        <p:txBody>
          <a:bodyPr>
            <a:normAutofit/>
          </a:bodyPr>
          <a:lstStyle/>
          <a:p>
            <a:r>
              <a:rPr lang="en-US" dirty="0" smtClean="0">
                <a:latin typeface="Segoe UI Light" pitchFamily="34" charset="0"/>
              </a:rPr>
              <a:t>Transparent</a:t>
            </a:r>
          </a:p>
          <a:p>
            <a:r>
              <a:rPr lang="en-US" dirty="0" smtClean="0">
                <a:latin typeface="Segoe UI Light" pitchFamily="34" charset="0"/>
              </a:rPr>
              <a:t>Lean Manufacturing</a:t>
            </a:r>
          </a:p>
          <a:p>
            <a:endParaRPr lang="en-US" dirty="0">
              <a:latin typeface="Segoe UI Light" pitchFamily="34" charset="0"/>
            </a:endParaRPr>
          </a:p>
          <a:p>
            <a:endParaRPr lang="en-US" dirty="0" smtClean="0">
              <a:latin typeface="Segoe UI Light" pitchFamily="34" charset="0"/>
            </a:endParaRPr>
          </a:p>
          <a:p>
            <a:endParaRPr lang="en-US" dirty="0" smtClean="0">
              <a:latin typeface="Segoe UI Light" pitchFamily="34" charset="0"/>
            </a:endParaRPr>
          </a:p>
          <a:p>
            <a:endParaRPr lang="en-US" dirty="0">
              <a:latin typeface="Segoe UI Light" pitchFamily="34" charset="0"/>
            </a:endParaRPr>
          </a:p>
          <a:p>
            <a:pPr marL="0" indent="0">
              <a:buNone/>
            </a:pPr>
            <a:endParaRPr lang="en-US" dirty="0">
              <a:latin typeface="Segoe UI Light" pitchFamily="34" charset="0"/>
            </a:endParaRPr>
          </a:p>
          <a:p>
            <a:pPr algn="r"/>
            <a:r>
              <a:rPr lang="en-US" dirty="0">
                <a:latin typeface="Segoe UI Light" pitchFamily="34" charset="0"/>
              </a:rPr>
              <a:t>http://agileproductdesign.com/blog/2009</a:t>
            </a:r>
            <a:r>
              <a:rPr lang="en-US" dirty="0" smtClean="0">
                <a:latin typeface="Segoe UI Light" pitchFamily="34" charset="0"/>
              </a:rPr>
              <a:t>/</a:t>
            </a:r>
            <a:br>
              <a:rPr lang="en-US" dirty="0" smtClean="0">
                <a:latin typeface="Segoe UI Light" pitchFamily="34" charset="0"/>
              </a:rPr>
            </a:br>
            <a:r>
              <a:rPr lang="en-US" dirty="0" smtClean="0">
                <a:latin typeface="Segoe UI Light" pitchFamily="34" charset="0"/>
              </a:rPr>
              <a:t>kanban_over_simplified.html</a:t>
            </a:r>
            <a:endParaRPr lang="en-US" dirty="0"/>
          </a:p>
        </p:txBody>
      </p:sp>
    </p:spTree>
    <p:extLst>
      <p:ext uri="{BB962C8B-B14F-4D97-AF65-F5344CB8AC3E}">
        <p14:creationId xmlns:p14="http://schemas.microsoft.com/office/powerpoint/2010/main" val="3365783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Segoe UI" pitchFamily="34" charset="0"/>
                <a:ea typeface="Segoe UI" pitchFamily="34" charset="0"/>
                <a:cs typeface="Segoe UI" pitchFamily="34" charset="0"/>
              </a:rPr>
              <a:t>Kanban</a:t>
            </a:r>
            <a:r>
              <a:rPr lang="en-US" dirty="0" smtClean="0">
                <a:latin typeface="Segoe UI" pitchFamily="34" charset="0"/>
                <a:ea typeface="Segoe UI" pitchFamily="34" charset="0"/>
                <a:cs typeface="Segoe UI" pitchFamily="34" charset="0"/>
              </a:rPr>
              <a:t> Board</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Goals</a:t>
            </a:r>
          </a:p>
          <a:p>
            <a:r>
              <a:rPr lang="en-US" dirty="0" smtClean="0">
                <a:latin typeface="Segoe UI Light" pitchFamily="34" charset="0"/>
              </a:rPr>
              <a:t>Backlog (Story Queue)</a:t>
            </a:r>
          </a:p>
          <a:p>
            <a:r>
              <a:rPr lang="en-US" dirty="0" smtClean="0">
                <a:latin typeface="Segoe UI Light" pitchFamily="34" charset="0"/>
              </a:rPr>
              <a:t>Cycle Time</a:t>
            </a:r>
          </a:p>
          <a:p>
            <a:pPr lvl="1"/>
            <a:r>
              <a:rPr lang="en-US" dirty="0" smtClean="0">
                <a:latin typeface="Segoe UI Light" pitchFamily="34" charset="0"/>
              </a:rPr>
              <a:t>No Estimates</a:t>
            </a:r>
            <a:endParaRPr lang="en-US" dirty="0">
              <a:latin typeface="Segoe UI Light"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940" y="1876423"/>
            <a:ext cx="6566833" cy="4038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56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Segoe UI" pitchFamily="34" charset="0"/>
                <a:ea typeface="Segoe UI" pitchFamily="34" charset="0"/>
                <a:cs typeface="Segoe UI" pitchFamily="34" charset="0"/>
              </a:rPr>
              <a:t>Kanban</a:t>
            </a:r>
            <a:r>
              <a:rPr lang="en-US" dirty="0" smtClean="0">
                <a:latin typeface="Segoe UI" pitchFamily="34" charset="0"/>
                <a:ea typeface="Segoe UI" pitchFamily="34" charset="0"/>
                <a:cs typeface="Segoe UI" pitchFamily="34" charset="0"/>
              </a:rPr>
              <a:t> Board - Steps</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Top = Work In Progress</a:t>
            </a:r>
          </a:p>
          <a:p>
            <a:r>
              <a:rPr lang="en-US" dirty="0" smtClean="0">
                <a:latin typeface="Segoe UI Light" pitchFamily="34" charset="0"/>
              </a:rPr>
              <a:t>Bottom = Buffer</a:t>
            </a:r>
          </a:p>
          <a:p>
            <a:r>
              <a:rPr lang="en-US" dirty="0" smtClean="0">
                <a:latin typeface="Segoe UI Light" pitchFamily="34" charset="0"/>
              </a:rPr>
              <a:t>Work In Progress</a:t>
            </a:r>
          </a:p>
          <a:p>
            <a:pPr lvl="1"/>
            <a:r>
              <a:rPr lang="en-US" dirty="0" smtClean="0">
                <a:latin typeface="Segoe UI Light" pitchFamily="34" charset="0"/>
              </a:rPr>
              <a:t>All Team Members</a:t>
            </a:r>
          </a:p>
          <a:p>
            <a:pPr lvl="1"/>
            <a:r>
              <a:rPr lang="en-US" dirty="0" smtClean="0">
                <a:latin typeface="Segoe UI Light" pitchFamily="34" charset="0"/>
              </a:rPr>
              <a:t>All Roles</a:t>
            </a:r>
          </a:p>
          <a:p>
            <a:pPr lvl="1"/>
            <a:r>
              <a:rPr lang="en-US" dirty="0" smtClean="0">
                <a:latin typeface="Segoe UI Light" pitchFamily="34" charset="0"/>
              </a:rPr>
              <a:t>Divide by 2</a:t>
            </a:r>
          </a:p>
          <a:p>
            <a:pPr lvl="1"/>
            <a:r>
              <a:rPr lang="en-US" dirty="0" smtClean="0">
                <a:latin typeface="Segoe UI Light" pitchFamily="34" charset="0"/>
              </a:rPr>
              <a:t>Starting Formula Only</a:t>
            </a:r>
          </a:p>
          <a:p>
            <a:r>
              <a:rPr lang="en-US" dirty="0" smtClean="0">
                <a:latin typeface="Segoe UI Light" pitchFamily="34" charset="0"/>
              </a:rPr>
              <a:t>Expedite</a:t>
            </a:r>
          </a:p>
          <a:p>
            <a:r>
              <a:rPr lang="en-US" dirty="0" smtClean="0">
                <a:latin typeface="Segoe UI Light" pitchFamily="34" charset="0"/>
              </a:rPr>
              <a:t>Done is Done!</a:t>
            </a:r>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940" y="1876423"/>
            <a:ext cx="6566833" cy="4038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39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Events	</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Daily “Scrum”</a:t>
            </a:r>
          </a:p>
          <a:p>
            <a:r>
              <a:rPr lang="en-US" dirty="0" smtClean="0">
                <a:latin typeface="Segoe UI Light" pitchFamily="34" charset="0"/>
              </a:rPr>
              <a:t>Review Meeting: Every few weeks</a:t>
            </a:r>
          </a:p>
          <a:p>
            <a:r>
              <a:rPr lang="en-US" dirty="0" smtClean="0">
                <a:latin typeface="Segoe UI Light" pitchFamily="34" charset="0"/>
              </a:rPr>
              <a:t>Retrospective Meeting: Every few weeks</a:t>
            </a:r>
            <a:endParaRPr lang="en-US" dirty="0">
              <a:latin typeface="Segoe UI Light" pitchFamily="34" charset="0"/>
            </a:endParaRPr>
          </a:p>
        </p:txBody>
      </p:sp>
    </p:spTree>
    <p:extLst>
      <p:ext uri="{BB962C8B-B14F-4D97-AF65-F5344CB8AC3E}">
        <p14:creationId xmlns:p14="http://schemas.microsoft.com/office/powerpoint/2010/main" val="3992482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Segoe UI" pitchFamily="34" charset="0"/>
                <a:ea typeface="Segoe UI" pitchFamily="34" charset="0"/>
                <a:cs typeface="Segoe UI" pitchFamily="34" charset="0"/>
              </a:rPr>
              <a:t>Kanban</a:t>
            </a:r>
            <a:r>
              <a:rPr lang="en-US" dirty="0" smtClean="0">
                <a:latin typeface="Segoe UI" pitchFamily="34" charset="0"/>
                <a:ea typeface="Segoe UI" pitchFamily="34" charset="0"/>
                <a:cs typeface="Segoe UI" pitchFamily="34" charset="0"/>
              </a:rPr>
              <a:t> </a:t>
            </a:r>
            <a:r>
              <a:rPr lang="en-US" dirty="0" smtClean="0">
                <a:latin typeface="Segoe UI" pitchFamily="34" charset="0"/>
                <a:ea typeface="Segoe UI" pitchFamily="34" charset="0"/>
                <a:cs typeface="Segoe UI" pitchFamily="34" charset="0"/>
              </a:rPr>
              <a:t>- Pitfalls</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How long will this take?</a:t>
            </a:r>
          </a:p>
          <a:p>
            <a:r>
              <a:rPr lang="en-US" dirty="0" smtClean="0">
                <a:latin typeface="Segoe UI Light" pitchFamily="34" charset="0"/>
              </a:rPr>
              <a:t>Motivation loss</a:t>
            </a:r>
          </a:p>
          <a:p>
            <a:r>
              <a:rPr lang="en-US" dirty="0" smtClean="0">
                <a:latin typeface="Segoe UI Light" pitchFamily="34" charset="0"/>
              </a:rPr>
              <a:t>Coordinating releases</a:t>
            </a:r>
            <a:endParaRPr lang="en-US" dirty="0">
              <a:latin typeface="Segoe UI Light" pitchFamily="34" charset="0"/>
            </a:endParaRPr>
          </a:p>
        </p:txBody>
      </p:sp>
    </p:spTree>
    <p:extLst>
      <p:ext uri="{BB962C8B-B14F-4D97-AF65-F5344CB8AC3E}">
        <p14:creationId xmlns:p14="http://schemas.microsoft.com/office/powerpoint/2010/main" val="3515170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Personas</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Fictional People Based on Real Users</a:t>
            </a:r>
            <a:endParaRPr lang="en-US" dirty="0">
              <a:latin typeface="Segoe UI Light" pitchFamily="34" charset="0"/>
            </a:endParaRPr>
          </a:p>
          <a:p>
            <a:r>
              <a:rPr lang="en-US" dirty="0" smtClean="0">
                <a:latin typeface="Segoe UI Light" pitchFamily="34" charset="0"/>
              </a:rPr>
              <a:t>Not User Stereotypes</a:t>
            </a:r>
          </a:p>
          <a:p>
            <a:r>
              <a:rPr lang="en-US" dirty="0" smtClean="0">
                <a:latin typeface="Segoe UI Light" pitchFamily="34" charset="0"/>
              </a:rPr>
              <a:t>Discovered, Not Invented</a:t>
            </a:r>
          </a:p>
          <a:p>
            <a:r>
              <a:rPr lang="en-US" dirty="0" smtClean="0">
                <a:latin typeface="Segoe UI Light" pitchFamily="34" charset="0"/>
              </a:rPr>
              <a:t>Primary Personas, Secondary Personas, Negative Personas</a:t>
            </a:r>
          </a:p>
          <a:p>
            <a:endParaRPr lang="en-US" dirty="0">
              <a:latin typeface="Segoe UI Light" pitchFamily="34" charset="0"/>
            </a:endParaRPr>
          </a:p>
          <a:p>
            <a:r>
              <a:rPr lang="en-US" dirty="0" smtClean="0">
                <a:latin typeface="Segoe UI Light" pitchFamily="34" charset="0"/>
              </a:rPr>
              <a:t>Name, Photo, Background, Personality, </a:t>
            </a:r>
            <a:r>
              <a:rPr lang="en-US" b="1" dirty="0" smtClean="0">
                <a:latin typeface="Segoe UI Light" pitchFamily="34" charset="0"/>
              </a:rPr>
              <a:t>Goals</a:t>
            </a:r>
            <a:endParaRPr lang="en-US" b="1" dirty="0">
              <a:latin typeface="Segoe UI Light" pitchFamily="34" charset="0"/>
            </a:endParaRPr>
          </a:p>
          <a:p>
            <a:r>
              <a:rPr lang="en-US" dirty="0" smtClean="0">
                <a:latin typeface="Segoe UI Light" pitchFamily="34" charset="0"/>
              </a:rPr>
              <a:t>Posters, Empty Cubicles, Social Network Identities</a:t>
            </a:r>
          </a:p>
          <a:p>
            <a:endParaRPr lang="en-US" dirty="0" smtClean="0">
              <a:latin typeface="Segoe UI Light" pitchFamily="34" charset="0"/>
            </a:endParaRPr>
          </a:p>
          <a:p>
            <a:pPr algn="r"/>
            <a:r>
              <a:rPr lang="en-US" dirty="0" smtClean="0">
                <a:latin typeface="Segoe UI Light" pitchFamily="34" charset="0"/>
              </a:rPr>
              <a:t>The Inmates Are Running the Asylum, About Face – Alan Cooper</a:t>
            </a:r>
          </a:p>
          <a:p>
            <a:endParaRPr lang="en-US" dirty="0" smtClean="0"/>
          </a:p>
        </p:txBody>
      </p:sp>
    </p:spTree>
    <p:extLst>
      <p:ext uri="{BB962C8B-B14F-4D97-AF65-F5344CB8AC3E}">
        <p14:creationId xmlns:p14="http://schemas.microsoft.com/office/powerpoint/2010/main" val="3086189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Product Backlog</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latin typeface="Segoe UI Light" pitchFamily="34" charset="0"/>
              </a:rPr>
              <a:t>Ordered List of all Work</a:t>
            </a:r>
          </a:p>
          <a:p>
            <a:r>
              <a:rPr lang="en-US" dirty="0" smtClean="0">
                <a:latin typeface="Segoe UI Light" pitchFamily="34" charset="0"/>
              </a:rPr>
              <a:t>Constantly Evolving</a:t>
            </a:r>
          </a:p>
          <a:p>
            <a:r>
              <a:rPr lang="en-US" dirty="0" smtClean="0">
                <a:latin typeface="Segoe UI Light" pitchFamily="34" charset="0"/>
              </a:rPr>
              <a:t>User Stories</a:t>
            </a:r>
          </a:p>
          <a:p>
            <a:r>
              <a:rPr lang="en-US" dirty="0" smtClean="0">
                <a:latin typeface="Segoe UI Light" pitchFamily="34" charset="0"/>
              </a:rPr>
              <a:t>Enhancements</a:t>
            </a:r>
          </a:p>
          <a:p>
            <a:r>
              <a:rPr lang="en-US" dirty="0" smtClean="0">
                <a:latin typeface="Segoe UI Light" pitchFamily="34" charset="0"/>
              </a:rPr>
              <a:t>Issues</a:t>
            </a:r>
          </a:p>
          <a:p>
            <a:r>
              <a:rPr lang="en-US" dirty="0" smtClean="0">
                <a:latin typeface="Segoe UI Light" pitchFamily="34" charset="0"/>
              </a:rPr>
              <a:t>Ideas</a:t>
            </a:r>
            <a:endParaRPr lang="en-US" dirty="0" smtClean="0"/>
          </a:p>
          <a:p>
            <a:endParaRPr lang="en-US" dirty="0" smtClean="0">
              <a:latin typeface="Segoe UI Light" pitchFamily="34" charset="0"/>
            </a:endParaRPr>
          </a:p>
        </p:txBody>
      </p:sp>
    </p:spTree>
    <p:extLst>
      <p:ext uri="{BB962C8B-B14F-4D97-AF65-F5344CB8AC3E}">
        <p14:creationId xmlns:p14="http://schemas.microsoft.com/office/powerpoint/2010/main" val="2653200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User Stories</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endParaRPr lang="en-US" dirty="0" smtClean="0">
              <a:latin typeface="Segoe UI Light" pitchFamily="34" charset="0"/>
            </a:endParaRPr>
          </a:p>
          <a:p>
            <a:r>
              <a:rPr lang="en-US" dirty="0" smtClean="0">
                <a:latin typeface="Segoe UI Light" pitchFamily="34" charset="0"/>
              </a:rPr>
              <a:t>Story: </a:t>
            </a:r>
          </a:p>
          <a:p>
            <a:r>
              <a:rPr lang="en-US" dirty="0" smtClean="0">
                <a:latin typeface="Segoe UI Light" pitchFamily="34" charset="0"/>
              </a:rPr>
              <a:t>As a [user], I want to [action], so that I can [benefit].</a:t>
            </a:r>
          </a:p>
          <a:p>
            <a:r>
              <a:rPr lang="en-US" dirty="0" smtClean="0">
                <a:latin typeface="Segoe UI Light" pitchFamily="34" charset="0"/>
              </a:rPr>
              <a:t>[Persona], wants to [action], so that she can [benefit] to [achieve goal].</a:t>
            </a:r>
            <a:endParaRPr lang="en-US" dirty="0">
              <a:latin typeface="Segoe UI Light" pitchFamily="34" charset="0"/>
            </a:endParaRPr>
          </a:p>
          <a:p>
            <a:endParaRPr lang="en-US" dirty="0" smtClean="0">
              <a:latin typeface="Segoe UI Light" pitchFamily="34" charset="0"/>
            </a:endParaRPr>
          </a:p>
          <a:p>
            <a:r>
              <a:rPr lang="en-US" dirty="0" smtClean="0">
                <a:latin typeface="Segoe UI Light" pitchFamily="34" charset="0"/>
              </a:rPr>
              <a:t>Notes: Additional information to understand the story.</a:t>
            </a:r>
          </a:p>
          <a:p>
            <a:r>
              <a:rPr lang="en-US" dirty="0" smtClean="0">
                <a:latin typeface="Segoe UI Light" pitchFamily="34" charset="0"/>
              </a:rPr>
              <a:t>Tests: Flush out the notes and usage patterns.</a:t>
            </a:r>
          </a:p>
          <a:p>
            <a:endParaRPr lang="en-US" dirty="0" smtClean="0">
              <a:latin typeface="Segoe UI Light" pitchFamily="34" charset="0"/>
            </a:endParaRPr>
          </a:p>
          <a:p>
            <a:pPr algn="r"/>
            <a:endParaRPr lang="en-US" dirty="0">
              <a:latin typeface="Segoe UI Light" pitchFamily="34" charset="0"/>
            </a:endParaRPr>
          </a:p>
        </p:txBody>
      </p:sp>
    </p:spTree>
    <p:extLst>
      <p:ext uri="{BB962C8B-B14F-4D97-AF65-F5344CB8AC3E}">
        <p14:creationId xmlns:p14="http://schemas.microsoft.com/office/powerpoint/2010/main" val="240183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User Story Examples</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sz="half" idx="1"/>
          </p:nvPr>
        </p:nvSpPr>
        <p:spPr/>
        <p:txBody>
          <a:bodyPr/>
          <a:lstStyle/>
          <a:p>
            <a:r>
              <a:rPr lang="en-US" dirty="0" smtClean="0">
                <a:latin typeface="Segoe UI Light" pitchFamily="34" charset="0"/>
              </a:rPr>
              <a:t>As </a:t>
            </a:r>
            <a:r>
              <a:rPr lang="en-US" dirty="0">
                <a:latin typeface="Segoe UI Light" pitchFamily="34" charset="0"/>
              </a:rPr>
              <a:t>a car salesman, I want to search for </a:t>
            </a:r>
            <a:r>
              <a:rPr lang="en-US" dirty="0" smtClean="0">
                <a:latin typeface="Segoe UI Light" pitchFamily="34" charset="0"/>
              </a:rPr>
              <a:t>past </a:t>
            </a:r>
            <a:r>
              <a:rPr lang="en-US" dirty="0">
                <a:latin typeface="Segoe UI Light" pitchFamily="34" charset="0"/>
              </a:rPr>
              <a:t>customers, so that I can send them promotional flyers</a:t>
            </a:r>
            <a:r>
              <a:rPr lang="en-US" dirty="0" smtClean="0">
                <a:latin typeface="Segoe UI Light" pitchFamily="34" charset="0"/>
              </a:rPr>
              <a:t>.</a:t>
            </a:r>
          </a:p>
          <a:p>
            <a:endParaRPr lang="en-US" dirty="0">
              <a:latin typeface="Segoe UI Light" pitchFamily="34" charset="0"/>
            </a:endParaRPr>
          </a:p>
          <a:p>
            <a:r>
              <a:rPr lang="en-US" dirty="0" smtClean="0">
                <a:latin typeface="Segoe UI Light" pitchFamily="34" charset="0"/>
              </a:rPr>
              <a:t>Need to see name and address.</a:t>
            </a:r>
          </a:p>
          <a:p>
            <a:endParaRPr lang="en-US" dirty="0">
              <a:latin typeface="Segoe UI Light" pitchFamily="34" charset="0"/>
            </a:endParaRPr>
          </a:p>
          <a:p>
            <a:r>
              <a:rPr lang="en-US" dirty="0" smtClean="0">
                <a:latin typeface="Segoe UI Light" pitchFamily="34" charset="0"/>
              </a:rPr>
              <a:t>Search by name</a:t>
            </a:r>
          </a:p>
          <a:p>
            <a:r>
              <a:rPr lang="en-US" dirty="0" smtClean="0">
                <a:latin typeface="Segoe UI Light" pitchFamily="34" charset="0"/>
              </a:rPr>
              <a:t>Search by distance</a:t>
            </a:r>
          </a:p>
          <a:p>
            <a:r>
              <a:rPr lang="en-US" dirty="0" smtClean="0">
                <a:latin typeface="Segoe UI Light" pitchFamily="34" charset="0"/>
              </a:rPr>
              <a:t>Search by income</a:t>
            </a:r>
            <a:endParaRPr lang="en-US" dirty="0">
              <a:latin typeface="Segoe UI Light" pitchFamily="34" charset="0"/>
            </a:endParaRPr>
          </a:p>
          <a:p>
            <a:endParaRPr lang="en-US" dirty="0"/>
          </a:p>
        </p:txBody>
      </p:sp>
      <p:sp>
        <p:nvSpPr>
          <p:cNvPr id="4" name="Content Placeholder 3"/>
          <p:cNvSpPr>
            <a:spLocks noGrp="1"/>
          </p:cNvSpPr>
          <p:nvPr>
            <p:ph sz="half" idx="2"/>
          </p:nvPr>
        </p:nvSpPr>
        <p:spPr/>
        <p:txBody>
          <a:bodyPr/>
          <a:lstStyle/>
          <a:p>
            <a:r>
              <a:rPr lang="en-US" dirty="0" smtClean="0">
                <a:latin typeface="Segoe UI Light" pitchFamily="34" charset="0"/>
              </a:rPr>
              <a:t>Tony want to search for past customers, so that he can send them promotional flyers to afford the family trip to Disney World this year.</a:t>
            </a:r>
          </a:p>
          <a:p>
            <a:endParaRPr lang="en-US" dirty="0" smtClean="0">
              <a:latin typeface="Segoe UI Light" pitchFamily="34" charset="0"/>
            </a:endParaRPr>
          </a:p>
          <a:p>
            <a:r>
              <a:rPr lang="en-US" dirty="0" smtClean="0">
                <a:latin typeface="Segoe UI Light" pitchFamily="34" charset="0"/>
              </a:rPr>
              <a:t>Need to see name and address.</a:t>
            </a:r>
          </a:p>
          <a:p>
            <a:endParaRPr lang="en-US" dirty="0">
              <a:latin typeface="Segoe UI Light" pitchFamily="34" charset="0"/>
            </a:endParaRPr>
          </a:p>
          <a:p>
            <a:r>
              <a:rPr lang="en-US" dirty="0" smtClean="0">
                <a:latin typeface="Segoe UI Light" pitchFamily="34" charset="0"/>
              </a:rPr>
              <a:t>Search by name</a:t>
            </a:r>
          </a:p>
          <a:p>
            <a:r>
              <a:rPr lang="en-US" dirty="0" smtClean="0">
                <a:latin typeface="Segoe UI Light" pitchFamily="34" charset="0"/>
              </a:rPr>
              <a:t>Search by distance</a:t>
            </a:r>
          </a:p>
          <a:p>
            <a:r>
              <a:rPr lang="en-US" dirty="0" smtClean="0">
                <a:latin typeface="Segoe UI Light" pitchFamily="34" charset="0"/>
              </a:rPr>
              <a:t>Search by income</a:t>
            </a:r>
            <a:endParaRPr lang="en-US" dirty="0">
              <a:latin typeface="Segoe UI Light" pitchFamily="34" charset="0"/>
            </a:endParaRPr>
          </a:p>
        </p:txBody>
      </p:sp>
    </p:spTree>
    <p:extLst>
      <p:ext uri="{BB962C8B-B14F-4D97-AF65-F5344CB8AC3E}">
        <p14:creationId xmlns:p14="http://schemas.microsoft.com/office/powerpoint/2010/main" val="1320684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User Story </a:t>
            </a:r>
            <a:r>
              <a:rPr lang="en-US" dirty="0" smtClean="0">
                <a:latin typeface="Segoe UI" pitchFamily="34" charset="0"/>
                <a:ea typeface="Segoe UI" pitchFamily="34" charset="0"/>
                <a:cs typeface="Segoe UI" pitchFamily="34" charset="0"/>
              </a:rPr>
              <a:t> - Why?</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endParaRPr lang="en-US" dirty="0" smtClean="0">
              <a:latin typeface="Segoe UI Light" pitchFamily="34" charset="0"/>
            </a:endParaRPr>
          </a:p>
          <a:p>
            <a:r>
              <a:rPr lang="en-US" dirty="0" smtClean="0">
                <a:latin typeface="Segoe UI Light" pitchFamily="34" charset="0"/>
              </a:rPr>
              <a:t>The </a:t>
            </a:r>
            <a:r>
              <a:rPr lang="en-US" dirty="0" smtClean="0">
                <a:latin typeface="Segoe UI Light" pitchFamily="34" charset="0"/>
              </a:rPr>
              <a:t>Goal is for everyone to understand what needs to be built and break it down into small achievable results.</a:t>
            </a:r>
          </a:p>
          <a:p>
            <a:r>
              <a:rPr lang="en-US" dirty="0" smtClean="0">
                <a:latin typeface="Segoe UI Light" pitchFamily="34" charset="0"/>
              </a:rPr>
              <a:t>INVEST: Independent, Negotiable, Valuable, </a:t>
            </a:r>
            <a:r>
              <a:rPr lang="en-US" dirty="0" err="1" smtClean="0">
                <a:latin typeface="Segoe UI Light" pitchFamily="34" charset="0"/>
              </a:rPr>
              <a:t>Estimatable</a:t>
            </a:r>
            <a:r>
              <a:rPr lang="en-US" dirty="0" smtClean="0">
                <a:latin typeface="Segoe UI Light" pitchFamily="34" charset="0"/>
              </a:rPr>
              <a:t>, Small, Testable</a:t>
            </a:r>
          </a:p>
        </p:txBody>
      </p:sp>
    </p:spTree>
    <p:extLst>
      <p:ext uri="{BB962C8B-B14F-4D97-AF65-F5344CB8AC3E}">
        <p14:creationId xmlns:p14="http://schemas.microsoft.com/office/powerpoint/2010/main" val="4214623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User Story </a:t>
            </a:r>
            <a:r>
              <a:rPr lang="en-US" dirty="0" smtClean="0">
                <a:latin typeface="Segoe UI" pitchFamily="34" charset="0"/>
                <a:ea typeface="Segoe UI" pitchFamily="34" charset="0"/>
                <a:cs typeface="Segoe UI" pitchFamily="34" charset="0"/>
              </a:rPr>
              <a:t>- Pitfalls</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endParaRPr lang="en-US" dirty="0" smtClean="0">
              <a:latin typeface="Segoe UI Light" pitchFamily="34" charset="0"/>
            </a:endParaRPr>
          </a:p>
          <a:p>
            <a:r>
              <a:rPr lang="en-US" b="1" dirty="0" smtClean="0">
                <a:latin typeface="Segoe UI Light" pitchFamily="34" charset="0"/>
              </a:rPr>
              <a:t>Too Small: </a:t>
            </a:r>
            <a:r>
              <a:rPr lang="en-US" dirty="0" smtClean="0">
                <a:latin typeface="Segoe UI Light" pitchFamily="34" charset="0"/>
              </a:rPr>
              <a:t>As a car salesman, I want to see a customer’s address when I search, so that I can send them promotional flyers. </a:t>
            </a:r>
          </a:p>
          <a:p>
            <a:r>
              <a:rPr lang="en-US" b="1" dirty="0" smtClean="0">
                <a:latin typeface="Segoe UI Light" pitchFamily="34" charset="0"/>
              </a:rPr>
              <a:t>Too Big: </a:t>
            </a:r>
            <a:r>
              <a:rPr lang="en-US" dirty="0" smtClean="0">
                <a:latin typeface="Segoe UI Light" pitchFamily="34" charset="0"/>
              </a:rPr>
              <a:t>As a user, I want to search our data, so that I can build reports.</a:t>
            </a:r>
          </a:p>
          <a:p>
            <a:r>
              <a:rPr lang="en-US" b="1" dirty="0" smtClean="0">
                <a:latin typeface="Segoe UI Light" pitchFamily="34" charset="0"/>
              </a:rPr>
              <a:t>No One Right Method: </a:t>
            </a:r>
            <a:r>
              <a:rPr lang="en-US" dirty="0" smtClean="0">
                <a:latin typeface="Segoe UI Light" pitchFamily="34" charset="0"/>
              </a:rPr>
              <a:t>Some smaller, some larger.</a:t>
            </a:r>
          </a:p>
          <a:p>
            <a:r>
              <a:rPr lang="en-US" b="1" dirty="0" smtClean="0">
                <a:latin typeface="Segoe UI Light" pitchFamily="34" charset="0"/>
              </a:rPr>
              <a:t>Not Use Cases: </a:t>
            </a:r>
            <a:r>
              <a:rPr lang="en-US" dirty="0" smtClean="0">
                <a:latin typeface="Segoe UI Light" pitchFamily="34" charset="0"/>
              </a:rPr>
              <a:t>No flows, no large documents, no steps</a:t>
            </a:r>
            <a:r>
              <a:rPr lang="en-US" dirty="0" smtClean="0">
                <a:latin typeface="Segoe UI Light" pitchFamily="34" charset="0"/>
              </a:rPr>
              <a:t>.</a:t>
            </a:r>
            <a:endParaRPr lang="en-US" dirty="0" smtClean="0">
              <a:latin typeface="Segoe UI Light" pitchFamily="34" charset="0"/>
            </a:endParaRPr>
          </a:p>
        </p:txBody>
      </p:sp>
    </p:spTree>
    <p:extLst>
      <p:ext uri="{BB962C8B-B14F-4D97-AF65-F5344CB8AC3E}">
        <p14:creationId xmlns:p14="http://schemas.microsoft.com/office/powerpoint/2010/main" val="978812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Beyond User Stories	</a:t>
            </a:r>
            <a:endParaRPr lang="en-US"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endParaRPr lang="en-US" dirty="0" smtClean="0">
              <a:latin typeface="Segoe UI Light" pitchFamily="34" charset="0"/>
            </a:endParaRPr>
          </a:p>
          <a:p>
            <a:r>
              <a:rPr lang="en-US" dirty="0" smtClean="0">
                <a:latin typeface="Segoe UI Light" pitchFamily="34" charset="0"/>
              </a:rPr>
              <a:t>Themes: High level objectives, goals, business level not product level</a:t>
            </a:r>
          </a:p>
          <a:p>
            <a:r>
              <a:rPr lang="en-US" dirty="0" smtClean="0">
                <a:latin typeface="Segoe UI Light" pitchFamily="34" charset="0"/>
              </a:rPr>
              <a:t>Epics: Grouping related stories, features</a:t>
            </a:r>
          </a:p>
          <a:p>
            <a:r>
              <a:rPr lang="en-US" dirty="0" smtClean="0">
                <a:latin typeface="Segoe UI Light" pitchFamily="34" charset="0"/>
              </a:rPr>
              <a:t>Wireframes: Hand drawn, simple modeling tools, not screenshots</a:t>
            </a:r>
          </a:p>
          <a:p>
            <a:r>
              <a:rPr lang="en-US" dirty="0" smtClean="0">
                <a:latin typeface="Segoe UI Light" pitchFamily="34" charset="0"/>
              </a:rPr>
              <a:t>User Interaction Diagrams: </a:t>
            </a:r>
          </a:p>
          <a:p>
            <a:pPr lvl="1"/>
            <a:r>
              <a:rPr lang="en-US" dirty="0" smtClean="0">
                <a:latin typeface="Segoe UI Light" pitchFamily="34" charset="0"/>
              </a:rPr>
              <a:t>Wireframes</a:t>
            </a:r>
          </a:p>
          <a:p>
            <a:pPr lvl="1"/>
            <a:r>
              <a:rPr lang="en-US" dirty="0" smtClean="0">
                <a:latin typeface="Segoe UI Light" pitchFamily="34" charset="0"/>
              </a:rPr>
              <a:t>Detailed Interaction</a:t>
            </a:r>
          </a:p>
          <a:p>
            <a:pPr lvl="1"/>
            <a:r>
              <a:rPr lang="en-US" dirty="0" smtClean="0">
                <a:latin typeface="Segoe UI Light" pitchFamily="34" charset="0"/>
              </a:rPr>
              <a:t>Simulated System</a:t>
            </a:r>
          </a:p>
        </p:txBody>
      </p:sp>
    </p:spTree>
    <p:extLst>
      <p:ext uri="{BB962C8B-B14F-4D97-AF65-F5344CB8AC3E}">
        <p14:creationId xmlns:p14="http://schemas.microsoft.com/office/powerpoint/2010/main" val="899739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294</TotalTime>
  <Words>1795</Words>
  <Application>Microsoft Office PowerPoint</Application>
  <PresentationFormat>Widescreen</PresentationFormat>
  <Paragraphs>278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Segoe UI</vt:lpstr>
      <vt:lpstr>Segoe UI Light</vt:lpstr>
      <vt:lpstr>Retrospect</vt:lpstr>
      <vt:lpstr>Analyzing Agile Development</vt:lpstr>
      <vt:lpstr>Agile Manifesto</vt:lpstr>
      <vt:lpstr>Personas</vt:lpstr>
      <vt:lpstr>Product Backlog</vt:lpstr>
      <vt:lpstr>User Stories</vt:lpstr>
      <vt:lpstr>User Story Examples</vt:lpstr>
      <vt:lpstr>User Story  - Why?</vt:lpstr>
      <vt:lpstr>User Story - Pitfalls</vt:lpstr>
      <vt:lpstr>Beyond User Stories </vt:lpstr>
      <vt:lpstr>Enhancements, Issues, Ideas</vt:lpstr>
      <vt:lpstr>Testing</vt:lpstr>
      <vt:lpstr>Scrum</vt:lpstr>
      <vt:lpstr>Overview</vt:lpstr>
      <vt:lpstr>Teams</vt:lpstr>
      <vt:lpstr>Sprint</vt:lpstr>
      <vt:lpstr>Sprint Planning Meeting</vt:lpstr>
      <vt:lpstr>Daily Scrum</vt:lpstr>
      <vt:lpstr>Sprint Review</vt:lpstr>
      <vt:lpstr>Sprint Retrospective</vt:lpstr>
      <vt:lpstr>Scrum - Pitfalls</vt:lpstr>
      <vt:lpstr>Kanban</vt:lpstr>
      <vt:lpstr>Overview</vt:lpstr>
      <vt:lpstr>Kanban Board</vt:lpstr>
      <vt:lpstr>Kanban Board - Steps</vt:lpstr>
      <vt:lpstr>Events </vt:lpstr>
      <vt:lpstr>Kanban - Pitfalls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Development</dc:title>
  <dc:creator>Scott Kuhl</dc:creator>
  <cp:lastModifiedBy>Scott Kuhl</cp:lastModifiedBy>
  <cp:revision>66</cp:revision>
  <dcterms:created xsi:type="dcterms:W3CDTF">2013-03-07T16:33:41Z</dcterms:created>
  <dcterms:modified xsi:type="dcterms:W3CDTF">2013-05-27T21:19:23Z</dcterms:modified>
</cp:coreProperties>
</file>