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xml" ContentType="application/inkml+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ink/ink1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8.xml" ContentType="application/inkml+xml"/>
  <Override PartName="/ppt/ink/ink19.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302" r:id="rId8"/>
    <p:sldId id="262" r:id="rId9"/>
    <p:sldId id="263" r:id="rId10"/>
    <p:sldId id="267" r:id="rId11"/>
    <p:sldId id="303" r:id="rId12"/>
    <p:sldId id="265" r:id="rId13"/>
    <p:sldId id="266" r:id="rId14"/>
    <p:sldId id="268" r:id="rId15"/>
    <p:sldId id="269" r:id="rId16"/>
    <p:sldId id="270" r:id="rId17"/>
    <p:sldId id="272" r:id="rId18"/>
    <p:sldId id="273" r:id="rId19"/>
    <p:sldId id="274" r:id="rId20"/>
    <p:sldId id="275" r:id="rId21"/>
    <p:sldId id="276" r:id="rId22"/>
    <p:sldId id="278" r:id="rId23"/>
    <p:sldId id="283" r:id="rId24"/>
    <p:sldId id="280" r:id="rId25"/>
    <p:sldId id="279" r:id="rId26"/>
    <p:sldId id="281" r:id="rId27"/>
    <p:sldId id="284" r:id="rId28"/>
    <p:sldId id="285" r:id="rId29"/>
    <p:sldId id="286" r:id="rId30"/>
    <p:sldId id="287" r:id="rId31"/>
    <p:sldId id="288" r:id="rId32"/>
    <p:sldId id="304" r:id="rId33"/>
    <p:sldId id="289" r:id="rId34"/>
    <p:sldId id="290" r:id="rId35"/>
    <p:sldId id="307" r:id="rId36"/>
    <p:sldId id="291" r:id="rId37"/>
    <p:sldId id="305" r:id="rId38"/>
    <p:sldId id="292" r:id="rId39"/>
    <p:sldId id="293" r:id="rId40"/>
    <p:sldId id="294" r:id="rId41"/>
    <p:sldId id="295" r:id="rId42"/>
    <p:sldId id="306" r:id="rId43"/>
    <p:sldId id="296" r:id="rId44"/>
    <p:sldId id="297" r:id="rId45"/>
    <p:sldId id="298" r:id="rId46"/>
    <p:sldId id="299" r:id="rId47"/>
    <p:sldId id="300" r:id="rId48"/>
    <p:sldId id="308" r:id="rId49"/>
    <p:sldId id="30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7082" autoAdjust="0"/>
  </p:normalViewPr>
  <p:slideViewPr>
    <p:cSldViewPr snapToGrid="0">
      <p:cViewPr varScale="1">
        <p:scale>
          <a:sx n="61" d="100"/>
          <a:sy n="61" d="100"/>
        </p:scale>
        <p:origin x="1008" y="3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6" d="100"/>
          <a:sy n="126" d="100"/>
        </p:scale>
        <p:origin x="4912"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4:53.618"/>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0 104 32 0,'7'-5'16'0,"6"5"-13"0,-7 0-3 0,0 0 26 0,7 0-21 16,0 0 16-16,6 0-16 15,0 0 0-15,13 0-3 16,-6 0-2-16,0 0 1 16,-1 0 4-16,7 0-4 15,0 0 20-15,0 0-17 16,0 0 8-16,0 0-9 15,0 0-2-15,0 0 0 16,1 0 1-16,-1 0-1 16,6-6 8-16,-6 6-7 15,-6 0 24-15,-1 0-20 16,1-5 3-16,0 5-6 16,-1 0 1-16,7 0-3 0,0 0-6 15,0 0 4-15,0 0 6 0,0 0-5 16,0-5 24-16,0 5-19 15,0-6 20-15,7 6-18 16,12 0 2-16,-12 0-7 16,12 0-1-16,-13 0 0 15,1 0-1-15,-1 0 0 16,-6 0 0-16,7 0 0 16,-7-6 5-16,12 6-4 15,-5 0 11-15,12 0-9 16,-6 0-1-16,0 0-1 15,0 0-1-15,-1 0 0 0,1 0 8 16,0-6-6-16,0 6 5 16,0-5-6-16,0 5 11 15,0 0-9-15,6 0-4 16,0-6 1-16,-6 6 0 16,0 0 0-16,-7 0 0 15,1 0 0-15,-1 0 0 16,0 0 0-16,-5 0 2 15,18-6 5 1,6 6-6-16,1-5 6 16,-7 5-6-16,1-6 3 15,-1 0-3-15,0 6-1 16,-6 0 1-16,0 0-4 0,6 0 2 16,-13 0 6-16,1-4-4 15,6-2 9-15,6 6-8 16,-6-6 10-16,0 1-9 15,-7 5-1-15,1 0-1 16,-1 0-7-16,0 0 5 16,1 0 8-16,-7 0-5 15,0 0-9-15,0 0 5 16,6 0-2-16,1 0 3 16,-1 0 20-16,1 0-15 15,-7 0-1-15,0 0-1 16,0 0-2-16,-7 0 0 15,7 0 0-15,-6 0 0 0,0 5-3 16,-1 1 2-16,1 4 6 16,0 2-4-16,-1-7-3 15,1 1 2-15,-1 0 0 16,7-1 0-16,7 1 2 16,12 0-1-16,0-6-3 15,-6 6 1-15,0-6 1 16,6 0 0-16,-6 0 0 15,0 0 0-15,13 0 0 16,-13 0 0-16,12 0 2 16,1 0-1-16,-13 0-3 15,0 0 1-15,-1-6 4 16,1 6-3-16,0 0-2 16,0 0 1-16,-7 0 4 0,1 0-3 15,6 0 0-15,12 0 1 16,-5 0-4-16,-8 0 2 15,1 0 4-15,-6 0-3 16,-1 0 0-16,1 6 1 16,-7-6 1-16,0 0-1 15,0 0-1-15,12 0 1 16,-12 0-4-16,1 5 2 16,-8 0 1-16,14-5-3 15,-7 6 2 1,-7-6 4-16,-6 0-3 15,1 5 3-15,-1-5-2 16,0 0 5-16,-6 6-5 0,0-6 3 16,0 6-3-16,6-6-1 15,0 5 1-15,0-5 7 16,0 0-6-16,1 0 2 16,-1 0-3-16,0 0-6 15,-6 0 4-15,-13 0-48 16,6-5 39-16,1 5-28 15,-1-6 28-15,1 6 6 16,-7 0 2-16,12 0-1 16,1 0 2-16,-13 0-13 15,0 0 11-15,0 0-221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9:42.789"/>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-1 114 84 0,'12'5'39'0,"1"1"-31"0,0-6-10 0,-7 17 2 0,1-5-1 16,-1-1 1-16,1-5 0 16,-1-1 25-16,-6-5-20 15,6 6 18-15,7 0-17 16,0-6 8-16,0 0-10 15,0 0 17-15,6 0-16 16,13 0 12-16,0 0-12 16,6 0 2-16,1-12-5 0,6 1-6 15,0 0 3-15,6-1 11 16,0 1-8-16,0-1-3 16,7 7 1-16,6-1-3 15,0 0 2-15,0 1 20 16,7-1-15-16,-7 6 8 0,-7 0-9 15,7-6 1-15,7 1-3 16,-7 5-3-16,-6-6 1 16,6 0 4-16,0 1-3 15,0-1 6-15,0 0-5 16,-7 6 3-16,14 0-3 16,-1 0 2-16,-6 0-2 15,1 6 5-15,-1-6-5 16,0 0 14-16,6 0-11 15,7 0 12-15,-7 0-12 16,1 0 9-16,6 0-10 0,-7 0-7 16,1 0 4-16,12-6 2 15,0 6-2-15,1 0 0 16,-1 0 1-16,-6-6 1 16,6 6-1-16,7 0-6 15,-7 6 4-15,0 0 6 16,7-6-5-16,0 0 24 15,6 6-19-15,0-1 9 16,6-5-10-16,1-5 3 16,12-1-5-16,-6 0 2 15,6 0-3-15,7 1 2 16,-7-1-2-16,7-5-3 16,0 5 1-16,-7 0 4 15,0 1-3-15,-6 5-2 16,-6 0 1-16,-1 0-2 15,1 0 2-15,-1 0 6 0,7 0-4 16,0 5 0-16,-6 1 0 16,-7 5 15-16,13-11-12 15,0 6 1-15,-13 0-3 16,0-1 1-16,0 1-2 16,-13 0 2-16,20 5-2 15,-7-5-3-15,-7 0 1 16,1-1 1-16,6-5 0 15,7 0 5-15,-1 0-4 16,7 0-5-16,0 0 3 0,38-5 6 16,-12 5-5-16,-1 0 1 15,14 0 0-15,-14 0 1 16,1 0-1-16,-1-6 13 16,7 0-10-16,0 1 0 15,-13 5-2-15,7 0-4 16,-7 0 1-16,-6 5 1 15,-1-5 0-15,-5 0 2 16,18 12-1-16,-6-12 2 16,-6 11-2-16,6-11-3 15,7-6 1-15,-1 1 4 16,-6-1-3-16,1 0 0 16,-1 12 1-16,-7-6-1 15,-5 0 0-15,18 6 0 0,-18-1 0 16,5 1 2-16,-12-6-1 15,-6 0-3-15,12 6 1 16,-13 5-2-16,1 12 2 16,-7-6 4-16,-6-6-3 15,12 1 0-15,-6-7 1 16,-6 1 1-16,-7-6-1 16,1 6-1-16,-8-1 1 15,8-5-1-15,-1 6 0 16,-6 0 2-16,0-6-1 15,0 0-3-15,-13 0 1 16,13 0 4-16,12 11-3 16,-5 1-2-16,-1-7 1 0,6 1 6 15,-5-17-4-15,5 5-5 16,1 0 3-16,-7 6 3 16,1-5-2-16,-7-1 0 15,-7 6 1-15,20 0-4 16,-7-6 2-16,-6 6 4 15,-7 0-3-15,1 12-2 16,-1-18 1-16,-6 0 4 16,0 6-3-16,7 0 0 15,-1 0 1-15,-6 0-1 16,-6 0 0-16,0 0 0 16,-1 0 0-16,1-17 0 15,6 6 0-15,7-6 0 16,-14 5 0-16,1 7 2 15,0-1-1-15,-1 17-6 16,1 1 4-16,-7-1 3 0,7-5-2 16,-1-6 0-16,-5 5 1 15,12 1 1-15,-7 0-1 16,1-1-6-16,0-5 4 16,-1 0 6-16,-5 0-5 15,12-5 18-15,6 5-14 16,-6-6 10-16,0-11-11 15,7 17 2-15,-7-11-4 16,0-1 2-16,-7 1-2 16,-5 5 8-16,-1 0-7 15,7 1 5-15,-1-1-6 0,-5-5 0 16,5 5 0-16,1 6-1 16,-7-6 0-16,13 1-3 15,7 5 2-15,-7 0 4 16,0 0-3-16,0 0 0 15,-7 0 1-15,1 0 1 16,-7 5-1-16,-6-5-3 16,0 0 1-16,-6-5 4 15,-14-1-3-15,1 0-16 16,-7 1 12-16,7-1-40 16,-7 0 34-16,-6 0-100 15,-1 1 85-15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9:45.612"/>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0 53 44 0,'77'-12'19'0,"-58"12"-15"0,13-11-5 0,-13 11 11 0,1-6-8 16,-1 0-1-16,7 1 0 15,-1-7 35-15,1 7-28 16,-7-1 17 0,19 0 4-16,14 6-22 15,-1 0 6-15,-6 0-9 16,6 6 17-16,0 0-17 15,1-1 33-15,12 7-29 16,0-7 31-16,13 7-30 0,-1-1 21 16,8-5-22-16,-1 0 7 0,13-6-11 15,-6 0 3-15,-1 0-5 16,1 0 8-16,0 0-8 16,6 0 10-16,0 5-9 15,0-5 2-15,-6 6-4 16,-1 0-1-16,8-1 1 15,-1-5-4-15,0 6 2 16,6 0 15-16,-6-1-11 16,7 13 13-16,6-13-12 15,0-5 17-15,-7 12-16 16,7-1 1-16,0-5-4 16,-7-1-2-16,7 1 1 0,-6-17-1 15,6 16 0-15,6 1-3 16,-6 0 2-16,-7 5 4 15,-5-5-3-15,18 11 6 16,-19-6-5-16,0 1 3 16,0-7-3-16,0 7-3 15,13-7 1-15,0 1 4 16,0 6-3-16,-7-7 12 16,20 1-10-16,-7 0 17 15,1-6-15-15,-1 0 7 16,0 0-8-16,7 0-2 15,-7 5 0-15,1-5-1 16,-7 0 0-16,0 6 2 16,-1-6-1-16,1 0-3 0,0 0 1 15,0 0 1-15,13 0 0 16,0 0 8-16,6-6-6 16,0 1 5-16,-6-1-6 15,-1 0 3-15,-5 1-3 16,18-1-3-16,-12-6 1 15,-7 1 4-15,-6 0-3 16,13-1 0-16,19 1 1 16,-7 5 4-16,-6 1-4 15,1-1 3-15,-1 0-3 16,-13-5-3-16,-13 11 1 16,-5-6 1-16,18 12 0 0,-13-1 0 15,1 13 0-15,-7-7 2 16,0 0-1-16,7-5-1 15,-1 0 1-15,-6-1 1 16,-6 1-1-16,-7 0-3 16,7-1 1-16,6 1 4 15,-6-6-3-15,-7 0 0 16,0 0 1-16,-6 0 1 16,0 6-1-16,13-6 2 15,-1 0-2-15,1 0 13 16,0 0-10-16,6 0 6 15,6 0-7-15,1-6 4 16,-1 6-6-16,1-17-3 16,-1 17 2-16,7-11-3 15,-6-1 2-15,-1 7 4 0,-6-1-3 16,20-17 6 0,-8 17-5-16,-5 6 0 0,-1 0 0 15,1 0 1-15,12 0-1 16,1-11-1-16,-8 17 1 15,-5-18-4-15,12 12 2 16,1 6 4-16,-1-17-3 16,0-1 12-16,0 7-10 15,1-1-6-15,-14 6 4 16,1-6 5-16,6-5-5 16,0 5-2-16,-13 0 2 15,0 1 5-15,6-1-4 0,-12 0 0 16,-7 6 0-16,13 12-1 15,-12-12 0-15,-1 5-3 16,0 1 2-16,13-6-5 16,13 0 5-16,-6 0 3 15,6 0-2-15,0 0 6 16,6 0-5-16,0-6 0 16,-6 6 0-16,-6-5-10 15,25-1 7-15,-7 0 7 16,-5 1-5-16,-7 5 1 15,-7 0 0-15,13 0-1 16,-18 0 0-16,-1 0 2 16,0 5-1-16,6 1-6 15,7-6 4-15,0 0 3 0,0-6-2 16,0-5 0-16,6 5 1 16,-6-5-4-16,-6 11 2 15,-1 0 1-15,-12-6 0 16,12 6 2-16,-6 0-1 15,0 0-1-15,0 6 1 16,1-6-4-16,11 11 2 16,-11 1 4-16,5-12-3 15,1 0 0-15,18 0 1 16,-12 0-1-16,-6 0 0 16,-7 0-3-16,-7 5 2 15,1-5 4-15,19 12-3 16,-13-7 3-16,-6 1-2 0,-7-6-3 15,0 6 1-15,7-6 4 16,0 0-3-16,-7 11 0 16,0-16 1-16,-6 16-1 15,-6 0 0-15,-7-16 0 16,6 16 0-16,7-17 0 16,-6 18 0-16,-7-18-3 15,6 12 2-15,1-12 4 16,5 0-3-16,8 18-2 15,-7-7 1-15,6-16 1 16,-6 17 0-16,0-18 2 16,-7 7-1-16,20 16-1 15,-13-5 1-15,6-12 13 0,-6 12-11 16,0-12 1-16,6 0-2 16,0-5-4-16,-6 0 1 15,0 5 1-15,-7 0 0 16,1-5-9-16,-7 5 7 15,-6 0-24-15,-1 1 20 16,1 5-79-16,-13 0 66 16,-13 0-312-1,6-35 212 1</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41:03.572"/>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-4 10 76 0,'0'0'36'0,"0"-6"-29"0,6 6-9 16,-6 0 16-16,0 0-12 15,0 0 0-15,0 0-1 0,0 0 7 16,13 6-6-16,0 0 16 16,-1-1-14-16,-5 1 18 15,-1 0-17-15,-6-6 21 16,7 5-20-16,-1 1 22 15,-6-6-21-15,13 6 5 16,0 0-8-16,0-6 5 0,-1 5-6 16,8 1-2-16,5-6 0 15,1 0-1-15,-1 0 0 16,7 0 0-16,1 0 0 16,-1 0 14-16,0 0-11 0,6 0 7 15,7 6-7-15,6-6-2 16,0 0 0-16,-6 0 1 15,0-6-1-15,6 0 2 16,-6 1-2-16,13-1 5 16,-7 0-5-16,7 0 6 15,-7 1-6-15,-6-1 0 16,0 0 0-16,-1 6-1 16,1 0 0-16,0 0 0 15,-6 0 0-15,-1 6 0 16,0 0 0-16,1-1 0 15,6 1 0-15,6 0 5 16,-6 0-4-16,0-1 0 16,0 1 0-16,-1 0 4 15,1-1-4-15,0-5 3 0,-6 0-3 16,-1 6-1-16,7 0 1 16,6-6 4-16,0 5-4 15,-6 1-5-15,0 0 3 16,0-1 3-16,6 1-2 15,0 0 3-15,7 0-2 16,-7 11 8-16,0-6-7 16,7 0 5-16,0-5-6 15,-1 0 9-15,-5 0-8 16,-1-1-4-16,0 1 2 16,-6 0-3-16,0 11 2 15,6-17 4-15,0 0-3 0,1 17-2 16,-8-17 1-16,1 0 1 15,0 0 0-15,0 0 0 16,0-6 0-16,6 6 0 16,0 0 0-16,7-6 2 15,6 1-1-15,0-1 2 16,-6 6-2-16,-1 0-3 16,1 0 1-16,-7-6 4 15,13 6-3-15,7 0-2 16,-7 0 1-16,0 0-2 15,6 0 2-15,-5 0 18 16,-8 0-14-16,1 0-3 16,-7 6 0-16,7 11 3 15,-7 0-3-15,7-5 0 0,-1-1 1 16,1 0-1-16,0-5 0 16,-7-6 8-16,7 6-6 15,-1-1 10-15,7 1-9 16,0-6-1-16,-6-11-1 15,0-1-1-15,6 1 0 16,0 17 0-16,0 5 0 16,6-22 0-16,7 11 0 15,6-12 2-15,-6 18-1 16,0-6 2-16,-6-11-2 16,18-1 5-16,-12 6-5 15,-6 1-3-15,-1-1 2 16,1 0 0-16,-1 1 0 15,-6 5-3-15,-6 0 2 0,19 0 4 16,-7 0-3-16,1-6 0 16,-14 6 1-16,1 0-1 15,0 0 0-15,-7 11 2 16,13 6-1-16,0-17-3 16,0 18 1-16,0-7 4 15,-6 0-3-15,6 1 3 16,0-1-2-16,-6-5-3 15,12-1 1-15,7-5-2 16,0 0 2-16,-7 0 4 16,1 0-3-16,-1 0 0 15,13 6 1-15,1 0 7 16,-7-6-6-16,6 0 2 0,-6 0-3 16,0 6-1-16,6-6 1 15,0-6-1-15,-6 6 0 16,0-6 0-16,0 6 0 15,-7 0-3-15,7 0 2 16,6 0 4-16,-6 0-3 16,0 0-2-16,-6 0 1 15,-1-17 6-15,1 17-4 16,-14 0-5-16,7 6 3 16,7-6 0-16,-14 5 1 15,-12-5 2-15,13 0-1 0,6 0 2 16,-6 0-2-1,-1-5 5-15,20 5-5 0,-6 0-3 16,-7-17 2-16,0 0 5 16,0 5-4-16,0 24-3 15,-6-24 2-15,-1 24 0 16,7-24 0-16,0 1 0 16,0 5 0-16,7-5 11 15,-7 5-9-15,-6 17 0 16,12-16-1-16,7-1 1 15,-7 6-1-15,1 0-1 16,-1 0 1-16,-6 0 1 16,7 0-1-16,-7 17-3 15,6-23 1-15,1 18 1 16,-1-6 0-16,1-18 0 0,-7 6 0 16,0 1 5-16,0-1-4 15,13 0-5-15,0-11 3 16,-7 17 3-16,1-11-2 15,-1 0 6-15,1 16-5 16,-7 1 6-16,6-6-6 16,7 6 3-16,-7-6-3 15,1 0-3-15,-1 0 1 16,1 0 1-16,6 0 0 16,0 0 2-16,-1 0-1 15,-5 0-1-15,-1 0 1 16,1 0 1-16,-7 5-1 15,0 1-6-15,6-6 4 0,1 11 0 16,-7 1 1-16,0-1-3 16,0 1 2-16,0-1 6 15,-6-5-4-15,12-1-3 16,1 7 2-16,-1-7 5 16,-6-5-4-16,0-11 3 15,0 0-3-15,0-1-1 16,1 7 1-16,-1-7 1 15,12 6-1-15,-11 12-1 16,-8-12 1-16,7 1-1 16,-6-1 0-16,0 0 8 15,-1 6-6-15,14 0-4 16,-1 0 2-16,1 0 11 16,5-5-9-16,1-12-3 0,0 0 1 15,0 5 3-15,6 1-3 16,-6-1 0-16,0 7 1 15,-6-1-1-15,-7 0 0 16,6 1 0-16,7-1 0 16,-7 0 0-16,1 6 0 15,-7 0 8-15,6 0-6 16,-12 0-1-16,0 0 0 16,-7 0 7-16,0 0-6 15,1 0-4-15,-1 0 2 16,0 6 0-16,-6-6 0 15,0 17 0-15,0-6 0 16,-7 1-3-16,0-1 2 0,-6-5 12 16,1 0-9-16,-1-1 8 15,0 1-7-15,12 0 4 16,-5-6-6-16,12 5-3 16,0-5 2-16,-6 6 0 15,0-6 0-15,-7 0 2 16,1 0-1-16,-1-17-3 15,1 6 1-15,-7 16 6 16,0-22-4-16,0 29 0 16,0-24 0-16,0 24 4 15,6-7-4-15,14 1 3 16,-8 0-3-16,1 16 8 16,0-5-7-16,-6 1 10 15,5-13-9-15,-5-16-1 0,6-1-1 16,6 7 1-16,7-1-1 15,-14 0-1-15,-5 1 1 16,-7-1 1-16,-6-17-4 16,-1 6 2-1,-6 0 8-15,1 6-6 16,5 5 2-16,-6 0-3 16,7 6-1-16,0 0 1 15,-1 0-1-15,1 0 0 16,0 0-3-16,-1 23 2 15,1-6 4-15,-1 0-3 0,1 12 0 16,-7-1 1-16,-6-5 1 16,0-6-1-16,0-6-3 15,-7 1 1-15,1-1-2 16,25-11 2 0,0 0 1-16,-7 0-12 15,1 0 10-15,-1-6-30 16,-5 6 24-16,-1 0-133 15,-13-5 109-15,-12-29-287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43:18.177"/>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33 89 56 0,'-6'0'29'0,"6"0"-23"0,-7 0-7 16,7 0-6-16,0 0 5 16,-6 0-52-16,6 0 42 15,0 0 4-15,-7 0 69 32,7 0-47-17,-6 0 31-15,6 0-32 16,-6 0 20-16,6 6-24 15,0-6-5-15,0 5-2 16,0-5 9-16,0 0-9 16,0 0 11-16,0 0-10 15,12 0-1-15,1 0-1 16,0 0 1-16,0 0-1 0,6 0-3 0,0 0 1 16,1 6 4-16,5-6-3 15,-6 6 3-15,7-1-2 16,6-5-6-16,-6 0 4 15,12 6 11-15,-6 0-8 16,0 0 17-16,7-6-15 16,-1 5 18-16,-6 1-17 15,0 0 4-15,7-6-7 16,-7 11-6-16,12-5 3 16,1-6 6-16,6 5-5 0,1-5 10 15,-1 0-8-15,0 0 16 16,0 0-14-16,1 6 10 15,-1-6-11-15,0 0 2 16,0 0-4-16,7 6-3 16,0-1 1-16,-1 1 4 15,-5 0-3-15,-1-6-2 16,0 6 1-16,0-6 15 16,7 0-11-16,6-6 10 15,-6 6-10-15,-1-6 2 16,1 0-4-16,0 1 5 15,-1 5-5-15,1 0 11 16,-7-6-9-16,-6 6-12 16,13 0 7-16,0 0 12 15,-1-6-9-15,-6 1-13 16,1 5 10-16,5-6 14 16,-5 6-10-16,-1-6 8 0,6 1-7 15,8-1 1-15,-8 0-3 16,1-5 2-16,-7 5-2 15,0 0-3-15,1 1 1 16,-8-1 4-16,1 6-3 16,0 0 0-16,-6 0 1 15,12 0-1-15,0 0 0 16,0 0-6-16,1 0 5 16,-1 0 8-16,0 0-5 0,0 6-4 15,1-6 2 1,5 0 0-16,7 0 0 0,0 0 2 15,0 0-1-15,-6 0 2 16,6 0-2-16,-6 0 5 16,-7 0-5-16,0 5 6 15,-6 1-6-15,0 6-3 16,-7-7 2-16,14 1 3 16,-8-6-3-16,1 6-2 15,-6-6 1-15,-1 0 4 16,13 0-3-16,-6 5 0 15,0-5 1-15,-6 6 1 16,12-6-1-16,-13 0-3 16,14 0 1-16,-8-6 4 15,1 1-3-15,0 5-2 16,0-6 1-16,0 0 4 0,-7 1-3 16,1-1 3-16,-1 6-2 15,0 0-1-15,1 0 1 16,6-6-1-16,0 0 0 15,6 6 0-15,-6-5 0 16,0 5-3-16,-7 0 2 16,0-6 6-16,-6 6-4 15,7 0 0-15,-1 0 0 16,-6-6 4-16,13 1-4 16,-6-1-3-16,5 6 2 15,1-6 0-15,0 1 0 16,-6-1 0-16,-1 0 0 0,0 1 0 15,1-1 0-15,-1 0-3 16,-6 6 2-16,0 0 4 16,0-6-3-16,0 6 0 15,1 0 1-15,5-5 4 16,-6-1-4-16,6 0 3 16,-6 1 0-1,0-1-3-15,-6-5-1 16,0 11 1-16,-7 0-4 15,13 0 2-15,0-6 4 16,0 6-3-16,0-6 0 16,-6 6 1-16,6 0 1 15,-7 0-1-15,14 0-1 16,-1 12 1-16,-6-1-4 0,-6 0 2 16,-7-5-13-16,0 0 11 15,-19-6-69-15,-6 0 56 16,-20-6-249-1</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21:08:41.507"/>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E65A909F-5BC4-4F06-99D4-CEE25B7D68B9}" emma:medium="tactile" emma:mode="ink">
          <msink:context xmlns:msink="http://schemas.microsoft.com/ink/2010/main" type="inkDrawing" rotatedBoundingBox="17995,8753 25611,10629 25402,11478 17786,9602" semanticType="callout" shapeName="Other">
            <msink:sourceLink direction="from" ref="{C776C1D3-3304-4A84-A99C-C5BAB1CAE3F4}"/>
          </msink:context>
        </emma:interpretation>
      </emma:emma>
    </inkml:annotationXML>
    <inkml:trace contextRef="#ctx0" brushRef="#br0">0 96 56 0,'13'-12'26'0,"0"18"-21"0,-1-6-6 0,-12 0 8 16,7 0-6-16,6-6 0 0,-1 0 0 16,-5-5-1-16,-1 0 0 15,14-1 47-15,-8 1-37 16,8 0 56-16,-1-1-50 16,0 6 32-16,0 1-36 15,0-1 5-15,-6 6-12 16,0-6-3-16,0 6-1 0,-7 6 1 15,7-6-1-15,0 11 2 16,0-5-2-16,0 6-1 16,6-1 1-16,6 0-1 15,1-5 0-15,0 5 19 16,-1-5-15-16,14 0 19 0,6-1-18 16,-1 1 9-16,-5 0-10 15,-1 0-2-15,1 5-1 16,6 12-1-16,-1 5 0 15,1 1-3-15,6-7 2 16,1 1 1-16,12-6 0 16,0-5 5-16,0 5-4 15,0 0 11-15,6-6-9 16,-12 6 4-16,19 0-5 16,-7 0 2-16,-6 1-3 15,7-1-6-15,-1 0 4 0,1 0 3 16,-1 0-2-16,7 0 12 15,7 0-10-15,-1 6 5 16,-6-6-5-16,0 0 8 16,6 0-8-16,0 0-1 15,0 0 0-15,-6-5 1 16,7 16-1-16,-8-5 2 16,1 17-2-16,7-12-1 15,12 1 1-15,-13-1-1 16,0-5 0-16,-6-6 2 15,6 6-1-15,1-6 2 16,-7 0-2-16,-1 0 2 16,1-6-2-16,0 1 2 15,0-1-2-15,0-11-1 16,6 12 1-16,-6-1 1 0,0 0-1 16,-7 1-1-16,-6-1 1 15,-6 1-7-15,13 5 5 16,-1-6 3-16,1 0-2 15,-7 7-2-15,6 4 1 16,1 12 9-16,-7-5-6 16,0-1 5-16,0-5-6 15,6-6 3-15,1 0-3 16,-7 6-1-16,0-6 1 16,0 6-1-16,6-6 0 15,1 0 0-15,-1 0 0 0,14 0 2 16,-8 0-1-16,-5 0-1 15,-1 1 1-15,-6-1 1 16,-6-6-1-16,6 6-1 16,13 6 1-16,-7 5-1 15,1-5 0-15,-1 0 5 16,-6 11-4-16,20-5 0 16,-1 22 0-16,0-11 4 15,1-6-4-15,-1 0 9 16,0-6-8-16,13-5 7 15,0-6-6-15,-6-5 4 16,-13-1-6-16,-13 1 0 16,-13-7 0-16,-12 1-52 15,-20-6 40-15,-6-6-200 0,-13 6 163 16,-13 0-118 0</inkml:trace>
    <inkml:trace contextRef="#ctx0" brushRef="#br0" timeOffset="1003.4486">6900 1491 72 0,'6'11'32'0,"0"-5"-25"0,7 5-8 15,0-5 28-15,6 0-22 16,20 5 21-16,-1-5-19 15,0-1 24-15,7 1-23 16,7-6-2-16,-1 0-3 16,6 0 3-16,8 0-5 15,-8 0 31-15,-6 0-25 0,-6 6 23 16,-6-1-23-16,-1 18 5 16,-6-23-8-16,-6 23 11 15,-7-6-11-15,0 0 20 0,-6-5-18 16,-7-1 11-16,-6 0-12 15,-6 12 5-15,-7-6-7 16,0 0 12-16,-6-5-11 16,0-1 12-16,-26-5-12 15,0-1 12-15,-6 12-12 16,-7-5 17-16,-6 11-16 16,-19 5 21-16,6-5-20 15,0 0 14-15,0-6-15 16,7 0 11-16,0 6-11 15,5-6-9-15,8 0 4 16,-1 17 2-16,-6-6-2 0,13 7-39 16,6-1 31-16,13-6-45 15,0-5 40-15,13 0-156 16,32-6-15 0</inkml:trace>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21:08:46.894"/>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C776C1D3-3304-4A84-A99C-C5BAB1CAE3F4}" emma:medium="tactile" emma:mode="ink">
          <msink:context xmlns:msink="http://schemas.microsoft.com/ink/2010/main" type="inkDrawing" rotatedBoundingBox="12649,10446 20459,8648 20536,8981 12726,10779" shapeName="Other">
            <msink:destinationLink direction="from" ref="{E65A909F-5BC4-4F06-99D4-CEE25B7D68B9}"/>
          </msink:context>
        </emma:interpretation>
      </emma:emma>
    </inkml:annotationXML>
    <inkml:trace contextRef="#ctx0" brushRef="#br0">7798 48 104 0,'-25'-17'46'0,"25"17"-37"0,-7-6-11 16,7-5 19-16,-12-1-14 15,-1 18 15-15,0-6-13 16,-6 6 20-16,-1-6-19 15,1 0 17-15,-6 5-18 16,5 1 18-16,-5 0-18 0,-1-1 9 0,1-5-10 16,-1 0 6-16,0 6-7 15,-6 5 1-15,-13 1-3 16,7-1-9-16,0 1 6 16,-1-1 4-16,1 0-2 15,-7-5 17-15,0 0-13 16,0 5 10-16,0-5-11 15,0 5 2-15,-25 1-4 16,6 5-1-16,0-6 1 16,0 1-4-16,-7 5 2 15,-6 0 6-15,1-6-4 16,-1 6 0-16,-7 6 0 16,-5 0 1-16,5-1-1 0,-5-4-3 15,-7 4 1-15,6 1 6 16,0 0-4-16,-12 0-3 15,-1-6 2-15,7 0-3 16,-6 0 2-16,6-6 6 16,-1 1-4-16,-11-1-5 15,5 6 3-15,1 0 3 16,6 0-2-16,-13 0 0 16,0 1 1-16,6-1 1 15,1 0-1-15,6 0 8 16,12 6-7-16,1-6-4 15,-7 0 2-15,7-6 0 16,6 0 0-16,0 1 2 16,7-1-1-16,-20-5 2 15,7 5-2-15,0 1 5 0,-1-1-5 16,1 12 3-16,6-6-3 16,0 17-1-16,-6-11 1 15,6 0 10-15,-6-1-9 16,12 1-3-16,1 0 1 15,-13 0 3-15,-1 5-3 16,1-5 0-16,0 6 1 16,6-1-4-16,0-5 2 15,7 0-10-15,-7-1 8 16,-7 1 21-16,8 6-15 16,5-18 9-16,1 12-9 0,-1 0 9 15,-6-1-9-15,0 1 4 16,7-6-5-16,-1 0 2 15,1 0-3-15,6 0-3 16,-7 1 1-16,14-1 4 16,-1 0-3-16,1 0-2 15,-14 0 1-15,-6 0 4 16,7 0-3-16,6 6 12 16,6-6-10-16,0 0 0 15,-6 0-1-15,-6 0-4 16,12 6 2-16,0 5 1 15,1-5 0-15,-1 0 0 16,1 17 0-16,5-12 2 16,1 18-1-16,6-12 2 15,7-6-2-15,-1-10-23 0,7-1 17 16,7-12-132-16,5-22 106 16,8-23-167-1</inkml:trace>
  </inkml:traceGroup>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21:08:47.571"/>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E3D024D6-36BB-4EEC-88AC-0FAD637F06C4}" emma:medium="tactile" emma:mode="ink">
          <msink:context xmlns:msink="http://schemas.microsoft.com/ink/2010/main" type="writingRegion" rotatedBoundingBox="12583,10132 13538,10132 13538,10912 12583,10912"/>
        </emma:interpretation>
      </emma:emma>
    </inkml:annotationXML>
    <inkml:traceGroup>
      <inkml:annotationXML>
        <emma:emma xmlns:emma="http://www.w3.org/2003/04/emma" version="1.0">
          <emma:interpretation id="{E4200570-998B-4CBD-98A5-BA2E711560F5}" emma:medium="tactile" emma:mode="ink">
            <msink:context xmlns:msink="http://schemas.microsoft.com/ink/2010/main" type="paragraph" rotatedBoundingBox="12583,10132 13538,10132 13538,10912 12583,10912" alignmentLevel="1"/>
          </emma:interpretation>
        </emma:emma>
      </inkml:annotationXML>
      <inkml:traceGroup>
        <inkml:annotationXML>
          <emma:emma xmlns:emma="http://www.w3.org/2003/04/emma" version="1.0">
            <emma:interpretation id="{605C0A3A-E11B-449E-9285-F4148E8736BF}" emma:medium="tactile" emma:mode="ink">
              <msink:context xmlns:msink="http://schemas.microsoft.com/ink/2010/main" type="line" rotatedBoundingBox="12583,10132 13538,10132 13538,10912 12583,10912"/>
            </emma:interpretation>
          </emma:emma>
        </inkml:annotationXML>
        <inkml:traceGroup>
          <inkml:annotationXML>
            <emma:emma xmlns:emma="http://www.w3.org/2003/04/emma" version="1.0">
              <emma:interpretation id="{2431E8B5-F112-46AE-9688-490C735A5EA3}" emma:medium="tactile" emma:mode="ink">
                <msink:context xmlns:msink="http://schemas.microsoft.com/ink/2010/main" type="inkWord" rotatedBoundingBox="12583,10132 13538,10132 13538,10912 12583,10912"/>
              </emma:interpretation>
              <emma:one-of disjunction-type="recognition" id="oneOf0">
                <emma:interpretation id="interp0" emma:lang="" emma:confidence="1">
                  <emma:literal>L</emma:literal>
                </emma:interpretation>
                <emma:interpretation id="interp1" emma:lang="" emma:confidence="0">
                  <emma:literal>U</emma:literal>
                </emma:interpretation>
                <emma:interpretation id="interp2" emma:lang="" emma:confidence="0">
                  <emma:literal>h</emma:literal>
                </emma:interpretation>
                <emma:interpretation id="interp3" emma:lang="" emma:confidence="0">
                  <emma:literal>V</emma:literal>
                </emma:interpretation>
                <emma:interpretation id="interp4" emma:lang="" emma:confidence="0">
                  <emma:literal>C</emma:literal>
                </emma:interpretation>
              </emma:one-of>
            </emma:emma>
          </inkml:annotationXML>
          <inkml:trace contextRef="#ctx0" brushRef="#br0">187 142 32 0,'0'-12'16'0,"0"12"-13"0,7-11-3 0,-1-1 26 16,0 1-21-16,1-12 7 15,-1 0-8-15,1 6 5 16,-7 0-6-16,0 6 12 15,0 5-11-15,0 1 23 16,0-1-21 0,0 17 34-16,0 1 6 15,-7 10-33-15,1 1 6 16,-1-6-14-16,1 6 5 0,-7 6-7 16,-6-1-8-16,0 12 5 15,-13 5 10-15,0 7-8 0,6 10 19 16,7 7-16-16,0-7 18 15,6 1-18-15,6-12 21 16,7-5-20-16,7-12 11 16,12 0-12-16,13-11 8 15,7-6-10-15,12-6 4 16,13-5-5-16,19-6 2 16,13-6-3-16,0-5 8 15,-6-6-7-15,-7 0-1 16,1-12 0-16,-14 1-102 15,1-12 79-15,-1 0-208 16</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21:08:50.109"/>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369A48FF-69AE-45B9-A230-DCCD1618E9BF}" emma:medium="tactile" emma:mode="ink">
          <msink:context xmlns:msink="http://schemas.microsoft.com/ink/2010/main" type="inkDrawing" rotatedBoundingBox="19968,10400 24074,8303 24455,9049 20349,11146" semanticType="callout" shapeName="Other"/>
        </emma:interpretation>
      </emma:emma>
    </inkml:annotationXML>
    <inkml:trace contextRef="#ctx0" brushRef="#br0">3841 112 96 0,'13'-11'46'0,"-7"5"-37"0,0 6-11 15,-6 0 7-15,0 0-4 16,7-17 5-16,-1 5 23 15,-6-10-22-15,0-1 42 16,-6 12-37-16,-1-1 28 16,-5 12-30-16,-1 6 12 0,-6 11-16 15,-1 0 2-15,1 0-6 16,-6 0 2-16,-8 0-3 16,8 0-3-16,-14 0 1 15,-5 6 18-15,-1 0-14 16,-7 0 13-16,1-6-11 15,-6 6 27-15,-1-1-24 16,0 1 27-16,-6 0-26 16,-6 5-2-16,-1 7-4 15,1-7 0-15,-1 0-2 0,1 1-1 16,-13 5 1-16,19-11-4 16,-26 11 2-16,0 6 1 15,0 0 0-15,7 0 2 16,-13 0-1-16,6-1 13 15,1 7-10-15,-1-1-5 16,13 7 1-16,-13-1 0 16,7-5 0-16,6-1 0 15,0-5 0-15,1 0 0 16,-1 0 0-16,6 0 0 16,1-1 0-16,-7-4 2 15,13 4-1-15,0 7-3 16,0-6 1-16,6-6 1 15,0 0 0-15,14-11 0 16,-14 5 0-16,-6-5 22 0,6 0-17 16,7 0 6-16,6 0-7 15,0-1 3-15,0 7-6 16,1-1-5-16,-1 1 3 16,0 5 0-16,0 17 1 15,7 12 0-15,-1-6 0 16,1-12 2-16,-1 1-1 15,-6-12-3-15,7-11 1 16,6-6-55-16,6-6 44 16,1-5-153-16,5-6 127 15,14-6-152 1</inkml:trace>
    <inkml:trace contextRef="#ctx0" brushRef="#br0" timeOffset="598.3884">-291 1644 108 0,'-7'-12'52'0,"14"1"-41"0,6 0-14 0,-7 5 26 16,0 0-19-16,1-5 10 16,6-1-10-16,-7 1 15 15,7 0-15-15,-7-6 24 16,1 5-22-16,-1 7 15 0,0 5-16 0,-6 0 11 16,0 0-11-16,0 0 2 15,0 5-5-15,-6 7 2 16,6 5-3-16,0 11 2 15,-6 12-2-15,-1 11-1 16,1 35 1-16,-1-1 15 16,7 1-12-16,0-7 38 15,7-10-33-15,6-12 33 16,6-12-31-16,13-11 44 16,19-11-41-16,13-17 1 15,13-12-9-15,13-17 1 16,6 0-6-16,0-11-36 15,0 6 27-15,-13-12-120 16,-12 11 99-16,-1 1-218 16</inkml:trace>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12T20:24:57.742"/>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-4 116 52 0,'0'5'23'0,"0"6"-19"0,0-5-5 15,0-6 17-15,0 0-13 16,0 0 24-16,0 0-21 15,7 5 40-15,-7-5-35 16,12 0 17-16,0 0-20 16,1 0 31-16,-1 0-29 15,0-5 12-15,1-1-16 0,5 1 5 16,1-1-8-16,0 1 4 0,-1-1-6 16,7 1-3-16,0 5 2 15,-7 0-3-15,19-6 11 16,-6 1-7-1,0-1 22-15,0 1-17 16,0-1 17-16,0 1-18 16,0-6 1-16,-6 0-4 15,-1 5-4-15,1 1 1 16,0-1 4-16,12 1-6 16,0-1 3-16,0 1 3 15,-6 5-3-15,-6 0-2 16,0 0 1-16,-1 0 1 15,1 0 0-15,0 0 5 16,0-6-4-16,-1 6-3 16,1 0 2-16,0 0 0 15,0 0 0-15,-1 0 2 16,7 6-1-16,-6-1-3 16,0 1 1-16,0-1 1 15,12 1 0-15,6-1 5 16,-6 1-4-16,0-1 0 15,0 1 0-15,1-1-7 16,-1 1 5-16,0-1 3 16,0 1-2-16,-6-1 0 15,0 1 1-15,6-1-1 0,12-5 0 16,-5 0 5-16,-7 0-4 16,0 0 11-16,0 0-9 15,0 0 10-15,0-5-10 16,-6 5-7-16,6 0 4 15,-6 0 2-15,0 0-2 16,0 0 0-16,0 0 1 16,-6 0-4-16,0 0 2 15,6 0 4-15,6 0-3 16,6 0 3-16,-6 0-2 16,0-6 2-16,-6 1-2 0,0-1 8 15,0 1-7-15,0-1-1 16,0 1 0-16,-6-6-1 15,-1 5 0-15,1-5 0 16,12 6 0 0,13-6 2-1,-7 5-1-15,-6 1-3 16,0-1 1-16,-6 6 1 16,0 0 0-16,0 0 5 15,0 0-4-15,0 0-3 16,0 0 2-16,0 0 0 15,0 0 0-15,6 0 0 16,0 6 0-16,13-6 0 16,-7 0 0-16,0 0 0 15,-6 0 0-15,0 0 0 0,-6 5 0 16,0 1 8-16,-12-1-6 16,6-5 7-16,-7 6-6 15,1-6-2-15,-1 0 0 16,1 0 18-16,-1 0-15 15,-5 0 2-15,-1 0-4 16,1 0-4-16,-13 0 1 16,0-6-52-16,0 1 41 15,-7-6-295 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12T20:24:59.622"/>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67 2 108 0,'0'-6'52'0,"-6"6"-41"0,6 0-14 16,0 0 46-16,0 0-35 16,-6 17 17-16,0-17-18 15,-1 0 7 1,1 11 1-16,0 5-11 0,0-5 2 16,0 0-5-16,-1-5 11 15,1-1-10-15,0 1 31 16,6 10-26-16,0-5 23 15,6 0-17 1,7 0-8-16,-1 0-6 16,0-5 1-16,13 5 0 15,0 0 0-15,-7 0 0 0,13 5 0 16,0 1 0 0,0-6 2-16,0 5-1 15,0-5 2-15,0 0-2 16,0 0 16-16,0-5-13 15,0-1 4-15,6-5-6 16,-6 6 2-16,0-6-3 16,6 0-1-16,12 5 1 15,-5-5-4-15,-7 0 2 16,0 0 4 0,0 0-3-16,0-5 9 15,7-1-7-15,-7 1 2 16,0-1-3-16,12-5-1 15,-5 6 1-15,5-1-1 16,-6 1 0-16,1-1 2 16,-7 1-1-16,0-1-3 0,0 1 1 15,0-1 4-15,0 6-3 16,0-5 3-16,1 5-2 16,-1 0-1-16,6-6 1 15,-6 6-4-15,6-5 2 0,1 5 1 0,-7 0 0 16,0 0 2-1,0 0 7-15,-6 0-6 16,-6 5 12-16,0 1-11 16,-1-6 0-16,1 5 1 15,0 1-4 1,-7-1 2-16,1 1-2 16,0-1-3-16,-1 1 1 15,7-1 6-15,0 1-4 16,-7-1 17-16,1-5-14 15,-7 0 4-15,13 0-6 16,-7 0 2-16,1 0-3 0,-7 0-51 16,1 0 39-16,-7 0-181 15,0 0 149-15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4:58.842"/>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-1 79 56 0,'6'0'26'0,"0"0"-21"0,-6-6-6 0,0 6 17 16,13 0-8-1,0 6-5-15,0-1-1 16,0 1-1-16,6-6 4 16,7 0-4-16,-1 0 9 15,7 0-8-15,0 0 2 16,0 0-3-16,7 0 8 16,-1-6-7-16,13 6 27 15,7-5-22-15,0-1 22 16,-7 0-22-16,0 0 2 0,0 1-6 15,1-1-5-15,-1 0 2 16,-6 1 0-16,0-1 0 0,-7 0 0 16,13 1 0-16,1-7 5 15,-1 7-4-15,0-1 14 16,0 6-11-16,-6 0 6 16,0 6-7-16,0-1-5 15,0 1 2-15,6 0 14 16,7 5-11-16,-7-11 27 15,0 0-23-15,0 0-1 16,1 0-3-16,-1 6-3 16,0-6 1-16,-6 5 4 15,0-5-4-15,-7 0-5 16,13 0 3-16,-6 0 6 16,7 0-5-16,-8 0-4 0,1 0 3 15,-6 6 3-15,-1 0-2 16,7-6 3-16,0 5-2 15,0 1 8-15,6-6-7 16,7 6 19-16,-1-6-17 16,-6 0-4-16,1 0 1 15,-1 0 4-15,-6 0-4 16,0 0 3-16,-1 0-3 16,-5 6-1-16,-1-1 1 15,14-5-1-15,-1 0 0 16,7 0 2-16,-7 0-1 0,0 0-3 15,0 0 1-15,1 0 1 16,-8 6 0-16,14 0 0 16,0-1 0-16,-1-5 8 15,-5 6-6-15,-1-6 5 16,0 6-6-16,-6-6 3 16,0 5-3-16,-7 1-3 15,1 0 1-15,-1-1-2 16,1 1 2-16,5-6 1 15,8 0 0-15,-1 0 11 16,0 0-9-16,-6 0 8 16,0 0-7-16,-7 0-5 15,1 0 2-15,-7 0 5 16,0 6-4-16,0 0-3 0,13-6 2 16,6 0 3-16,7 0-3 15,-7 5 3-15,0 1-2 16,0 0 5-16,1-1-5 15,5 1 3-15,1 0-3 16,6-12 5-16,-13 6-5 16,7-6 9-16,-7 6-8 15,-6-5-1-15,-7-1 0 16,-6 0-4-16,-6 1 2 16,0-1-8-16,-7 6 7 15,0-6-13-15,0 6 12 16,0 0-5-16,14-6 6 15,-8 18 1-15,1-12 1 0,-7 0-107 16,0 17 84-16,-12-17-182 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5:14.529"/>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14 67 60 0,'-7'0'29'0,"7"0"-23"0,0 0-7 16,-6 6 33 0,-1-6-3-16,1 0-19 15,6 0 12 1,6 0-14-16,1 0-5 16,-1 0-2-16,1 0 0 15,12 0-1 1,0 0 5-16,0 0-4 15,7 0 6-15,-7 0-6 16,0 0 3-16,0 0-3 16,7 5 5-16,-7-5-5 0,7 6 6 0,0-6-6 15,-1 0-3-15,1 0 2 16,25 0 3 0,-19 0-3-16,7 0 0 15,-1 0 1-15,-6 0-1 16,0 0 0-16,-6 0 0 15,-1 6-6-15,1-1 5 16,-7 1 6-16,7-6-5 16,-1 6 1-16,-5-6 0 15,5 0 10-15,1 0-9 16,-1 0 22-16,1 0-18 0,0 0 5 16,-1 0-7-16,7 0-9 15,0 0 5-15,7 5 2 16,-1 1-2-16,1 0-5 15,-7-1 4-15,0 1 0 16,0 0 1-16,6 0 0 16,-6-6 0-16,0 0 14 15,0 0-11-15,13 0 1 16,0 0-2-16,0 0 1 16,-7 5-2-16,1-5-6 15,-1 6 4-15,-6 0 0 16,7-6 1-16,-1 0 0 15,-6 0 0-15,0 0 14 16,7 0-11-16,-7 0 1 0,6 0-2 16,-6 0 1-16,7 0-2 15,12-6-6-15,-13 0 4 16,1 6 3-16,-1 0-2 16,1-5 3-16,-7 5-2 15,0 0-1-15,0-6 1 16,0 0-4-16,-7 6 2 15,7-6 4-15,-6 1-3 16,12-1-2-16,7 0 1 16,-6 1 1-16,-1-1 0 15,0 0 2-15,1 1-1 0,-1-1-1 16,1 6 1-16,-1 0-1 16,1 0 0-16,-7 0-3 15,0 0 2-15,0 0 4 16,0 6-3-16,6-6 3 15,7 0-2-15,0 0-1 16,-7 0 1-16,-6 0-4 16,7 0 2-16,-7 0-2 15,0 0 2-15,0 0 6 16,0 0-4-16,0 0-3 16,-6 0 2-16,-1-6-3 15,26 6 5 1,-12 0-2-16,-1-6-2 15,-6 1 1-15,0 5 1 16,0-6 0-16,7 0-3 16,-1 0 2-16,-6 6 4 0,7-5-3 15,-7 5 3-15,0 0-2 16,0 0-6-16,0 0 4 16,0 0 3-16,6-6-2 15,-6 6 0-15,7-6 1 16,-1 1-1-16,-6 5 0 15,7 0 0-15,-7 0 0 16,0-6 0-16,0 6 0 16,-7 0 2-16,1 0-1 15,0 0 5-15,-1-6-5 16,-5 6-8-16,-1-5 5 16,0-1 4-16,0 6-2 0,-6 0 0 15,13 0 3 1,12 0 4-1,-6 0-6-15,-6 0 0 16,-1 0 0-16,1 0-1 16,-7 0 0-16,0 0 2 15,1 0-1-15,-1 0-1 16,7 0 1-16,-1 0 1 16,1-6-1-16,-7 6-1 15,7-5 1-15,-7 5 1 16,0 0-1-16,0 0 2 15,0 0-2-15,1 0-1 16,-1 0 1-16,0 0-4 16,0 0 2-16,7 0 9 15,0 0-6-15,6 0-1 0,0 0 0 16,-7 0 13-16,1 0-11 16,0 0-1-16,-1 0-1 15,-6 0 1-15,1 0-1 16,-1 0 5-16,0 0-5 15,-6 0 3-15,0 0-3 16,-1 0 2-16,1 0-2 16,7 0-3-16,-8 0 1 15,-5 0 1-15,6 0 0 16,-1 0-76-16,1 5 60 0,0 1-180 31,0 0 151-31,19-1-1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5:18.598"/>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-10 91 44 0,'6'-5'19'0,"0"-1"-15"0,-6 0-5 0,0 6 5 16,0 0-3-16,0 0 2 15,0 0-2-15,0 0 13 16,0 0-10-16,0 0 28 16,0 0-24-16,0 0 22 15,0 0-23-15,0 0 14 16,13 0-16-16,0 0 9 15,0 6-11-15,6-6 2 16,0 6-4-16,7-1 2 16,-7-5-2-16,13 0 2 0,-6 0-2 0,6 0-1 15,-7 6 1 1,1-6-1-16,6 6 0 0,0-6 5 16,7 0-4-16,-1 6 11 15,0-1-9-15,1-5-1 16,-7 6-1-16,0 0 1 15,0-6-1-15,-6 0 5 16,6 0-5-16,0 0 23 16,0 0-19-16,0 0 18 15,0 0-18-15,0 0 1 16,0 0-4-16,0 0 1 16,0 0-2-16,0 0-1 15,0-6 1-15,13-5-1 16,-7 11 0-16,1-6 0 0,-1 6 0 15,1 0 0-15,-1 6 0 16,0-12 2-16,1 12-1 16,-1-6-1-16,20 0 1 15,0 0-1-15,-7 0 0 16,0-6 5-16,0 6-4 16,1 0 9-16,-8 0-8 15,1 0-1-15,-6 0 0 16,-1 6-1-16,7-6 0 15,-13 0 2-15,7 0-1 16,12 0 8-16,-6 0-7 16,-1 0 5-16,-5 5-6 0,-1-5-3 15,-6 0 2-15,7 0 0 16,-7 0 0-16,0 0 0 16,6 0 0-16,1-5 2 15,-7 5-1-15,0-6-1 16,6 6 1-16,-6 0-1 15,0 0 0-15,0 0-3 16,0 0 2-16,0 0 1 16,0 0 0-16,7 0 0 15,-1 0 0-15,1 0-3 16,-1 0 2-16,1 0 6 16,5 0-4-16,8-6 3 15,-1 0-3-15,0 1-1 16,-12-1 1-16,-1 0 1 15,0 1-1-15,-5 5 2 0,-1-6-2 16,0 0-3-16,0 1 1 16,-7-1 6-16,1 0-4 15,6 6 3-15,-6 0-3 16,6 0-1-16,0 0 1 16,0 0-1-16,0-5 0 15,6 5 5-15,-6 0-4 16,-6 0 0-16,6-6 0 15,-7 0-4-15,1 6 2 16,0-6 1-16,-1 6 0 16,1 0 0-16,0-5 0 0,-1 5 0 15,-6 0 0-15,1 0 5 16,-1 0-4-16,0 0 3 16,7-6-3-16,6 0-1 15,-7 6 1-15,1 0-1 16,0 0 0-16,-1 0 2 15,1 0-1-15,-1 0-1 16,1 0 1-16,0 6-1 16,-1-6 0-16,1 0 2 15,0 0-1-15,-1 0-3 16,1 6 1-16,6 5 4 16,0-5-3-16,-7 5 0 15,8-5 1-15,-1 0 7 16,-7-6-6-16,1 5-1 15,-7-5 0-15,0 0-18 0,-6 0 13 16,0 0-77-16,0-5 63 16,-1 5-200-1</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5:22.592"/>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-7 99 40 0,'13'-6'19'0,"-7"12"-15"0,7 28-5 0,-7-40-3 15,7 1 3-15,-13 22-34 16,0-6 28 0,0-22 10-16,-6 5 53 15,6 18-18 1,0-1-10-1,0-5-17-15,0-6 32 16,19 5-11-16,13-5-22 16,-6 0-1-16,6 0-7 15,0 6 4-15,-7-6-5 0,7 0 3 16,1 0-3-16,-8 0 2 16,1 0-2-16,-1 6-3 15,1-6 1-15,0 0-2 16,-1 0 2-16,7 5 1 15,7 1 0-15,-7 0 0 16,0-6 0-16,0 5 0 16,0 1 0-16,0-6 5 15,0 0-4-15,6 6 25 16,-6-6-20-16,7 0 12 0,-7 0-13 16,0 0-1-16,0 0-2 15,6-6-4 1,14 6 4-1,-8 0-5-15,1 0 3 16,-6 0 0-16,6 0 0 16,-7 12 5-16,7-12-4 15,0-6 6-15,6 6-6 16,0 0 6-16,0 0-6 16,-6 0 0-16,0 0 0 15,-6 0-4-15,-7 0 2 16,0 0 6-16,0 0-4 0,0 0 6 15,0 0-6-15,0 0 9 16,6 0-8-16,-6 0 2 16,0 0-3-16,-6 6-1 15,0-6 1-15,6 0-1 16,0 0 0-16,12 0 0 16,1 0 0-1,-6-6 0-15,-1 6 5 16,-6 0-4-16,7 0-3 15,-7 0 2-15,0-6 5 16,0 6-4-16,6-6-5 16,1 6 3-16,-7-5 3 15,6 5-2-15,0 0 0 16,-5 0 1-16,-1 0-1 16,0 0 0-16,0-17 0 0,0 17 0 15,0-12 0-15,0 18 0 16,0-6 2-16,0-11-1 15,0-1 8-15,0 1-7 16,0 5 2-16,6 0-3 16,7 1-3-16,-6-1 1 15,-7 0 4-15,0 1-3 16,-7-1 3-16,1 6-2 16,-1 0-3-16,1 0 1 15,0 11 4-15,-7-16-3 16,0 5 0-16,7 11 1 0,-1 0-1 15,1-16 0-15,0-1-3 16,12 0 2-16,7 1 6 16,-7-1-4-16,7 6 0 15,-13-17 0-15,0 6-4 16,0-1 2-16,0 1-2 16,0 5 2-16,0 0 1 15,0-5 0-15,0 5 5 16,1 1-4-16,-8 5-5 15,1-6 3-15,-1 6 0 16,7 0 1-16,0 0 11 16,-6 0-9-16,6 0 5 15,0 11 7 1,-6-11-11-16,-7 17 4 16,7-28-5-16,-7 28-1 0,0-23 0 15,0 12-1-15,0 0 0 16,-6-1 2-16,7 1-1 15,-1 0-1-15,0 0 1 16,0 11 4-16,0-17-4 16,1 0 20-16,-1 0-17 15,0 0 8-15,7-17-9 16,-1 5-2 0,-5 1 5-16,12-1-13 15,-7-5 6 1,1 12-5-16,-1-1 4 15,-5 0-58-15,-1 0 47 0,-6 6-118 16,-1 0 100-16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5:24.138"/>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0 61 104 0,'0'0'46'0,"0"0"-37"0,6-40-11 0,1 34 7 15,-1 1-4-15,1 5-3 16,5 11 1 0,8-5 1-16,5 0 2 15,1-1-1-15,6 1 16 16,0-6-7-16,0 0-7 16,6 0 2-16,1 6-4 15,-1-6-1-15,20 0 1 16,-20 0-1-16,14 5 0 15,-1-16 5-15,-6 17-4 16,0-1 23-16,-1 1-19 16,1-17 20-16,0 16-18 15,0 1 2-15,0-17-7 0,6-1 8 16,-6 1-8-16,6-1-4 16,-6 7 2-16,-7-1 3 15,1 0-3-15,-1 6-2 16,1-5 1-16,-1 16 1 0,1 0 0 15,-1-16 2-15,0 10-1 16,14 7 2-16,-1-18-2 16,0 0 8-16,0 1-7 15,-6-1 2-15,0 0-3 16,0 1-3-16,0 5 1 16,-7 0 4-16,1 0-3 15,-1 0 12-15,7 0-10 16,-7 0 3-16,7 11-4 15,0-11-1-15,0 11 1 16,-7 7-4-16,1-1 2 16,-7 0-13-16,6-6 11 0,-6 0 3 15,7 1 0-15,-7-6-72 16,0-1 56-16,-7-5-137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5:42.565"/>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0 3 16 0,'19'-5'9'0,"7"5"-7"0,-39 0-2 15,7 0 3-15,6 0-2 16,0 0-17-16,-7 0 12 15,1 0-1-15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5:45.530"/>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-8 233 108 0,'-6'-6'49'0,"31"6"-39"0,-12 0-12 15,-13 0 7-15,0 0-4 16,0 0-1-16,0 0 1 15,0 0-18-15,0 0 13 16,0 0-1 0,0 0 3-16,0 0 2 0,20 0 25 15,-8 0-20-15,1 0-1 16,0 6-2-16,-13-6-2 16,6 5 0-1,14-5 0-15,-1 17 0 16,0-17 0-16,0 18 2 15,0-24-1-15,1 6 19 16,5-6-16-16,1 0 13 16,0 1-12-16,-1 5-6 15,1 0 1-15,6 0 3 0,0 0-3 0,-7-6 0 16,8 0 1-16,5 6-4 16,7 0 2-16,-7 0 1 15,1 0 0-15,-1 0 2 16,1-5-1-16,-1 5-1 15,0-6 1-15,1 0-1 16,-1 1 0-16,20-1 2 16,-7 0-1-16,0 6 2 15,-6 0-2-15,0 0-1 16,-6 0 1-16,-1 6-1 16,7-6 0-16,0 6 2 15,0-6-1-15,-1 0 5 16,8 0-5-16,5 0 25 0,1 0-20 15,-7 0-5-15,0 0 0 16,1 0-1-16,-7 0 0 16,-1 0-6-16,1 0 5 15,6-6 3-15,7 0-2 16,0 1 6-16,-7-1-5 16,0 0 17-16,7 0-14 15,-7 1 7-15,0-1-8 16,1 0-2-16,-7 6 0 15,6 0-1-15,-6 0 0 16,6 0 0-16,-6 0 0 16,6 0 2-16,-6 0-1 15,6 0 13-15,-6 0-10 16,0 0 6-16,-7 0-7 16,13 0-5-16,7 0 2 0,-7 0 0 15,1 0 0-15,-1 0 2 16,-6 0-1-16,6 0-1 15,0 0 1-15,-6 0-1 16,0 0 0-16,0 0 0 16,19 6 0-16,-7 0-3 15,1-1 2-15,0 1 1 16,-1-6 0-16,1 0 2 16,6 0-1-16,7 0 11 15,-1-6-10-15,1 1 11 16,-1-1-10-16,0 0 2 15,1 1-4-15,-1 5 2 16,7 0-2-16,0 0 5 16,6-6-5-16,-6 0-3 0,0 1 2 15,-6-1 5-15,6-5-4 16,6 5-8-16,-6-6 5 16,-7 7 10-16,1-7-7 15,-1 1 3-15,-6 5-3 16,0 1-9-16,13-1 6 15,-6 0 10-15,-7 0-7 16,0 6-11-16,-7-5 8 16,-5 5 12-16,-8 0-9 15,1 0-8-15,13 0 6 16,6 0 0-16,0 0 1 16,-13 0-3-16,1 0 2 0,-1 0 12 15,6 5-9-15,-5 1 0 16,-1 0-1-16,-6 0-1 15,12-1 0-15,7 1-3 16,-6 5 2-16,-7 1 4 16,1-1-3-16,-8 1-11 15,1-7 9-15,0 1 6 16,13 0-4-16,-7-1 4 16,7 1-3-16,-7 0-1 15,0-6 1-15,7 0-1 16,0 0 0-16,-1 0-9 15,1 0 7-15,12 0 15 16,7 0-10-16,-13 0 1 16,0 0-2-16,0-6-2 0,0 0 1 15,-6 6-1-15,6-5 0 16,7-1 0-16,-7 0 0 16,0 6 2-16,0-5-1 15,0 5-1-15,0 0 1 16,-6 0-7-16,-1 0 5 15,20 0 3-15,-6 5-2 16,-7 1 0-16,-7-6 1 16,1 0-4-16,-7 0 2 15,0 0 6-15,7 0-4 16,13 0 0-16,-20 0 0 16,0 0 1-16,-6 6-1 15,0-1-3-15,0 1 1 0,-1 0 1 16,1-1 0-16,0 1 0 15,0-6 0-15,6 0 0 16,0 6 0-16,7-1 0 16,-7-5 0-16,1 0 0 15,-8 6 0-15,1 0-3 16,0 0 2-16,0-1 4 16,6-5-3-16,1 6 6 15,5-6-5-15,-6 0-3 16,1 6 2-16,-1-1 0 15,7-5 0-15,-7 6-3 16,0-6 2-16,0 0 4 16,7 6-3-16,12-1 3 15,-12-5-2-15,0 17-3 0,-1-17 1 16,-5-5 1-16,-1 5 0 16,-6 0-3-16,12-6 2 15,-12 6 1-15,13 0 0 16,-7 0 2-16,0 0-1 15,1 0 2-15,12 6-2 16,-7 17-3-16,1-1 1 16,13-5 9-16,-1-11-6 15,0 23 10-15,1-35-9 16,-1 6 2-16,1-17-4 16,6 17-1-16,6-23 1 15,-6 0-1-15,-7 12 0 0,-6 5 0 16,0 0 0-16,-6 1 0 15,0 5 0-15,12 17 0 16,1-17 0-16,-7 11 0 16,-7-16 0-16,1 16 0 15,0 6 0-15,-7-34 5 16,0 11-4-16,13 23-5 16,20-34 3-16,-20 6 0 15,0 5 1-15,0 0 2 16,-7 1-1-16,1 22-1 15,0 0 1-15,-7 6 1 16,7-12-1-16,6 18-1 16,-7-7 1-16,1 1-4 15,0-6 2-15,-7 0 6 0,7-11-4 16,12 5 0-16,7 1 0 16,-7-1-4-16,1-11 2 15,-1 6 4-15,1-6-3 16,-7 0-2-16,-6 0 1 15,12-6 4-15,-6-5-3 16,-6 11 0-16,6-6 1 16,0 6-4-16,-7-6 2 15,-5 1 6-15,18-18-4 16,7 6-8-16,-6 5 5 16,-1 1 7-16,0 0-5 15,1 5 1-15,-1-17 0 16,7 0-1-16,0 6 0 0,0 0 14 15,-6 6-11-15,-1-1-1 16,-6 1-1-16,13 0-1 16,0-1 0-16,-7 1 5 15,-6 5-4-15,0 1 0 16,-6-1 0-16,0 0-1 16,-1 0 0-16,1 1 8 15,12 5-6-15,1 0 10 16,-13 0-9-16,-1 0-1 15,1 0-1-15,0 0-1 16,-1-6 0-16,14 0 0 16,-1 1 0-16,1-1 2 15,-7 0-1-15,0 1-3 16,-7-1 1-16,1 0 9 0,0 1-6 16,-7-1-1-16,-6 0 0 15,25 6-1-15,-12 0 0 16,-7 0 2-16,0 0-1 15,1 6-1-15,-1-6 1 16,0 0-4-16,13 0 2 16,7 0 4-16,-7 0-3 15,0-6-2-15,6 0 1 16,-12 1 1-16,6-1 0 16,-6 0 2-16,6 1-1 15,-7-1-1-15,7 0 1 16,-6 1 4-16,-7-1-4 0,1 0 3 15,-8 0-3-15,1 1 2 16,0-1-2-16,13 0 2 16,6 1-2-16,-6-1-6 15,-7 0 4-15,-6 1 3 16,-1 5-2-16,1-6-2 16,0 6 1-16,0 0 4 15,-7 0-3-15,1 0-2 16,-7 0 1-16,0 0 1 15,0 0 0-15,6 0 0 16,1 0 0-16,-1 0 8 16,1 0-6-16,-1 0 7 15,1 0-6-15,-7 0-5 16,6 0 2-16,0 0 0 0,7 0 0 16,7 6 2-16,5-6-1 15,-6 5-3-15,1 1 1 16,-1 0 1-16,-6-1 0 15,0 1-3-15,0 0 2 16,-1-1 9-16,-5 1-6 16,-1 6-12-16,1-1 8 15,-7 0-2-15,6 1 2 16,-6-1-12-16,13 1 11 16,-7-1-67-16,-6-5 55 15,-6-1-291 1</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1-01T19:36:19.654"/>
    </inkml:context>
    <inkml:brush xml:id="br0">
      <inkml:brushProperty name="width" value="0.46667" units="cm"/>
      <inkml:brushProperty name="height" value="0.93333" units="cm"/>
      <inkml:brushProperty name="color" value="#FFFF00"/>
      <inkml:brushProperty name="tip" value="rectangle"/>
      <inkml:brushProperty name="rasterOp" value="maskPen"/>
      <inkml:brushProperty name="fitToCurve" value="1"/>
    </inkml:brush>
  </inkml:definitions>
  <inkml:trace contextRef="#ctx0" brushRef="#br0">42 96 44 0,'-7'-6'19'0,"7"6"-15"0,-25-6-5 0,18 6 33 16,7 0-25-16,-6 0 14 0,6 0-15 15,0 0-4-15,0 0 0 16,13 6 0-16,0 0-1 15,-1 0 2-15,1-6-2 16,0 5-3-16,0-5 1 16,6 6 4-16,0-6-3 15,1 0-2-15,5 0 1 16,1 6 12-16,6-6-9 16,0 0 5-16,0 0-5 15,0 0 16-15,-6-6-14 16,-1 6 1-16,20 0-3 15,-13 0 1 1,6 0 1-16,1 0-3 16,-7 0-3-16,0 0 1 0,0 0 1 15,0 0 0-15,0 0 11 16,0 0-9-16,-6 0 11 16,6 0-10-16,-7 0 2 15,-5 0-4-15,12 0-1 0,-7 0 1 16,7-6-1-16,0 6 0 15,-6 0 2-15,0 0-1 16,-1-5 13-16,1 5-10 16,-1 0 3-16,-5 0-5 15,5-6 2-15,1 6-3 16,0 0-12-16,-1 0 9 16,-6 0 9-16,7 0-6 0,0 0 3 15,-1 0-3-15,1 0 5 16,-1 0-5-16,8-6-3 15,-1 0 2-15,6 6 0 16,-6-5 0-16,0 5-3 16,0 0 2-16,0 0-2 15,0 0 2-15,0 0 6 16,0-6-4-16,-6 0 6 16,6 6-6-16,0-5 11 15,6 5-9-15,1-6-1 16,6 6-1-16,-7-6 1 15,0 6-1-15,1 0-1 16,-1-5 1-16,1-1-7 16,-1 0 5-16,1 0 3 0,-1 1-2 15,-6-1 3-15,0 6-2 16,0 0-3-16,7 0 1 16,5 0 4-16,-5 0-3 15,6-6 0-15,-7 6 1 16,1-5 4-16,-1 5-4 15,-6-6-3-15,7 6 2 16,-7 0 3-16,0 0-3 16,0 0 3-16,6 0-2 15,0 6-9-15,7-6 6 16,-6 5 4-16,-7-5-2 16,0 6 0-16,0-6 1 15,-7 0-41-15,1 0 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5F2C2-18A2-47A0-A620-2E15E375F3AD}" type="datetimeFigureOut">
              <a:rPr lang="en-US" smtClean="0"/>
              <a:t>11/13/15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E0363-C781-46DC-962D-967BE65F93A0}" type="slidenum">
              <a:rPr lang="en-US" smtClean="0"/>
              <a:t>‹#›</a:t>
            </a:fld>
            <a:endParaRPr lang="en-US"/>
          </a:p>
        </p:txBody>
      </p:sp>
    </p:spTree>
    <p:extLst>
      <p:ext uri="{BB962C8B-B14F-4D97-AF65-F5344CB8AC3E}">
        <p14:creationId xmlns:p14="http://schemas.microsoft.com/office/powerpoint/2010/main" val="219786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a:t>
            </a:fld>
            <a:endParaRPr lang="en-US"/>
          </a:p>
        </p:txBody>
      </p:sp>
    </p:spTree>
    <p:extLst>
      <p:ext uri="{BB962C8B-B14F-4D97-AF65-F5344CB8AC3E}">
        <p14:creationId xmlns:p14="http://schemas.microsoft.com/office/powerpoint/2010/main" val="2249648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This is what</a:t>
            </a:r>
            <a:r>
              <a:rPr lang="en-US" baseline="0" dirty="0" smtClean="0"/>
              <a:t> the output will look like on invalid elements.  It’s applied application wide to all invalid input.</a:t>
            </a:r>
          </a:p>
          <a:p>
            <a:endParaRPr lang="en-US" baseline="0" dirty="0" smtClean="0"/>
          </a:p>
          <a:p>
            <a:r>
              <a:rPr lang="en-US" baseline="0" dirty="0" smtClean="0"/>
              <a:t>2 – Here you can see the input element that is invalid, and the resulting parent element with an error class applied.</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10</a:t>
            </a:fld>
            <a:endParaRPr lang="en-US"/>
          </a:p>
        </p:txBody>
      </p:sp>
    </p:spTree>
    <p:extLst>
      <p:ext uri="{BB962C8B-B14F-4D97-AF65-F5344CB8AC3E}">
        <p14:creationId xmlns:p14="http://schemas.microsoft.com/office/powerpoint/2010/main" val="133901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are going to talk about helpers.  This is where we will be spending the majority of our time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11</a:t>
            </a:fld>
            <a:endParaRPr lang="en-US"/>
          </a:p>
        </p:txBody>
      </p:sp>
    </p:spTree>
    <p:extLst>
      <p:ext uri="{BB962C8B-B14F-4D97-AF65-F5344CB8AC3E}">
        <p14:creationId xmlns:p14="http://schemas.microsoft.com/office/powerpoint/2010/main" val="668716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MVC has a feature called</a:t>
            </a:r>
            <a:r>
              <a:rPr lang="en-US" baseline="0" dirty="0" smtClean="0"/>
              <a:t> editor templates.  It allows you to override the default markup that is created by MVC based on the data type that is being referenced.</a:t>
            </a:r>
          </a:p>
          <a:p>
            <a:endParaRPr lang="en-US" baseline="0" dirty="0" smtClean="0"/>
          </a:p>
          <a:p>
            <a:r>
              <a:rPr lang="en-US" baseline="0" dirty="0" smtClean="0"/>
              <a:t>1 - Our goal here is to use the exact same MVC helper but generate Bootstrap friendly markup.</a:t>
            </a:r>
          </a:p>
          <a:p>
            <a:endParaRPr lang="en-US" baseline="0" dirty="0" smtClean="0"/>
          </a:p>
          <a:p>
            <a:r>
              <a:rPr lang="en-US" dirty="0" smtClean="0"/>
              <a:t>2 – Instead of text-box and single-line classes we want a form-control class.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12</a:t>
            </a:fld>
            <a:endParaRPr lang="en-US"/>
          </a:p>
        </p:txBody>
      </p:sp>
    </p:spTree>
    <p:extLst>
      <p:ext uri="{BB962C8B-B14F-4D97-AF65-F5344CB8AC3E}">
        <p14:creationId xmlns:p14="http://schemas.microsoft.com/office/powerpoint/2010/main" val="247784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we are overriding how a string is handled.</a:t>
            </a:r>
          </a:p>
          <a:p>
            <a:endParaRPr lang="en-US" baseline="0" dirty="0" smtClean="0"/>
          </a:p>
          <a:p>
            <a:r>
              <a:rPr lang="en-US" baseline="0" dirty="0" err="1" smtClean="0"/>
              <a:t>String.cshtml</a:t>
            </a:r>
            <a:r>
              <a:rPr lang="en-US" baseline="0" dirty="0" smtClean="0"/>
              <a:t> is added to the </a:t>
            </a:r>
            <a:r>
              <a:rPr lang="en-US" baseline="0" dirty="0" err="1" smtClean="0"/>
              <a:t>EditorTemplates</a:t>
            </a:r>
            <a:r>
              <a:rPr lang="en-US" baseline="0" dirty="0" smtClean="0"/>
              <a:t> folder in the Shared views folder.  This is a standard convention of MVC.</a:t>
            </a:r>
          </a:p>
          <a:p>
            <a:endParaRPr lang="en-US" baseline="0" dirty="0" smtClean="0"/>
          </a:p>
          <a:p>
            <a:r>
              <a:rPr lang="en-US" baseline="0" dirty="0" smtClean="0"/>
              <a:t>We are using the </a:t>
            </a:r>
            <a:r>
              <a:rPr lang="en-US" baseline="0" dirty="0" err="1" smtClean="0"/>
              <a:t>TextBox</a:t>
            </a:r>
            <a:r>
              <a:rPr lang="en-US" baseline="0" dirty="0" smtClean="0"/>
              <a:t> HTML helper and adding the form-control class, that’s it.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13</a:t>
            </a:fld>
            <a:endParaRPr lang="en-US"/>
          </a:p>
        </p:txBody>
      </p:sp>
    </p:spTree>
    <p:extLst>
      <p:ext uri="{BB962C8B-B14F-4D97-AF65-F5344CB8AC3E}">
        <p14:creationId xmlns:p14="http://schemas.microsoft.com/office/powerpoint/2010/main" val="186068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markup in the Student Create view</a:t>
            </a:r>
            <a:r>
              <a:rPr lang="en-US" baseline="0" dirty="0" smtClean="0"/>
              <a:t> before we created our editor template for strings.</a:t>
            </a:r>
          </a:p>
          <a:p>
            <a:endParaRPr lang="en-US" baseline="0" dirty="0" smtClean="0"/>
          </a:p>
          <a:p>
            <a:r>
              <a:rPr lang="en-US" baseline="0" dirty="0" smtClean="0"/>
              <a:t>This is simple markup, nothing complex about it.  Except you need to remember to add that special form-control class for bootstrap every time you use the </a:t>
            </a:r>
            <a:r>
              <a:rPr lang="en-US" baseline="0" dirty="0" err="1" smtClean="0"/>
              <a:t>EditorFor</a:t>
            </a:r>
            <a:r>
              <a:rPr lang="en-US" baseline="0" dirty="0" smtClean="0"/>
              <a:t> helper.</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14</a:t>
            </a:fld>
            <a:endParaRPr lang="en-US"/>
          </a:p>
        </p:txBody>
      </p:sp>
    </p:spTree>
    <p:extLst>
      <p:ext uri="{BB962C8B-B14F-4D97-AF65-F5344CB8AC3E}">
        <p14:creationId xmlns:p14="http://schemas.microsoft.com/office/powerpoint/2010/main" val="153224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an editor template in place for strings, we can drop manually adding the </a:t>
            </a:r>
            <a:r>
              <a:rPr lang="en-US" baseline="0" dirty="0" err="1" smtClean="0"/>
              <a:t>htmlAttributes</a:t>
            </a:r>
            <a:r>
              <a:rPr lang="en-US" baseline="0" dirty="0" smtClean="0"/>
              <a:t>.  This cleans up our code and makes it consistent across the entire site.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15</a:t>
            </a:fld>
            <a:endParaRPr lang="en-US"/>
          </a:p>
        </p:txBody>
      </p:sp>
    </p:spTree>
    <p:extLst>
      <p:ext uri="{BB962C8B-B14F-4D97-AF65-F5344CB8AC3E}">
        <p14:creationId xmlns:p14="http://schemas.microsoft.com/office/powerpoint/2010/main" val="341725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output.  Very similar to how we added validation.</a:t>
            </a:r>
          </a:p>
          <a:p>
            <a:endParaRPr lang="en-US" dirty="0" smtClean="0"/>
          </a:p>
          <a:p>
            <a:r>
              <a:rPr lang="en-US" dirty="0" smtClean="0"/>
              <a:t>You can continue</a:t>
            </a:r>
            <a:r>
              <a:rPr lang="en-US" baseline="0" dirty="0" smtClean="0"/>
              <a:t> to do that same for other data types and also for Display Templates / </a:t>
            </a:r>
            <a:r>
              <a:rPr lang="en-US" baseline="0" dirty="0" err="1" smtClean="0"/>
              <a:t>DisplayFor</a:t>
            </a:r>
            <a:r>
              <a:rPr lang="en-US" baseline="0" dirty="0" smtClean="0"/>
              <a:t>.</a:t>
            </a:r>
          </a:p>
        </p:txBody>
      </p:sp>
      <p:sp>
        <p:nvSpPr>
          <p:cNvPr id="4" name="Slide Number Placeholder 3"/>
          <p:cNvSpPr>
            <a:spLocks noGrp="1"/>
          </p:cNvSpPr>
          <p:nvPr>
            <p:ph type="sldNum" sz="quarter" idx="10"/>
          </p:nvPr>
        </p:nvSpPr>
        <p:spPr/>
        <p:txBody>
          <a:bodyPr/>
          <a:lstStyle/>
          <a:p>
            <a:fld id="{D8BE0363-C781-46DC-962D-967BE65F93A0}" type="slidenum">
              <a:rPr lang="en-US" smtClean="0"/>
              <a:t>16</a:t>
            </a:fld>
            <a:endParaRPr lang="en-US"/>
          </a:p>
        </p:txBody>
      </p:sp>
    </p:spTree>
    <p:extLst>
      <p:ext uri="{BB962C8B-B14F-4D97-AF65-F5344CB8AC3E}">
        <p14:creationId xmlns:p14="http://schemas.microsoft.com/office/powerpoint/2010/main" val="91949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 works well for editor templates,</a:t>
            </a:r>
            <a:r>
              <a:rPr lang="en-US" baseline="0" dirty="0" smtClean="0"/>
              <a:t> but there’s a lot more HTML helpers in MVC than just </a:t>
            </a:r>
            <a:r>
              <a:rPr lang="en-US" baseline="0" dirty="0" err="1" smtClean="0"/>
              <a:t>EditorFor</a:t>
            </a:r>
            <a:r>
              <a:rPr lang="en-US" baseline="0" dirty="0" smtClean="0"/>
              <a:t>.</a:t>
            </a:r>
            <a:endParaRPr lang="en-US" dirty="0" smtClean="0"/>
          </a:p>
          <a:p>
            <a:endParaRPr lang="en-US" dirty="0" smtClean="0"/>
          </a:p>
          <a:p>
            <a:r>
              <a:rPr lang="en-US" dirty="0" smtClean="0"/>
              <a:t>Another</a:t>
            </a:r>
            <a:r>
              <a:rPr lang="en-US" baseline="0" dirty="0" smtClean="0"/>
              <a:t> nice feature of MVC is the ability to create new HTML Extensions for helpers beyond what you get out of the box.</a:t>
            </a:r>
          </a:p>
          <a:p>
            <a:endParaRPr lang="en-US" baseline="0" dirty="0" smtClean="0"/>
          </a:p>
          <a:p>
            <a:r>
              <a:rPr lang="en-US" dirty="0" smtClean="0"/>
              <a:t>1</a:t>
            </a:r>
            <a:r>
              <a:rPr lang="en-US" baseline="0" dirty="0" smtClean="0"/>
              <a:t> – Here is </a:t>
            </a:r>
            <a:r>
              <a:rPr lang="en-US" baseline="0" dirty="0" err="1" smtClean="0"/>
              <a:t>LabelFor</a:t>
            </a:r>
            <a:r>
              <a:rPr lang="en-US" baseline="0" dirty="0" smtClean="0"/>
              <a:t> …</a:t>
            </a:r>
          </a:p>
          <a:p>
            <a:r>
              <a:rPr lang="en-US" baseline="0" dirty="0" smtClean="0"/>
              <a:t>2 – And the markup it generates.</a:t>
            </a:r>
          </a:p>
          <a:p>
            <a:endParaRPr lang="en-US" baseline="0" dirty="0" smtClean="0"/>
          </a:p>
          <a:p>
            <a:r>
              <a:rPr lang="en-US" baseline="0" dirty="0" smtClean="0"/>
              <a:t>3 – We are going to start building up a Bootstrap Library of extensions that produce Bootstrap friendly output.</a:t>
            </a:r>
          </a:p>
          <a:p>
            <a:r>
              <a:rPr lang="en-US" baseline="0" dirty="0" smtClean="0"/>
              <a:t>4 – In the case of a label, we want to add the class control-label to the output.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17</a:t>
            </a:fld>
            <a:endParaRPr lang="en-US"/>
          </a:p>
        </p:txBody>
      </p:sp>
    </p:spTree>
    <p:extLst>
      <p:ext uri="{BB962C8B-B14F-4D97-AF65-F5344CB8AC3E}">
        <p14:creationId xmlns:p14="http://schemas.microsoft.com/office/powerpoint/2010/main" val="428757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a:t>
            </a:r>
            <a:r>
              <a:rPr lang="en-US" baseline="0" dirty="0" smtClean="0"/>
              <a:t> by adding a </a:t>
            </a:r>
            <a:r>
              <a:rPr lang="en-US" baseline="0" dirty="0" err="1" smtClean="0"/>
              <a:t>LabelExtensions</a:t>
            </a:r>
            <a:r>
              <a:rPr lang="en-US" baseline="0" dirty="0" smtClean="0"/>
              <a:t> class to a Helpers folder.</a:t>
            </a:r>
          </a:p>
          <a:p>
            <a:endParaRPr lang="en-US" baseline="0" dirty="0" smtClean="0"/>
          </a:p>
          <a:p>
            <a:r>
              <a:rPr lang="en-US" baseline="0" dirty="0" smtClean="0"/>
              <a:t>These are static classes with a very specific signature.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18</a:t>
            </a:fld>
            <a:endParaRPr lang="en-US"/>
          </a:p>
        </p:txBody>
      </p:sp>
    </p:spTree>
    <p:extLst>
      <p:ext uri="{BB962C8B-B14F-4D97-AF65-F5344CB8AC3E}">
        <p14:creationId xmlns:p14="http://schemas.microsoft.com/office/powerpoint/2010/main" val="165734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need to do is get the label text, what do you</a:t>
            </a:r>
            <a:r>
              <a:rPr lang="en-US" baseline="0" dirty="0" smtClean="0"/>
              <a:t> want to appear in the label</a:t>
            </a:r>
            <a:r>
              <a:rPr lang="en-US" dirty="0" smtClean="0"/>
              <a:t>.</a:t>
            </a:r>
          </a:p>
          <a:p>
            <a:endParaRPr lang="en-US" dirty="0" smtClean="0"/>
          </a:p>
          <a:p>
            <a:r>
              <a:rPr lang="en-US" dirty="0" smtClean="0"/>
              <a:t>The passed in expression is the model</a:t>
            </a:r>
            <a:r>
              <a:rPr lang="en-US" baseline="0" dirty="0" smtClean="0"/>
              <a:t> item, so </a:t>
            </a:r>
            <a:r>
              <a:rPr lang="en-US" baseline="0" dirty="0" err="1" smtClean="0"/>
              <a:t>model.FirstName</a:t>
            </a:r>
            <a:r>
              <a:rPr lang="en-US" baseline="0" dirty="0" smtClean="0"/>
              <a:t>.</a:t>
            </a:r>
          </a:p>
          <a:p>
            <a:r>
              <a:rPr lang="en-US" baseline="0" dirty="0" smtClean="0"/>
              <a:t>1 – We get the metadata from this expression.</a:t>
            </a:r>
          </a:p>
          <a:p>
            <a:r>
              <a:rPr lang="en-US" baseline="0" dirty="0" smtClean="0"/>
              <a:t>2 – We get the for attribute to make it point to an input element for accessibility.</a:t>
            </a:r>
          </a:p>
          <a:p>
            <a:r>
              <a:rPr lang="en-US" baseline="0" dirty="0" smtClean="0"/>
              <a:t>3 – We use the metadata’s display name as the text. This is the Data Attribute [</a:t>
            </a:r>
            <a:r>
              <a:rPr lang="en-US" baseline="0" dirty="0" err="1" smtClean="0"/>
              <a:t>DisplayName</a:t>
            </a:r>
            <a:r>
              <a:rPr lang="en-US" baseline="0" dirty="0" smtClean="0"/>
              <a:t>=“First Name”] that would appear above the model element.</a:t>
            </a:r>
          </a:p>
          <a:p>
            <a:r>
              <a:rPr lang="en-US" baseline="0" dirty="0" smtClean="0"/>
              <a:t>4 - But we fall back to the property name if there is no display name data attribute set.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5 – Or if all else fails, we just strip out the expression value down to the final text after the period.</a:t>
            </a:r>
          </a:p>
          <a:p>
            <a:r>
              <a:rPr lang="en-US" dirty="0" smtClean="0"/>
              <a:t>6 – And if all of this fails, we</a:t>
            </a:r>
            <a:r>
              <a:rPr lang="en-US" baseline="0" dirty="0" smtClean="0"/>
              <a:t> escape out with an empty string.  This would happen when invalid model elements are passed.</a:t>
            </a:r>
            <a:endParaRPr lang="en-US" dirty="0" smtClean="0"/>
          </a:p>
        </p:txBody>
      </p:sp>
      <p:sp>
        <p:nvSpPr>
          <p:cNvPr id="4" name="Slide Number Placeholder 3"/>
          <p:cNvSpPr>
            <a:spLocks noGrp="1"/>
          </p:cNvSpPr>
          <p:nvPr>
            <p:ph type="sldNum" sz="quarter" idx="10"/>
          </p:nvPr>
        </p:nvSpPr>
        <p:spPr/>
        <p:txBody>
          <a:bodyPr/>
          <a:lstStyle/>
          <a:p>
            <a:fld id="{D8BE0363-C781-46DC-962D-967BE65F93A0}" type="slidenum">
              <a:rPr lang="en-US" smtClean="0"/>
              <a:t>19</a:t>
            </a:fld>
            <a:endParaRPr lang="en-US"/>
          </a:p>
        </p:txBody>
      </p:sp>
    </p:spTree>
    <p:extLst>
      <p:ext uri="{BB962C8B-B14F-4D97-AF65-F5344CB8AC3E}">
        <p14:creationId xmlns:p14="http://schemas.microsoft.com/office/powerpoint/2010/main" val="362385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Introduce yourself.</a:t>
            </a:r>
          </a:p>
          <a:p>
            <a:endParaRPr lang="en-US" dirty="0" smtClean="0"/>
          </a:p>
          <a:p>
            <a:r>
              <a:rPr lang="en-US" dirty="0" smtClean="0"/>
              <a:t>2 – Slides</a:t>
            </a:r>
            <a:r>
              <a:rPr lang="en-US" baseline="0" dirty="0" smtClean="0"/>
              <a:t> and code available online.  This link will be up again at the end.</a:t>
            </a:r>
          </a:p>
          <a:p>
            <a:endParaRPr lang="en-US" dirty="0" smtClean="0"/>
          </a:p>
          <a:p>
            <a:r>
              <a:rPr lang="en-US" dirty="0" smtClean="0"/>
              <a:t>3 – 8 - Briefl</a:t>
            </a:r>
            <a:r>
              <a:rPr lang="en-US" baseline="0" dirty="0" smtClean="0"/>
              <a:t>y explain each bullet point.</a:t>
            </a:r>
            <a:endParaRPr lang="en-US" dirty="0" smtClean="0"/>
          </a:p>
          <a:p>
            <a:endParaRPr lang="en-US" dirty="0" smtClean="0"/>
          </a:p>
          <a:p>
            <a:r>
              <a:rPr lang="en-US" dirty="0" smtClean="0"/>
              <a:t>Techniques</a:t>
            </a:r>
            <a:r>
              <a:rPr lang="en-US" baseline="0" dirty="0" smtClean="0"/>
              <a:t> are also valid for other frameworks such as Foundation or even a home grown solution, what I am going to show is how to integrate your server side MVC with a front end CSS framework.</a:t>
            </a:r>
          </a:p>
          <a:p>
            <a:endParaRPr lang="en-US" baseline="0" dirty="0" smtClean="0"/>
          </a:p>
          <a:p>
            <a:r>
              <a:rPr lang="en-US" baseline="0" dirty="0" smtClean="0"/>
              <a:t>During this presentation I will mostly be using slides since we only have an hour, </a:t>
            </a:r>
            <a:r>
              <a:rPr lang="en-US" baseline="0" smtClean="0"/>
              <a:t>but I </a:t>
            </a:r>
            <a:r>
              <a:rPr lang="en-US" baseline="0" dirty="0" smtClean="0"/>
              <a:t>will be digging into code, its not just high level information.</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a:t>
            </a:fld>
            <a:endParaRPr lang="en-US"/>
          </a:p>
        </p:txBody>
      </p:sp>
    </p:spTree>
    <p:extLst>
      <p:ext uri="{BB962C8B-B14F-4D97-AF65-F5344CB8AC3E}">
        <p14:creationId xmlns:p14="http://schemas.microsoft.com/office/powerpoint/2010/main" val="2916102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build the label element.</a:t>
            </a:r>
          </a:p>
          <a:p>
            <a:endParaRPr lang="en-US" dirty="0" smtClean="0"/>
          </a:p>
          <a:p>
            <a:pPr marL="171450" indent="-171450">
              <a:buFontTx/>
              <a:buChar char="-"/>
            </a:pPr>
            <a:r>
              <a:rPr lang="en-US" dirty="0" smtClean="0"/>
              <a:t>We</a:t>
            </a:r>
            <a:r>
              <a:rPr lang="en-US" baseline="0" dirty="0" smtClean="0"/>
              <a:t> are using the </a:t>
            </a:r>
            <a:r>
              <a:rPr lang="en-US" baseline="0" dirty="0" err="1" smtClean="0"/>
              <a:t>TagBuilder</a:t>
            </a:r>
            <a:r>
              <a:rPr lang="en-US" baseline="0" dirty="0" smtClean="0"/>
              <a:t> instead of raw string manipulation.</a:t>
            </a:r>
          </a:p>
          <a:p>
            <a:pPr marL="171450" indent="-171450">
              <a:buFontTx/>
              <a:buChar char="-"/>
            </a:pPr>
            <a:r>
              <a:rPr lang="en-US" baseline="0" dirty="0" smtClean="0"/>
              <a:t>If any additional </a:t>
            </a:r>
            <a:r>
              <a:rPr lang="en-US" baseline="0" dirty="0" err="1" smtClean="0"/>
              <a:t>htmlAttributes</a:t>
            </a:r>
            <a:r>
              <a:rPr lang="en-US" baseline="0" dirty="0" smtClean="0"/>
              <a:t> we passes in with the expression, we’ll merge those in.</a:t>
            </a:r>
          </a:p>
          <a:p>
            <a:pPr marL="171450" indent="-171450">
              <a:buFontTx/>
              <a:buChar char="-"/>
            </a:pPr>
            <a:r>
              <a:rPr lang="en-US" baseline="0" dirty="0" smtClean="0"/>
              <a:t>We add the Bootstrap specific class.</a:t>
            </a:r>
          </a:p>
          <a:p>
            <a:pPr marL="171450" indent="-171450">
              <a:buFontTx/>
              <a:buChar char="-"/>
            </a:pPr>
            <a:r>
              <a:rPr lang="en-US" baseline="0" dirty="0" smtClean="0"/>
              <a:t>We add the for attribute which point the label to its corresponding input value.</a:t>
            </a:r>
          </a:p>
          <a:p>
            <a:pPr marL="171450" indent="-171450">
              <a:buFontTx/>
              <a:buChar char="-"/>
            </a:pPr>
            <a:r>
              <a:rPr lang="en-US" baseline="0" dirty="0" smtClean="0"/>
              <a:t>And finally add the label text from our previous block of code.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20</a:t>
            </a:fld>
            <a:endParaRPr lang="en-US"/>
          </a:p>
        </p:txBody>
      </p:sp>
    </p:spTree>
    <p:extLst>
      <p:ext uri="{BB962C8B-B14F-4D97-AF65-F5344CB8AC3E}">
        <p14:creationId xmlns:p14="http://schemas.microsoft.com/office/powerpoint/2010/main" val="1804926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use the new label extension we go from</a:t>
            </a:r>
          </a:p>
          <a:p>
            <a:endParaRPr lang="en-US" baseline="0" dirty="0" smtClean="0"/>
          </a:p>
          <a:p>
            <a:r>
              <a:rPr lang="en-US" baseline="0" dirty="0" smtClean="0"/>
              <a:t>1 – The old MVC </a:t>
            </a:r>
            <a:r>
              <a:rPr lang="en-US" baseline="0" dirty="0" err="1" smtClean="0"/>
              <a:t>LabelFor</a:t>
            </a:r>
            <a:r>
              <a:rPr lang="en-US" baseline="0" dirty="0" smtClean="0"/>
              <a:t> helper where we applied the Bootstrap class manually.</a:t>
            </a:r>
          </a:p>
          <a:p>
            <a:endParaRPr lang="en-US" baseline="0" dirty="0" smtClean="0"/>
          </a:p>
          <a:p>
            <a:r>
              <a:rPr lang="en-US" baseline="0" dirty="0" smtClean="0"/>
              <a:t>2 – To the new </a:t>
            </a:r>
            <a:r>
              <a:rPr lang="en-US" baseline="0" dirty="0" err="1" smtClean="0"/>
              <a:t>BootstrapLabelFor</a:t>
            </a:r>
            <a:r>
              <a:rPr lang="en-US" baseline="0" dirty="0" smtClean="0"/>
              <a:t>.  In this example I left an additional class being passed in that is not Bootstrap specific to the label but is Bootstrap specific for the grid layout it happens to be in.</a:t>
            </a:r>
          </a:p>
          <a:p>
            <a:endParaRPr lang="en-US" baseline="0" dirty="0" smtClean="0"/>
          </a:p>
          <a:p>
            <a:r>
              <a:rPr lang="en-US" baseline="0" dirty="0" smtClean="0"/>
              <a:t>3 – Either of these produces the exact same markup.</a:t>
            </a:r>
          </a:p>
          <a:p>
            <a:endParaRPr lang="en-US" baseline="0" dirty="0" smtClean="0"/>
          </a:p>
          <a:p>
            <a:r>
              <a:rPr lang="en-US" baseline="0" dirty="0" smtClean="0"/>
              <a:t>If we want to go farther and eliminate that positional col-md-2 class being passed in we can resort to our next method of extension ….</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21</a:t>
            </a:fld>
            <a:endParaRPr lang="en-US"/>
          </a:p>
        </p:txBody>
      </p:sp>
    </p:spTree>
    <p:extLst>
      <p:ext uri="{BB962C8B-B14F-4D97-AF65-F5344CB8AC3E}">
        <p14:creationId xmlns:p14="http://schemas.microsoft.com/office/powerpoint/2010/main" val="128691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Fluent extensions</a:t>
            </a:r>
            <a:r>
              <a:rPr lang="en-US" baseline="0" dirty="0" smtClean="0"/>
              <a:t> provide a way for you to extend your custom extensions by chaining a group of methods.  This gives you more discoverability through IntelliSense and reduces Magic Strings.</a:t>
            </a:r>
          </a:p>
          <a:p>
            <a:endParaRPr lang="en-US" baseline="0" dirty="0" smtClean="0"/>
          </a:p>
          <a:p>
            <a:r>
              <a:rPr lang="en-US" dirty="0" smtClean="0"/>
              <a:t>1 – Here is</a:t>
            </a:r>
            <a:r>
              <a:rPr lang="en-US" baseline="0" dirty="0" smtClean="0"/>
              <a:t> an example of the different button types in Bootstrap.  In addition to the different button classes they could also be standard event driven buttons or form submits.</a:t>
            </a:r>
          </a:p>
          <a:p>
            <a:endParaRPr lang="en-US" baseline="0" dirty="0" smtClean="0"/>
          </a:p>
          <a:p>
            <a:r>
              <a:rPr lang="en-US" baseline="0" dirty="0" smtClean="0"/>
              <a:t>2 – This is what we want to achieve through a Fluent API.  You pass in the name of the button, chain the format, and then chain the type.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22</a:t>
            </a:fld>
            <a:endParaRPr lang="en-US"/>
          </a:p>
        </p:txBody>
      </p:sp>
    </p:spTree>
    <p:extLst>
      <p:ext uri="{BB962C8B-B14F-4D97-AF65-F5344CB8AC3E}">
        <p14:creationId xmlns:p14="http://schemas.microsoft.com/office/powerpoint/2010/main" val="1460595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requires</a:t>
            </a:r>
            <a:r>
              <a:rPr lang="en-US" baseline="0" dirty="0" smtClean="0"/>
              <a:t> a bit more code than our previous extensions.  An we’ll walk through each of these classes now.</a:t>
            </a:r>
          </a:p>
          <a:p>
            <a:endParaRPr lang="en-US" baseline="0" dirty="0" smtClean="0"/>
          </a:p>
          <a:p>
            <a:r>
              <a:rPr lang="en-US" baseline="0" dirty="0" smtClean="0"/>
              <a:t>This is going to seem like a lot of code coming at you in the next few slides, but remember there is a link at the end to download everything.</a:t>
            </a:r>
          </a:p>
        </p:txBody>
      </p:sp>
      <p:sp>
        <p:nvSpPr>
          <p:cNvPr id="4" name="Slide Number Placeholder 3"/>
          <p:cNvSpPr>
            <a:spLocks noGrp="1"/>
          </p:cNvSpPr>
          <p:nvPr>
            <p:ph type="sldNum" sz="quarter" idx="10"/>
          </p:nvPr>
        </p:nvSpPr>
        <p:spPr/>
        <p:txBody>
          <a:bodyPr/>
          <a:lstStyle/>
          <a:p>
            <a:fld id="{D8BE0363-C781-46DC-962D-967BE65F93A0}" type="slidenum">
              <a:rPr lang="en-US" smtClean="0"/>
              <a:t>23</a:t>
            </a:fld>
            <a:endParaRPr lang="en-US"/>
          </a:p>
        </p:txBody>
      </p:sp>
    </p:spTree>
    <p:extLst>
      <p:ext uri="{BB962C8B-B14F-4D97-AF65-F5344CB8AC3E}">
        <p14:creationId xmlns:p14="http://schemas.microsoft.com/office/powerpoint/2010/main" val="21267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leave the HTML helper on each of these slides as a reminder</a:t>
            </a:r>
            <a:r>
              <a:rPr lang="en-US" baseline="0" dirty="0" smtClean="0"/>
              <a:t> of what we are trying to rebuild.</a:t>
            </a:r>
          </a:p>
          <a:p>
            <a:endParaRPr lang="en-US" baseline="0" dirty="0" smtClean="0"/>
          </a:p>
          <a:p>
            <a:r>
              <a:rPr lang="en-US" baseline="0" dirty="0" smtClean="0"/>
              <a:t>1 - First we start at the end of the statement and create a Fluent interface class that extends the </a:t>
            </a:r>
            <a:r>
              <a:rPr lang="en-US" baseline="0" dirty="0" err="1" smtClean="0"/>
              <a:t>IHtmlString</a:t>
            </a:r>
            <a:r>
              <a:rPr lang="en-US" baseline="0" dirty="0" smtClean="0"/>
              <a:t> interface and adds a self referencing interface for the Submit type.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24</a:t>
            </a:fld>
            <a:endParaRPr lang="en-US"/>
          </a:p>
        </p:txBody>
      </p:sp>
    </p:spTree>
    <p:extLst>
      <p:ext uri="{BB962C8B-B14F-4D97-AF65-F5344CB8AC3E}">
        <p14:creationId xmlns:p14="http://schemas.microsoft.com/office/powerpoint/2010/main" val="3650226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move into the next part of the statement, the format of the button, in this case Default.</a:t>
            </a:r>
          </a:p>
          <a:p>
            <a:endParaRPr lang="en-US" baseline="0" dirty="0" smtClean="0"/>
          </a:p>
          <a:p>
            <a:r>
              <a:rPr lang="en-US" baseline="0" dirty="0" smtClean="0"/>
              <a:t>1 - We add an enumeration that has a value for each type of button format.</a:t>
            </a:r>
          </a:p>
          <a:p>
            <a:endParaRPr lang="en-US" baseline="0" dirty="0" smtClean="0"/>
          </a:p>
          <a:p>
            <a:r>
              <a:rPr lang="en-US" baseline="0" dirty="0" smtClean="0"/>
              <a:t>2 – We create an interface that extends the </a:t>
            </a:r>
            <a:r>
              <a:rPr lang="en-US" baseline="0" dirty="0" err="1" smtClean="0"/>
              <a:t>IButtonFluent</a:t>
            </a:r>
            <a:r>
              <a:rPr lang="en-US" baseline="0" dirty="0" smtClean="0"/>
              <a:t> interface we just made and adds a method for each type of button,  Remember this is all in the name of IntelliSense and chaining methods to make creating buttons, which we will do a lot of, so a little more code now makes repetitive code later simpler.</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25</a:t>
            </a:fld>
            <a:endParaRPr lang="en-US"/>
          </a:p>
        </p:txBody>
      </p:sp>
    </p:spTree>
    <p:extLst>
      <p:ext uri="{BB962C8B-B14F-4D97-AF65-F5344CB8AC3E}">
        <p14:creationId xmlns:p14="http://schemas.microsoft.com/office/powerpoint/2010/main" val="2234757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implement</a:t>
            </a:r>
            <a:r>
              <a:rPr lang="en-US" baseline="0" dirty="0" smtClean="0"/>
              <a:t> the Fluent version of a button.</a:t>
            </a:r>
          </a:p>
          <a:p>
            <a:endParaRPr lang="en-US" baseline="0" dirty="0" smtClean="0"/>
          </a:p>
          <a:p>
            <a:pPr marL="171450" indent="-171450">
              <a:buFontTx/>
              <a:buChar char="-"/>
            </a:pPr>
            <a:r>
              <a:rPr lang="en-US" baseline="0" dirty="0" smtClean="0"/>
              <a:t>We wrap a (to be created) button class.</a:t>
            </a:r>
          </a:p>
          <a:p>
            <a:pPr marL="171450" indent="-171450">
              <a:buFontTx/>
              <a:buChar char="-"/>
            </a:pPr>
            <a:r>
              <a:rPr lang="en-US" baseline="0" dirty="0" smtClean="0"/>
              <a:t>The constructor sets the reference to the button.</a:t>
            </a:r>
          </a:p>
          <a:p>
            <a:pPr marL="171450" indent="-171450">
              <a:buFontTx/>
              <a:buChar char="-"/>
            </a:pPr>
            <a:r>
              <a:rPr lang="en-US" baseline="0" dirty="0" smtClean="0"/>
              <a:t>We implement the </a:t>
            </a:r>
            <a:r>
              <a:rPr lang="en-US" baseline="0" dirty="0" err="1" smtClean="0"/>
              <a:t>ToHtmlString</a:t>
            </a:r>
            <a:r>
              <a:rPr lang="en-US" baseline="0" dirty="0" smtClean="0"/>
              <a:t> method to simply call the </a:t>
            </a:r>
            <a:r>
              <a:rPr lang="en-US" baseline="0" dirty="0" err="1" smtClean="0"/>
              <a:t>ToHtmlString</a:t>
            </a:r>
            <a:r>
              <a:rPr lang="en-US" baseline="0" dirty="0" smtClean="0"/>
              <a:t> on the button class.</a:t>
            </a:r>
          </a:p>
          <a:p>
            <a:pPr marL="171450" indent="-171450">
              <a:buFontTx/>
              <a:buChar char="-"/>
            </a:pPr>
            <a:r>
              <a:rPr lang="en-US" baseline="0" dirty="0" smtClean="0"/>
              <a:t>And we add the Submit type.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26</a:t>
            </a:fld>
            <a:endParaRPr lang="en-US"/>
          </a:p>
        </p:txBody>
      </p:sp>
    </p:spTree>
    <p:extLst>
      <p:ext uri="{BB962C8B-B14F-4D97-AF65-F5344CB8AC3E}">
        <p14:creationId xmlns:p14="http://schemas.microsoft.com/office/powerpoint/2010/main" val="284164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get to implementing the actual button class that does more</a:t>
            </a:r>
            <a:r>
              <a:rPr lang="en-US" baseline="0" dirty="0" smtClean="0"/>
              <a:t> than just pass things around for our Fluent interface.</a:t>
            </a:r>
          </a:p>
          <a:p>
            <a:endParaRPr lang="en-US" baseline="0" dirty="0" smtClean="0"/>
          </a:p>
          <a:p>
            <a:r>
              <a:rPr lang="en-US" dirty="0" smtClean="0"/>
              <a:t>1 – We start</a:t>
            </a:r>
            <a:r>
              <a:rPr lang="en-US" baseline="0" dirty="0" smtClean="0"/>
              <a:t> my implementing the Submit type.  If you chain in the Submit method, it sets an local variable to true.  And then it returns a fluent button to make chaining work.</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27</a:t>
            </a:fld>
            <a:endParaRPr lang="en-US"/>
          </a:p>
        </p:txBody>
      </p:sp>
    </p:spTree>
    <p:extLst>
      <p:ext uri="{BB962C8B-B14F-4D97-AF65-F5344CB8AC3E}">
        <p14:creationId xmlns:p14="http://schemas.microsoft.com/office/powerpoint/2010/main" val="375140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add the Default formatting</a:t>
            </a:r>
            <a:r>
              <a:rPr lang="en-US" baseline="0" dirty="0" smtClean="0"/>
              <a:t> method.  It’s very similar to the Submit method.  When we chain in Default we set a local variable to the default formatting option and then return a fluent button for chaining.</a:t>
            </a:r>
          </a:p>
          <a:p>
            <a:endParaRPr lang="en-US" baseline="0" dirty="0" smtClean="0"/>
          </a:p>
          <a:p>
            <a:r>
              <a:rPr lang="en-US" baseline="0" dirty="0" smtClean="0"/>
              <a:t>We would repeat this set of code for each formatting option: primary, success, info, warning, danger and link.</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28</a:t>
            </a:fld>
            <a:endParaRPr lang="en-US"/>
          </a:p>
        </p:txBody>
      </p:sp>
    </p:spTree>
    <p:extLst>
      <p:ext uri="{BB962C8B-B14F-4D97-AF65-F5344CB8AC3E}">
        <p14:creationId xmlns:p14="http://schemas.microsoft.com/office/powerpoint/2010/main" val="761626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we make our way up the chain to the constructor</a:t>
            </a:r>
            <a:r>
              <a:rPr lang="en-US" baseline="0" dirty="0" smtClean="0"/>
              <a:t> in which all we need to do is save the text to a local variable.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29</a:t>
            </a:fld>
            <a:endParaRPr lang="en-US"/>
          </a:p>
        </p:txBody>
      </p:sp>
    </p:spTree>
    <p:extLst>
      <p:ext uri="{BB962C8B-B14F-4D97-AF65-F5344CB8AC3E}">
        <p14:creationId xmlns:p14="http://schemas.microsoft.com/office/powerpoint/2010/main" val="328469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baseline="0" dirty="0" smtClean="0"/>
              <a:t> Multiple </a:t>
            </a:r>
            <a:r>
              <a:rPr lang="en-US" dirty="0" smtClean="0"/>
              <a:t>ways to add Bootstrap.  (New</a:t>
            </a:r>
            <a:r>
              <a:rPr lang="en-US" baseline="0" dirty="0" smtClean="0"/>
              <a:t> Project &gt; Templates &gt; Visual C# &gt; Web &gt; ASP.NET Web Application)</a:t>
            </a:r>
            <a:endParaRPr lang="en-US" dirty="0" smtClean="0"/>
          </a:p>
          <a:p>
            <a:endParaRPr lang="en-US" dirty="0" smtClean="0"/>
          </a:p>
          <a:p>
            <a:r>
              <a:rPr lang="en-US" dirty="0" smtClean="0"/>
              <a:t>I chose Bootstrap</a:t>
            </a:r>
            <a:r>
              <a:rPr lang="en-US" baseline="0" dirty="0" smtClean="0"/>
              <a:t> to show how to extend a front end framework because of #1, its built into ASP.NET defaults.</a:t>
            </a:r>
          </a:p>
          <a:p>
            <a:endParaRPr lang="en-US" baseline="0" dirty="0" smtClean="0"/>
          </a:p>
          <a:p>
            <a:r>
              <a:rPr lang="en-US" baseline="0" dirty="0" smtClean="0"/>
              <a:t>2 – Sample.  Updating student create view unless otherwise noted.</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a:t>
            </a:fld>
            <a:endParaRPr lang="en-US"/>
          </a:p>
        </p:txBody>
      </p:sp>
    </p:spTree>
    <p:extLst>
      <p:ext uri="{BB962C8B-B14F-4D97-AF65-F5344CB8AC3E}">
        <p14:creationId xmlns:p14="http://schemas.microsoft.com/office/powerpoint/2010/main" val="793359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the</a:t>
            </a:r>
            <a:r>
              <a:rPr lang="en-US" baseline="0" dirty="0" smtClean="0"/>
              <a:t> button class we implement the </a:t>
            </a:r>
            <a:r>
              <a:rPr lang="en-US" baseline="0" dirty="0" err="1" smtClean="0"/>
              <a:t>ToHtmlString</a:t>
            </a:r>
            <a:r>
              <a:rPr lang="en-US" baseline="0" dirty="0" smtClean="0"/>
              <a:t> which generates the markup based on all the chained methods we used.</a:t>
            </a:r>
          </a:p>
          <a:p>
            <a:endParaRPr lang="en-US" baseline="0" dirty="0" smtClean="0"/>
          </a:p>
          <a:p>
            <a:pPr marL="171450" indent="-171450">
              <a:buFontTx/>
              <a:buChar char="-"/>
            </a:pPr>
            <a:r>
              <a:rPr lang="en-US" baseline="0" dirty="0" smtClean="0"/>
              <a:t>We create a tag using the </a:t>
            </a:r>
            <a:r>
              <a:rPr lang="en-US" baseline="0" dirty="0" err="1" smtClean="0"/>
              <a:t>TagBuilder</a:t>
            </a:r>
            <a:r>
              <a:rPr lang="en-US" baseline="0" dirty="0" smtClean="0"/>
              <a:t> class like before and start with button unless Submit() was called in the chain.</a:t>
            </a:r>
          </a:p>
          <a:p>
            <a:pPr marL="171450" indent="-171450">
              <a:buFontTx/>
              <a:buChar char="-"/>
            </a:pPr>
            <a:r>
              <a:rPr lang="en-US" baseline="0" dirty="0" smtClean="0"/>
              <a:t>We add the Bootstrap </a:t>
            </a:r>
            <a:r>
              <a:rPr lang="en-US" baseline="0" dirty="0" err="1" smtClean="0"/>
              <a:t>btn</a:t>
            </a:r>
            <a:r>
              <a:rPr lang="en-US" baseline="0" dirty="0" smtClean="0"/>
              <a:t> class.</a:t>
            </a:r>
          </a:p>
          <a:p>
            <a:pPr marL="171450" indent="-171450">
              <a:buFontTx/>
              <a:buChar char="-"/>
            </a:pPr>
            <a:r>
              <a:rPr lang="en-US" baseline="0" dirty="0" smtClean="0"/>
              <a:t>We add the Bootstrap </a:t>
            </a:r>
            <a:r>
              <a:rPr lang="en-US" baseline="0" dirty="0" err="1" smtClean="0"/>
              <a:t>btn</a:t>
            </a:r>
            <a:r>
              <a:rPr lang="en-US" baseline="0" dirty="0" smtClean="0"/>
              <a:t> formatting class based on which format method was called.  For example, Default.</a:t>
            </a:r>
          </a:p>
          <a:p>
            <a:pPr marL="171450" indent="-171450">
              <a:buFontTx/>
              <a:buChar char="-"/>
            </a:pPr>
            <a:r>
              <a:rPr lang="en-US" baseline="0" dirty="0" smtClean="0"/>
              <a:t>Then if the submit button was added to the chain, we set the type attribute to submit and text passed into the constructor to the value attribute. In our example, this is Create.</a:t>
            </a:r>
          </a:p>
          <a:p>
            <a:pPr marL="171450" indent="-171450">
              <a:buFontTx/>
              <a:buChar char="-"/>
            </a:pPr>
            <a:r>
              <a:rPr lang="en-US" baseline="0" dirty="0" smtClean="0"/>
              <a:t>If the submit method was not in the chain, then this is a standard button and we just need to set the inner html to the constructor value.</a:t>
            </a:r>
          </a:p>
          <a:p>
            <a:pPr marL="171450" indent="-171450">
              <a:buFontTx/>
              <a:buChar char="-"/>
            </a:pPr>
            <a:r>
              <a:rPr lang="en-US" baseline="0" dirty="0" smtClean="0"/>
              <a:t>And finally send out the string generated by the </a:t>
            </a:r>
            <a:r>
              <a:rPr lang="en-US" baseline="0" dirty="0" err="1" smtClean="0"/>
              <a:t>TagBuilder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30</a:t>
            </a:fld>
            <a:endParaRPr lang="en-US"/>
          </a:p>
        </p:txBody>
      </p:sp>
    </p:spTree>
    <p:extLst>
      <p:ext uri="{BB962C8B-B14F-4D97-AF65-F5344CB8AC3E}">
        <p14:creationId xmlns:p14="http://schemas.microsoft.com/office/powerpoint/2010/main" val="2503975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what we end up with this the following output:</a:t>
            </a:r>
          </a:p>
          <a:p>
            <a:endParaRPr lang="en-US" baseline="0" dirty="0" smtClean="0"/>
          </a:p>
          <a:p>
            <a:r>
              <a:rPr lang="en-US" baseline="0" dirty="0" smtClean="0"/>
              <a:t>1 – Create constructor maps to the value attribute.</a:t>
            </a:r>
          </a:p>
          <a:p>
            <a:r>
              <a:rPr lang="en-US" baseline="0" dirty="0" smtClean="0"/>
              <a:t>2 – The Default method adds the </a:t>
            </a:r>
            <a:r>
              <a:rPr lang="en-US" baseline="0" dirty="0" err="1" smtClean="0"/>
              <a:t>btn</a:t>
            </a:r>
            <a:r>
              <a:rPr lang="en-US" baseline="0" dirty="0" smtClean="0"/>
              <a:t>-default class.</a:t>
            </a:r>
          </a:p>
          <a:p>
            <a:r>
              <a:rPr lang="en-US" baseline="0" dirty="0" smtClean="0"/>
              <a:t>3 – The Submit button adds the submit type and create an input element.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31</a:t>
            </a:fld>
            <a:endParaRPr lang="en-US"/>
          </a:p>
        </p:txBody>
      </p:sp>
    </p:spTree>
    <p:extLst>
      <p:ext uri="{BB962C8B-B14F-4D97-AF65-F5344CB8AC3E}">
        <p14:creationId xmlns:p14="http://schemas.microsoft.com/office/powerpoint/2010/main" val="2017120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made</a:t>
            </a:r>
            <a:r>
              <a:rPr lang="en-US" baseline="0" dirty="0" smtClean="0"/>
              <a:t> it though helpers.  Assuming you are familiar with bootstrap and all the options it adds, you can start to see where you will be building up a library of helpers as you go.  That’s the recommendation I would have rather than taking a big bang upfront approach.</a:t>
            </a:r>
          </a:p>
          <a:p>
            <a:endParaRPr lang="en-US" baseline="0" dirty="0" smtClean="0"/>
          </a:p>
          <a:p>
            <a:r>
              <a:rPr lang="en-US" baseline="0" dirty="0" smtClean="0"/>
              <a:t>On to Templates …</a:t>
            </a:r>
            <a:endParaRPr lang="en-US" dirty="0" smtClean="0"/>
          </a:p>
          <a:p>
            <a:endParaRPr lang="en-US" dirty="0" smtClean="0"/>
          </a:p>
          <a:p>
            <a:r>
              <a:rPr lang="en-US" dirty="0" smtClean="0"/>
              <a:t>MVC</a:t>
            </a:r>
            <a:r>
              <a:rPr lang="en-US" baseline="0" dirty="0" smtClean="0"/>
              <a:t> has lots of scaffolding in place to create views.  You can override those defaults to create your own templates based on Bootstrap classes and your new extensions.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32</a:t>
            </a:fld>
            <a:endParaRPr lang="en-US"/>
          </a:p>
        </p:txBody>
      </p:sp>
    </p:spTree>
    <p:extLst>
      <p:ext uri="{BB962C8B-B14F-4D97-AF65-F5344CB8AC3E}">
        <p14:creationId xmlns:p14="http://schemas.microsoft.com/office/powerpoint/2010/main" val="2759810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 way</a:t>
            </a:r>
            <a:r>
              <a:rPr lang="en-US" baseline="0" dirty="0" smtClean="0"/>
              <a:t> to do this is to download the </a:t>
            </a:r>
            <a:r>
              <a:rPr lang="en-US" baseline="0" dirty="0" err="1" smtClean="0"/>
              <a:t>SideWaffle</a:t>
            </a:r>
            <a:r>
              <a:rPr lang="en-US" baseline="0" dirty="0" smtClean="0"/>
              <a:t> extension for Visual Studio. Which can be found at sidewaffle.com.</a:t>
            </a:r>
          </a:p>
          <a:p>
            <a:endParaRPr lang="en-US" baseline="0" dirty="0" smtClean="0"/>
          </a:p>
          <a:p>
            <a:r>
              <a:rPr lang="en-US" baseline="0" dirty="0" smtClean="0"/>
              <a:t>It adds a new folder of templates under Web.  The item you want to select it the ASP.NET Scaffolding T4 files.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33</a:t>
            </a:fld>
            <a:endParaRPr lang="en-US"/>
          </a:p>
        </p:txBody>
      </p:sp>
    </p:spTree>
    <p:extLst>
      <p:ext uri="{BB962C8B-B14F-4D97-AF65-F5344CB8AC3E}">
        <p14:creationId xmlns:p14="http://schemas.microsoft.com/office/powerpoint/2010/main" val="2939796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add a folder full of templates to your project.</a:t>
            </a:r>
          </a:p>
          <a:p>
            <a:endParaRPr lang="en-US" baseline="0" dirty="0" smtClean="0"/>
          </a:p>
          <a:p>
            <a:r>
              <a:rPr lang="en-US" baseline="0" dirty="0" smtClean="0"/>
              <a:t>The ones we are interested in are under </a:t>
            </a:r>
            <a:r>
              <a:rPr lang="en-US" baseline="0" dirty="0" err="1" smtClean="0"/>
              <a:t>CodeTemplates</a:t>
            </a:r>
            <a:r>
              <a:rPr lang="en-US" baseline="0" dirty="0" smtClean="0"/>
              <a:t>\</a:t>
            </a:r>
            <a:r>
              <a:rPr lang="en-US" baseline="0" dirty="0" err="1" smtClean="0"/>
              <a:t>MvcView</a:t>
            </a:r>
            <a:r>
              <a:rPr lang="en-US" baseline="0" dirty="0" smtClean="0"/>
              <a:t>.</a:t>
            </a:r>
          </a:p>
          <a:p>
            <a:endParaRPr lang="en-US" baseline="0" dirty="0" smtClean="0"/>
          </a:p>
          <a:p>
            <a:r>
              <a:rPr lang="en-US" baseline="0" dirty="0" smtClean="0"/>
              <a:t>If you have ever added a view in MVC these names will look very familiar….</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34</a:t>
            </a:fld>
            <a:endParaRPr lang="en-US"/>
          </a:p>
        </p:txBody>
      </p:sp>
    </p:spTree>
    <p:extLst>
      <p:ext uri="{BB962C8B-B14F-4D97-AF65-F5344CB8AC3E}">
        <p14:creationId xmlns:p14="http://schemas.microsoft.com/office/powerpoint/2010/main" val="1868187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map to the names in the Templates list.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35</a:t>
            </a:fld>
            <a:endParaRPr lang="en-US"/>
          </a:p>
        </p:txBody>
      </p:sp>
    </p:spTree>
    <p:extLst>
      <p:ext uri="{BB962C8B-B14F-4D97-AF65-F5344CB8AC3E}">
        <p14:creationId xmlns:p14="http://schemas.microsoft.com/office/powerpoint/2010/main" val="2607944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Editing</a:t>
            </a:r>
            <a:r>
              <a:rPr lang="en-US" baseline="0" dirty="0" smtClean="0"/>
              <a:t> these is very simple, just find the original markup you want to replace and change it.</a:t>
            </a:r>
          </a:p>
          <a:p>
            <a:endParaRPr lang="en-US" baseline="0" dirty="0" smtClean="0"/>
          </a:p>
          <a:p>
            <a:r>
              <a:rPr lang="en-US" baseline="0" dirty="0" smtClean="0"/>
              <a:t>In this example we are replacing the hard coded HTML on line 186 with our new Fluent Bootstrap button extension.</a:t>
            </a:r>
          </a:p>
          <a:p>
            <a:endParaRPr lang="en-US" baseline="0" dirty="0" smtClean="0"/>
          </a:p>
          <a:p>
            <a:r>
              <a:rPr lang="en-US" baseline="0" dirty="0" smtClean="0"/>
              <a:t>So as you come up with a look and feel for your application instead of the MVC defaults and with all your new Bootstrap extensions, you can make it much easy to scaffold new views that match.</a:t>
            </a:r>
          </a:p>
          <a:p>
            <a:endParaRPr lang="en-US" baseline="0" dirty="0" smtClean="0"/>
          </a:p>
          <a:p>
            <a:r>
              <a:rPr lang="en-US" baseline="0" dirty="0" smtClean="0"/>
              <a:t>So in theory, this is a lot easier than all those helpers, but this really design work at this point, which brings me to the next section ….</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36</a:t>
            </a:fld>
            <a:endParaRPr lang="en-US"/>
          </a:p>
        </p:txBody>
      </p:sp>
    </p:spTree>
    <p:extLst>
      <p:ext uri="{BB962C8B-B14F-4D97-AF65-F5344CB8AC3E}">
        <p14:creationId xmlns:p14="http://schemas.microsoft.com/office/powerpoint/2010/main" val="3630748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not a designer</a:t>
            </a:r>
            <a:r>
              <a:rPr lang="en-US" baseline="0" dirty="0" smtClean="0"/>
              <a:t> and you don’t want your site looking like the ASP.NET default design.</a:t>
            </a:r>
          </a:p>
          <a:p>
            <a:endParaRPr lang="en-US" baseline="0" dirty="0" smtClean="0"/>
          </a:p>
          <a:p>
            <a:r>
              <a:rPr lang="en-US" baseline="0" dirty="0" smtClean="0"/>
              <a:t>That’s where Bootstrap themes build by other designers can save you.</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37</a:t>
            </a:fld>
            <a:endParaRPr lang="en-US"/>
          </a:p>
        </p:txBody>
      </p:sp>
    </p:spTree>
    <p:extLst>
      <p:ext uri="{BB962C8B-B14F-4D97-AF65-F5344CB8AC3E}">
        <p14:creationId xmlns:p14="http://schemas.microsoft.com/office/powerpoint/2010/main" val="127420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basic of themes can be found for free</a:t>
            </a:r>
            <a:r>
              <a:rPr lang="en-US" baseline="0" dirty="0" smtClean="0"/>
              <a:t> at bootswatch.com.</a:t>
            </a:r>
          </a:p>
          <a:p>
            <a:endParaRPr lang="en-US" baseline="0" dirty="0" smtClean="0"/>
          </a:p>
          <a:p>
            <a:r>
              <a:rPr lang="en-US" baseline="0" dirty="0" smtClean="0"/>
              <a:t>Here we are looking at the Cosmo theme that “tries to capture” the Windows look and feel.</a:t>
            </a:r>
          </a:p>
          <a:p>
            <a:endParaRPr lang="en-US" baseline="0" dirty="0" smtClean="0"/>
          </a:p>
          <a:p>
            <a:r>
              <a:rPr lang="en-US" baseline="0" dirty="0" smtClean="0"/>
              <a:t>All you need to do is download the bootstrap.css file and replace the default one in your site.</a:t>
            </a:r>
          </a:p>
          <a:p>
            <a:endParaRPr lang="en-US" baseline="0" dirty="0" smtClean="0"/>
          </a:p>
          <a:p>
            <a:r>
              <a:rPr lang="en-US" baseline="0" dirty="0" smtClean="0"/>
              <a:t>There is nothing else to do, so this is super easy.</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38</a:t>
            </a:fld>
            <a:endParaRPr lang="en-US"/>
          </a:p>
        </p:txBody>
      </p:sp>
    </p:spTree>
    <p:extLst>
      <p:ext uri="{BB962C8B-B14F-4D97-AF65-F5344CB8AC3E}">
        <p14:creationId xmlns:p14="http://schemas.microsoft.com/office/powerpoint/2010/main" val="33225204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up would</a:t>
            </a:r>
            <a:r>
              <a:rPr lang="en-US" baseline="0" dirty="0" smtClean="0"/>
              <a:t> be a more advanced template that extends the look and feel of Bootstrap.</a:t>
            </a:r>
          </a:p>
          <a:p>
            <a:endParaRPr lang="en-US" baseline="0" dirty="0" smtClean="0"/>
          </a:p>
          <a:p>
            <a:r>
              <a:rPr lang="en-US" baseline="0" dirty="0" smtClean="0"/>
              <a:t>In this example we are looking at a Bootstrap theme developed by Microsoft to more accurately capture the Modern Design Language for Windows.</a:t>
            </a:r>
          </a:p>
          <a:p>
            <a:endParaRPr lang="en-US" baseline="0" dirty="0" smtClean="0"/>
          </a:p>
          <a:p>
            <a:r>
              <a:rPr lang="en-US" baseline="0" dirty="0" smtClean="0"/>
              <a:t>In this case you need to add the winstrap.css file in addition to the bootstrap.css file.  You also get a bunch of new Windows fonts, images and even some new controls.</a:t>
            </a:r>
          </a:p>
          <a:p>
            <a:endParaRPr lang="en-US" baseline="0" dirty="0" smtClean="0"/>
          </a:p>
          <a:p>
            <a:r>
              <a:rPr lang="en-US" baseline="0" dirty="0" smtClean="0"/>
              <a:t>But there is still nothing more you need to do to integrate with MVC other than create extensions like we have been doing, but a but more tailored to the theme.</a:t>
            </a:r>
          </a:p>
          <a:p>
            <a:endParaRPr lang="en-US" baseline="0" dirty="0" smtClean="0"/>
          </a:p>
          <a:p>
            <a:r>
              <a:rPr lang="en-US" baseline="0" dirty="0" smtClean="0"/>
              <a:t>In the case of </a:t>
            </a:r>
            <a:r>
              <a:rPr lang="en-US" baseline="0" dirty="0" err="1" smtClean="0"/>
              <a:t>Winstrap</a:t>
            </a:r>
            <a:r>
              <a:rPr lang="en-US" baseline="0" dirty="0" smtClean="0"/>
              <a:t> the first thing we found was that it was based on a 24 column layout instead of the default 12 column layout.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39</a:t>
            </a:fld>
            <a:endParaRPr lang="en-US"/>
          </a:p>
        </p:txBody>
      </p:sp>
    </p:spTree>
    <p:extLst>
      <p:ext uri="{BB962C8B-B14F-4D97-AF65-F5344CB8AC3E}">
        <p14:creationId xmlns:p14="http://schemas.microsoft.com/office/powerpoint/2010/main" val="241003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Bootstrap</a:t>
            </a:r>
            <a:r>
              <a:rPr lang="en-US" baseline="0" dirty="0" smtClean="0"/>
              <a:t> styles are in the bootstrap.css in the content folder.  This is the heart of bootstrap.</a:t>
            </a:r>
          </a:p>
          <a:p>
            <a:endParaRPr lang="en-US" baseline="0" dirty="0" smtClean="0"/>
          </a:p>
          <a:p>
            <a:r>
              <a:rPr lang="en-US" baseline="0" dirty="0" smtClean="0"/>
              <a:t>2 – This code shows some typical markup you add for </a:t>
            </a:r>
            <a:r>
              <a:rPr lang="en-US" baseline="0" dirty="0" err="1" smtClean="0"/>
              <a:t>Bootstrrap</a:t>
            </a:r>
            <a:r>
              <a:rPr lang="en-US" baseline="0" dirty="0" smtClean="0"/>
              <a:t>:</a:t>
            </a:r>
          </a:p>
          <a:p>
            <a:r>
              <a:rPr lang="en-US" baseline="0" dirty="0" smtClean="0"/>
              <a:t> - form-control on the password input</a:t>
            </a:r>
          </a:p>
          <a:p>
            <a:r>
              <a:rPr lang="en-US" baseline="0" dirty="0" smtClean="0"/>
              <a:t> - form-group on a div wrapper around multiple input elements</a:t>
            </a:r>
          </a:p>
          <a:p>
            <a:r>
              <a:rPr lang="en-US" baseline="0" dirty="0" smtClean="0"/>
              <a:t> - help-block on a paragraph</a:t>
            </a:r>
          </a:p>
          <a:p>
            <a:r>
              <a:rPr lang="en-US" baseline="0" dirty="0" smtClean="0"/>
              <a:t> - checkbox on a div wrapper</a:t>
            </a:r>
          </a:p>
          <a:p>
            <a:r>
              <a:rPr lang="en-US" baseline="0" dirty="0" smtClean="0"/>
              <a:t> - </a:t>
            </a:r>
            <a:r>
              <a:rPr lang="en-US" baseline="0" dirty="0" err="1" smtClean="0"/>
              <a:t>btn</a:t>
            </a:r>
            <a:r>
              <a:rPr lang="en-US" baseline="0" dirty="0" smtClean="0"/>
              <a:t> and </a:t>
            </a:r>
            <a:r>
              <a:rPr lang="en-US" baseline="0" dirty="0" err="1" smtClean="0"/>
              <a:t>btn</a:t>
            </a:r>
            <a:r>
              <a:rPr lang="en-US" baseline="0" dirty="0" smtClean="0"/>
              <a:t>-default on the submit button</a:t>
            </a:r>
          </a:p>
          <a:p>
            <a:endParaRPr lang="en-US" baseline="0" dirty="0" smtClean="0"/>
          </a:p>
          <a:p>
            <a:r>
              <a:rPr lang="en-US" baseline="0" dirty="0" smtClean="0"/>
              <a:t>That’s a lot of bootstrap classes in a small block of HTML</a:t>
            </a:r>
          </a:p>
          <a:p>
            <a:endParaRPr lang="en-US" baseline="0" dirty="0" smtClean="0"/>
          </a:p>
          <a:p>
            <a:r>
              <a:rPr lang="en-US" baseline="0" dirty="0" smtClean="0"/>
              <a:t>3 – What are seeing is a CSS class based system that extends HTML to make Bootstrap work.  Bootstrap has few HTML defaults which is what will be your biggest hurdle when integrating into MVC.  Instead of adding all these classes manually we are going to look at techniques to make it easier.</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a:t>
            </a:fld>
            <a:endParaRPr lang="en-US"/>
          </a:p>
        </p:txBody>
      </p:sp>
    </p:spTree>
    <p:extLst>
      <p:ext uri="{BB962C8B-B14F-4D97-AF65-F5344CB8AC3E}">
        <p14:creationId xmlns:p14="http://schemas.microsoft.com/office/powerpoint/2010/main" val="3185186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want to grab a theme</a:t>
            </a:r>
            <a:r>
              <a:rPr lang="en-US" baseline="0" dirty="0" smtClean="0"/>
              <a:t> that does more than just update Bootstrap look and feel.  You may want an entire site designed in Bootstrap for you.</a:t>
            </a:r>
          </a:p>
          <a:p>
            <a:endParaRPr lang="en-US" baseline="0" dirty="0" smtClean="0"/>
          </a:p>
          <a:p>
            <a:r>
              <a:rPr lang="en-US" baseline="0" dirty="0" smtClean="0"/>
              <a:t>You can get these complete themes from places such as themes.getbootstrap.com which are official paid themes from the Bootstrap team, or wrapbootstrap.com which offers A LOT more paid themes from third parties.</a:t>
            </a:r>
          </a:p>
          <a:p>
            <a:endParaRPr lang="en-US" baseline="0" dirty="0" smtClean="0"/>
          </a:p>
          <a:p>
            <a:r>
              <a:rPr lang="en-US" baseline="0" dirty="0" smtClean="0"/>
              <a:t>So let’s look at what it takes to integrate these.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40</a:t>
            </a:fld>
            <a:endParaRPr lang="en-US"/>
          </a:p>
        </p:txBody>
      </p:sp>
    </p:spTree>
    <p:extLst>
      <p:ext uri="{BB962C8B-B14F-4D97-AF65-F5344CB8AC3E}">
        <p14:creationId xmlns:p14="http://schemas.microsoft.com/office/powerpoint/2010/main" val="658148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Start by re-mapping the basic folders to the MVC structure</a:t>
            </a:r>
            <a:r>
              <a:rPr lang="en-US" baseline="0" dirty="0" smtClean="0"/>
              <a:t> or vice versa.</a:t>
            </a:r>
          </a:p>
          <a:p>
            <a:endParaRPr lang="en-US" baseline="0" dirty="0" smtClean="0"/>
          </a:p>
          <a:p>
            <a:r>
              <a:rPr lang="en-US" baseline="0" dirty="0" smtClean="0"/>
              <a:t>2 – Look of the master layout of the template (header, sidebar, footer, etc.) and slice them up into the _Layout shared view.</a:t>
            </a:r>
          </a:p>
          <a:p>
            <a:endParaRPr lang="en-US" baseline="0" dirty="0" smtClean="0"/>
          </a:p>
          <a:p>
            <a:r>
              <a:rPr lang="en-US" baseline="0" dirty="0" smtClean="0"/>
              <a:t>3 – Convert HTML pages within the downloaded theme to controllers and matching views.</a:t>
            </a:r>
          </a:p>
          <a:p>
            <a:endParaRPr lang="en-US" baseline="0" dirty="0" smtClean="0"/>
          </a:p>
          <a:p>
            <a:r>
              <a:rPr lang="en-US" baseline="0" dirty="0" smtClean="0"/>
              <a:t>4 – And finally replace the JavaScript libraries the theme is using with </a:t>
            </a:r>
            <a:r>
              <a:rPr lang="en-US" baseline="0" dirty="0" err="1" smtClean="0"/>
              <a:t>NuGet</a:t>
            </a:r>
            <a:r>
              <a:rPr lang="en-US" baseline="0" dirty="0" smtClean="0"/>
              <a:t> or Bower to make it easier to update.  That last one is optional if you are buying a theme that is regularly updated and you want to stay in sync with the designer.</a:t>
            </a:r>
          </a:p>
          <a:p>
            <a:endParaRPr lang="en-US" baseline="0" dirty="0" smtClean="0"/>
          </a:p>
          <a:p>
            <a:r>
              <a:rPr lang="en-US" baseline="0" dirty="0" smtClean="0"/>
              <a:t>Now you can start integrating your custom MVC helpers as you go.</a:t>
            </a:r>
          </a:p>
          <a:p>
            <a:endParaRPr lang="en-US" baseline="0" dirty="0" smtClean="0"/>
          </a:p>
          <a:p>
            <a:r>
              <a:rPr lang="en-US" baseline="0" dirty="0" smtClean="0"/>
              <a:t>Also, make sure you look for themes that already have MVC versions available, let someone do the work for you.  Quite a few of the top themes have MVC versions.</a:t>
            </a:r>
          </a:p>
        </p:txBody>
      </p:sp>
      <p:sp>
        <p:nvSpPr>
          <p:cNvPr id="4" name="Slide Number Placeholder 3"/>
          <p:cNvSpPr>
            <a:spLocks noGrp="1"/>
          </p:cNvSpPr>
          <p:nvPr>
            <p:ph type="sldNum" sz="quarter" idx="10"/>
          </p:nvPr>
        </p:nvSpPr>
        <p:spPr/>
        <p:txBody>
          <a:bodyPr/>
          <a:lstStyle/>
          <a:p>
            <a:fld id="{D8BE0363-C781-46DC-962D-967BE65F93A0}" type="slidenum">
              <a:rPr lang="en-US" smtClean="0"/>
              <a:t>41</a:t>
            </a:fld>
            <a:endParaRPr lang="en-US"/>
          </a:p>
        </p:txBody>
      </p:sp>
    </p:spTree>
    <p:extLst>
      <p:ext uri="{BB962C8B-B14F-4D97-AF65-F5344CB8AC3E}">
        <p14:creationId xmlns:p14="http://schemas.microsoft.com/office/powerpoint/2010/main" val="2388640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in</a:t>
            </a:r>
            <a:r>
              <a:rPr lang="en-US" baseline="0" dirty="0" smtClean="0"/>
              <a:t> the home stretch now.  Our last section is third party resources to help you out.</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42</a:t>
            </a:fld>
            <a:endParaRPr lang="en-US"/>
          </a:p>
        </p:txBody>
      </p:sp>
    </p:spTree>
    <p:extLst>
      <p:ext uri="{BB962C8B-B14F-4D97-AF65-F5344CB8AC3E}">
        <p14:creationId xmlns:p14="http://schemas.microsoft.com/office/powerpoint/2010/main" val="3085146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PagedList.MVC</a:t>
            </a:r>
            <a:r>
              <a:rPr lang="en-US" dirty="0" smtClean="0"/>
              <a:t> is a very popular,</a:t>
            </a:r>
            <a:r>
              <a:rPr lang="en-US" baseline="0" dirty="0" smtClean="0"/>
              <a:t> free add-on that makes it easy to create server side paged tables of data.</a:t>
            </a:r>
          </a:p>
          <a:p>
            <a:endParaRPr lang="en-US" baseline="0" dirty="0" smtClean="0"/>
          </a:p>
          <a:p>
            <a:r>
              <a:rPr lang="en-US" baseline="0" dirty="0" smtClean="0"/>
              <a:t>It has recently been forked into </a:t>
            </a:r>
            <a:r>
              <a:rPr lang="en-US" baseline="0" dirty="0" err="1" smtClean="0"/>
              <a:t>X.PagedList</a:t>
            </a:r>
            <a:r>
              <a:rPr lang="en-US" baseline="0" dirty="0" smtClean="0"/>
              <a:t>.</a:t>
            </a:r>
          </a:p>
          <a:p>
            <a:endParaRPr lang="en-US" baseline="0" dirty="0" smtClean="0"/>
          </a:p>
          <a:p>
            <a:r>
              <a:rPr lang="en-US" baseline="0" dirty="0" smtClean="0"/>
              <a:t>It’s easy to use and has options to make it use Bootstraps build in paging indicators.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43</a:t>
            </a:fld>
            <a:endParaRPr lang="en-US"/>
          </a:p>
        </p:txBody>
      </p:sp>
    </p:spTree>
    <p:extLst>
      <p:ext uri="{BB962C8B-B14F-4D97-AF65-F5344CB8AC3E}">
        <p14:creationId xmlns:p14="http://schemas.microsoft.com/office/powerpoint/2010/main" val="2248087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take it a step further into a more</a:t>
            </a:r>
            <a:r>
              <a:rPr lang="en-US" baseline="0" dirty="0" smtClean="0"/>
              <a:t> complete tabular data solution, you can turn to jQuery </a:t>
            </a:r>
            <a:r>
              <a:rPr lang="en-US" baseline="0" dirty="0" err="1" smtClean="0"/>
              <a:t>DataTables</a:t>
            </a:r>
            <a:r>
              <a:rPr lang="en-US" baseline="0" dirty="0" smtClean="0"/>
              <a:t>.</a:t>
            </a:r>
          </a:p>
          <a:p>
            <a:endParaRPr lang="en-US" baseline="0" dirty="0" smtClean="0"/>
          </a:p>
          <a:p>
            <a:r>
              <a:rPr lang="en-US" baseline="0" dirty="0" smtClean="0"/>
              <a:t>It has all kinds of options for paging, sorting, filtering, searching, on and on and on.</a:t>
            </a:r>
          </a:p>
          <a:p>
            <a:endParaRPr lang="en-US" baseline="0" dirty="0" smtClean="0"/>
          </a:p>
          <a:p>
            <a:r>
              <a:rPr lang="en-US" baseline="0" dirty="0" smtClean="0"/>
              <a:t>It’s a free alternative to the big vendors paid grids.</a:t>
            </a:r>
          </a:p>
          <a:p>
            <a:endParaRPr lang="en-US" baseline="0" dirty="0" smtClean="0"/>
          </a:p>
          <a:p>
            <a:r>
              <a:rPr lang="en-US" baseline="0" dirty="0" smtClean="0"/>
              <a:t>And it also comes Bootstrap ready.</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44</a:t>
            </a:fld>
            <a:endParaRPr lang="en-US"/>
          </a:p>
        </p:txBody>
      </p:sp>
    </p:spTree>
    <p:extLst>
      <p:ext uri="{BB962C8B-B14F-4D97-AF65-F5344CB8AC3E}">
        <p14:creationId xmlns:p14="http://schemas.microsoft.com/office/powerpoint/2010/main" val="2598268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going</a:t>
            </a:r>
            <a:r>
              <a:rPr lang="en-US" baseline="0" dirty="0" smtClean="0"/>
              <a:t> the paid route to get enterprise level support, you’ll find the big vendors like </a:t>
            </a:r>
            <a:r>
              <a:rPr lang="en-US" baseline="0" dirty="0" err="1" smtClean="0"/>
              <a:t>Telerik</a:t>
            </a:r>
            <a:r>
              <a:rPr lang="en-US" baseline="0" dirty="0" smtClean="0"/>
              <a:t> have also made their control suite Bootstrap ready.</a:t>
            </a:r>
          </a:p>
          <a:p>
            <a:endParaRPr lang="en-US" baseline="0" dirty="0" smtClean="0"/>
          </a:p>
          <a:p>
            <a:r>
              <a:rPr lang="en-US" baseline="0" dirty="0" smtClean="0"/>
              <a:t>Kendo has a free version, but if you want some of the controls like the Grid and </a:t>
            </a:r>
            <a:r>
              <a:rPr lang="en-US" baseline="0" dirty="0" err="1" smtClean="0"/>
              <a:t>TreeView</a:t>
            </a:r>
            <a:r>
              <a:rPr lang="en-US" baseline="0" dirty="0" smtClean="0"/>
              <a:t> these will cost you per developer,</a:t>
            </a:r>
          </a:p>
          <a:p>
            <a:endParaRPr lang="en-US" baseline="0" dirty="0" smtClean="0"/>
          </a:p>
          <a:p>
            <a:endParaRPr lang="en-US" baseline="0" dirty="0" smtClean="0"/>
          </a:p>
          <a:p>
            <a:r>
              <a:rPr lang="en-US" baseline="0" dirty="0" smtClean="0"/>
              <a:t>But you can see the trend here.  Bootstrap is VERY popular and third parties need to support it to compete.</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45</a:t>
            </a:fld>
            <a:endParaRPr lang="en-US"/>
          </a:p>
        </p:txBody>
      </p:sp>
    </p:spTree>
    <p:extLst>
      <p:ext uri="{BB962C8B-B14F-4D97-AF65-F5344CB8AC3E}">
        <p14:creationId xmlns:p14="http://schemas.microsoft.com/office/powerpoint/2010/main" val="3321693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you liked the Fluent API approach</a:t>
            </a:r>
            <a:r>
              <a:rPr lang="en-US" baseline="0" dirty="0" smtClean="0"/>
              <a:t> I showed earlier and you have some money to spend, make sure you check out </a:t>
            </a:r>
            <a:r>
              <a:rPr lang="en-US" baseline="0" dirty="0" err="1" smtClean="0"/>
              <a:t>TwitterBootstrapMVC</a:t>
            </a:r>
            <a:r>
              <a:rPr lang="en-US" baseline="0" dirty="0" smtClean="0"/>
              <a:t>.</a:t>
            </a:r>
          </a:p>
          <a:p>
            <a:endParaRPr lang="en-US" baseline="0" dirty="0" smtClean="0"/>
          </a:p>
          <a:p>
            <a:r>
              <a:rPr lang="en-US" baseline="0" dirty="0" smtClean="0"/>
              <a:t>It adds a Fluent API for you.</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46</a:t>
            </a:fld>
            <a:endParaRPr lang="en-US"/>
          </a:p>
        </p:txBody>
      </p:sp>
    </p:spTree>
    <p:extLst>
      <p:ext uri="{BB962C8B-B14F-4D97-AF65-F5344CB8AC3E}">
        <p14:creationId xmlns:p14="http://schemas.microsoft.com/office/powerpoint/2010/main" val="6562018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this example.</a:t>
            </a:r>
          </a:p>
          <a:p>
            <a:endParaRPr lang="en-US" dirty="0" smtClean="0"/>
          </a:p>
          <a:p>
            <a:r>
              <a:rPr lang="en-US" dirty="0" smtClean="0"/>
              <a:t>I</a:t>
            </a:r>
            <a:r>
              <a:rPr lang="en-US" baseline="0" dirty="0" smtClean="0"/>
              <a:t> know it almost impossible to read on this slide.  But look at the right side and how much that Bootstrap markup gets reduced to.</a:t>
            </a:r>
          </a:p>
          <a:p>
            <a:endParaRPr lang="en-US" baseline="0" dirty="0" smtClean="0"/>
          </a:p>
          <a:p>
            <a:r>
              <a:rPr lang="en-US" baseline="0" dirty="0" smtClean="0"/>
              <a:t>This might be a little overkill on the Fluent side, but its worth checking out.</a:t>
            </a:r>
          </a:p>
          <a:p>
            <a:endParaRPr lang="en-US" baseline="0" dirty="0" smtClean="0"/>
          </a:p>
          <a:p>
            <a:r>
              <a:rPr lang="en-US" baseline="0" dirty="0" smtClean="0"/>
              <a:t>Just remember, when you start hitting third party advanced themes or paid themes, you are going to have to do some work here to integrate the two.</a:t>
            </a:r>
          </a:p>
          <a:p>
            <a:endParaRPr lang="en-US" baseline="0" dirty="0" smtClean="0"/>
          </a:p>
          <a:p>
            <a:r>
              <a:rPr lang="en-US" baseline="0" dirty="0" smtClean="0"/>
              <a:t>First, update the themes markup to use these Bootstrap helpers, and second extend these Bootstrap helpers as necessary to pick any custom missing pieces.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47</a:t>
            </a:fld>
            <a:endParaRPr lang="en-US"/>
          </a:p>
        </p:txBody>
      </p:sp>
    </p:spTree>
    <p:extLst>
      <p:ext uri="{BB962C8B-B14F-4D97-AF65-F5344CB8AC3E}">
        <p14:creationId xmlns:p14="http://schemas.microsoft.com/office/powerpoint/2010/main" val="3361083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Setup is easy, its built in by default</a:t>
            </a:r>
            <a:r>
              <a:rPr lang="en-US" baseline="0" dirty="0" smtClean="0"/>
              <a:t> or available as </a:t>
            </a:r>
            <a:r>
              <a:rPr lang="en-US" baseline="0" dirty="0" err="1" smtClean="0"/>
              <a:t>NuGet</a:t>
            </a:r>
            <a:r>
              <a:rPr lang="en-US" baseline="0" dirty="0" smtClean="0"/>
              <a:t>, Bower, etc.</a:t>
            </a:r>
          </a:p>
          <a:p>
            <a:r>
              <a:rPr lang="en-US" baseline="0" dirty="0" smtClean="0"/>
              <a:t>2 – Always start with a custom validation JavaScript file to get the two validation styles working together.</a:t>
            </a:r>
          </a:p>
          <a:p>
            <a:r>
              <a:rPr lang="en-US" baseline="0" dirty="0" smtClean="0"/>
              <a:t>3 – Helpers are where you will spend a lot of time building up integration with Bootstrap, you can go as extensive and deep as you want.  </a:t>
            </a:r>
            <a:r>
              <a:rPr lang="en-US" baseline="0" dirty="0" err="1" smtClean="0"/>
              <a:t>TwitterBootstrapMVC</a:t>
            </a:r>
            <a:r>
              <a:rPr lang="en-US" baseline="0" dirty="0" smtClean="0"/>
              <a:t> is a good </a:t>
            </a:r>
            <a:r>
              <a:rPr lang="en-US" baseline="0" dirty="0" err="1" smtClean="0"/>
              <a:t>addon</a:t>
            </a:r>
            <a:r>
              <a:rPr lang="en-US" baseline="0" dirty="0" smtClean="0"/>
              <a:t> to cut down on this effort if you are using Bootstrap and not something else like Foundation.</a:t>
            </a:r>
          </a:p>
          <a:p>
            <a:r>
              <a:rPr lang="en-US" baseline="0" dirty="0" smtClean="0"/>
              <a:t>4 – Update the default view templates you use to your own look and feel and your custom helpers so you get a big </a:t>
            </a:r>
            <a:r>
              <a:rPr lang="en-US" baseline="0" dirty="0" err="1" smtClean="0"/>
              <a:t>headstart</a:t>
            </a:r>
            <a:r>
              <a:rPr lang="en-US" baseline="0" dirty="0" smtClean="0"/>
              <a:t> on each view you create and your not typing the same boilerplate markup over and over.</a:t>
            </a:r>
          </a:p>
          <a:p>
            <a:r>
              <a:rPr lang="en-US" baseline="0" dirty="0" smtClean="0"/>
              <a:t>5 – If your not a designer, make sure you at least to grab something other than the default theme, that can go a long way to user acceptance and perception.</a:t>
            </a:r>
          </a:p>
          <a:p>
            <a:r>
              <a:rPr lang="en-US" baseline="0" dirty="0" smtClean="0"/>
              <a:t>6 – There are lots of third party resources for Bootstrap out there and many of them have MVC integration.  And if they don’t, now you have enough knowledge to add that integration and contribute back to those resources.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48</a:t>
            </a:fld>
            <a:endParaRPr lang="en-US"/>
          </a:p>
        </p:txBody>
      </p:sp>
    </p:spTree>
    <p:extLst>
      <p:ext uri="{BB962C8B-B14F-4D97-AF65-F5344CB8AC3E}">
        <p14:creationId xmlns:p14="http://schemas.microsoft.com/office/powerpoint/2010/main" val="3017861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 brings us to the end.</a:t>
            </a:r>
          </a:p>
          <a:p>
            <a:endParaRPr lang="en-US" dirty="0" smtClean="0"/>
          </a:p>
          <a:p>
            <a:r>
              <a:rPr lang="en-US" dirty="0" smtClean="0"/>
              <a:t>Once</a:t>
            </a:r>
            <a:r>
              <a:rPr lang="en-US" baseline="0" dirty="0" smtClean="0"/>
              <a:t> again, here is my contact information and the download link for the content as big as I can display it.</a:t>
            </a:r>
          </a:p>
        </p:txBody>
      </p:sp>
      <p:sp>
        <p:nvSpPr>
          <p:cNvPr id="4" name="Slide Number Placeholder 3"/>
          <p:cNvSpPr>
            <a:spLocks noGrp="1"/>
          </p:cNvSpPr>
          <p:nvPr>
            <p:ph type="sldNum" sz="quarter" idx="10"/>
          </p:nvPr>
        </p:nvSpPr>
        <p:spPr/>
        <p:txBody>
          <a:bodyPr/>
          <a:lstStyle/>
          <a:p>
            <a:fld id="{D8BE0363-C781-46DC-962D-967BE65F93A0}" type="slidenum">
              <a:rPr lang="en-US" smtClean="0"/>
              <a:t>49</a:t>
            </a:fld>
            <a:endParaRPr lang="en-US"/>
          </a:p>
        </p:txBody>
      </p:sp>
    </p:spTree>
    <p:extLst>
      <p:ext uri="{BB962C8B-B14F-4D97-AF65-F5344CB8AC3E}">
        <p14:creationId xmlns:p14="http://schemas.microsoft.com/office/powerpoint/2010/main" val="149644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Bootstrap includes 250 icons as a font to make them easy to scale to various</a:t>
            </a:r>
            <a:r>
              <a:rPr lang="en-US" baseline="0" dirty="0" smtClean="0"/>
              <a:t> resolutions.</a:t>
            </a:r>
          </a:p>
          <a:p>
            <a:endParaRPr lang="en-US" baseline="0" dirty="0" smtClean="0"/>
          </a:p>
          <a:p>
            <a:r>
              <a:rPr lang="en-US" baseline="0" dirty="0" smtClean="0"/>
              <a:t>2 – They have two classes you apply. </a:t>
            </a:r>
            <a:r>
              <a:rPr lang="en-US" baseline="0" dirty="0" err="1" smtClean="0"/>
              <a:t>Glyphicon</a:t>
            </a:r>
            <a:r>
              <a:rPr lang="en-US" baseline="0" dirty="0" smtClean="0"/>
              <a:t> and </a:t>
            </a:r>
            <a:r>
              <a:rPr lang="en-US" baseline="0" dirty="0" err="1" smtClean="0"/>
              <a:t>glyphicon</a:t>
            </a:r>
            <a:r>
              <a:rPr lang="en-US" baseline="0" dirty="0" smtClean="0"/>
              <a:t>-{name}</a:t>
            </a:r>
          </a:p>
          <a:p>
            <a:endParaRPr lang="en-US" baseline="0" dirty="0" smtClean="0"/>
          </a:p>
          <a:p>
            <a:r>
              <a:rPr lang="en-US" baseline="0" dirty="0" smtClean="0"/>
              <a:t>3 – This is an example of how add an icon to the button.</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5</a:t>
            </a:fld>
            <a:endParaRPr lang="en-US"/>
          </a:p>
        </p:txBody>
      </p:sp>
    </p:spTree>
    <p:extLst>
      <p:ext uri="{BB962C8B-B14F-4D97-AF65-F5344CB8AC3E}">
        <p14:creationId xmlns:p14="http://schemas.microsoft.com/office/powerpoint/2010/main" val="185405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Bootstrap also includes</a:t>
            </a:r>
            <a:r>
              <a:rPr lang="en-US" baseline="0" dirty="0" smtClean="0"/>
              <a:t> JavaScript components are in the bootstrap.js file in the scripts folder.</a:t>
            </a:r>
          </a:p>
          <a:p>
            <a:endParaRPr lang="en-US" baseline="0" dirty="0" smtClean="0"/>
          </a:p>
          <a:p>
            <a:r>
              <a:rPr lang="en-US" baseline="0" dirty="0" smtClean="0"/>
              <a:t>2 – Implemented as jQuery Plugins.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 IMPORTANT, there is no fallback for browsers that do not have JavaScript enabled. If that’s an issue, you should avoid using the JavaScript plugins but you can still use the rest of the CSS found in Bootstrap.</a:t>
            </a:r>
          </a:p>
          <a:p>
            <a:endParaRPr lang="en-US" dirty="0" smtClean="0"/>
          </a:p>
          <a:p>
            <a:r>
              <a:rPr lang="en-US" dirty="0" smtClean="0"/>
              <a:t>4 –</a:t>
            </a:r>
            <a:r>
              <a:rPr lang="en-US" baseline="0" dirty="0" smtClean="0"/>
              <a:t>3 ways to interact with these JavaScript plugins, this example shows the Alert component.</a:t>
            </a:r>
          </a:p>
          <a:p>
            <a:r>
              <a:rPr lang="en-US" baseline="0" dirty="0" smtClean="0"/>
              <a:t> - Data Attributes on HTML elements. (declaring the alert)</a:t>
            </a:r>
          </a:p>
          <a:p>
            <a:r>
              <a:rPr lang="en-US" baseline="0" dirty="0" smtClean="0"/>
              <a:t> - jQuery API from JavaScript (alternate way to declare the alert)</a:t>
            </a:r>
          </a:p>
          <a:p>
            <a:r>
              <a:rPr lang="en-US" baseline="0" dirty="0" smtClean="0"/>
              <a:t> - jQuery events (respond to the alert </a:t>
            </a:r>
            <a:r>
              <a:rPr lang="en-US" baseline="0" dirty="0" err="1" smtClean="0"/>
              <a:t>beging</a:t>
            </a:r>
            <a:r>
              <a:rPr lang="en-US" baseline="0" dirty="0" smtClean="0"/>
              <a:t> closed)</a:t>
            </a:r>
            <a:endParaRPr lang="en-US" dirty="0" smtClean="0"/>
          </a:p>
        </p:txBody>
      </p:sp>
      <p:sp>
        <p:nvSpPr>
          <p:cNvPr id="4" name="Slide Number Placeholder 3"/>
          <p:cNvSpPr>
            <a:spLocks noGrp="1"/>
          </p:cNvSpPr>
          <p:nvPr>
            <p:ph type="sldNum" sz="quarter" idx="10"/>
          </p:nvPr>
        </p:nvSpPr>
        <p:spPr/>
        <p:txBody>
          <a:bodyPr/>
          <a:lstStyle/>
          <a:p>
            <a:fld id="{D8BE0363-C781-46DC-962D-967BE65F93A0}" type="slidenum">
              <a:rPr lang="en-US" smtClean="0"/>
              <a:t>6</a:t>
            </a:fld>
            <a:endParaRPr lang="en-US"/>
          </a:p>
        </p:txBody>
      </p:sp>
    </p:spTree>
    <p:extLst>
      <p:ext uri="{BB962C8B-B14F-4D97-AF65-F5344CB8AC3E}">
        <p14:creationId xmlns:p14="http://schemas.microsoft.com/office/powerpoint/2010/main" val="21827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a:t>
            </a:r>
            <a:r>
              <a:rPr lang="en-US" baseline="0" dirty="0" smtClean="0"/>
              <a:t> are setup and running.</a:t>
            </a:r>
          </a:p>
          <a:p>
            <a:endParaRPr lang="en-US" dirty="0" smtClean="0"/>
          </a:p>
          <a:p>
            <a:r>
              <a:rPr lang="en-US" dirty="0" smtClean="0"/>
              <a:t>The first change we are going to make is validation.  It’s an</a:t>
            </a:r>
            <a:r>
              <a:rPr lang="en-US" baseline="0" dirty="0" smtClean="0"/>
              <a:t> easy application wide change to get MVCs and Bootstraps validation in sync.</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7</a:t>
            </a:fld>
            <a:endParaRPr lang="en-US"/>
          </a:p>
        </p:txBody>
      </p:sp>
    </p:spTree>
    <p:extLst>
      <p:ext uri="{BB962C8B-B14F-4D97-AF65-F5344CB8AC3E}">
        <p14:creationId xmlns:p14="http://schemas.microsoft.com/office/powerpoint/2010/main" val="256500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MVC</a:t>
            </a:r>
            <a:r>
              <a:rPr lang="en-US" baseline="0" dirty="0" smtClean="0"/>
              <a:t> and Bootstrap handle validation differently.</a:t>
            </a:r>
          </a:p>
          <a:p>
            <a:endParaRPr lang="en-US" baseline="0" dirty="0" smtClean="0"/>
          </a:p>
          <a:p>
            <a:r>
              <a:rPr lang="en-US" baseline="0" dirty="0" smtClean="0"/>
              <a:t>1 – MVC method.</a:t>
            </a:r>
          </a:p>
          <a:p>
            <a:r>
              <a:rPr lang="en-US" baseline="0" dirty="0" smtClean="0"/>
              <a:t> - Applies a red border to the invalid element.</a:t>
            </a:r>
          </a:p>
          <a:p>
            <a:r>
              <a:rPr lang="en-US" baseline="0" dirty="0" smtClean="0"/>
              <a:t> - Styling is added to Site.css in the default template.</a:t>
            </a:r>
          </a:p>
          <a:p>
            <a:r>
              <a:rPr lang="en-US" baseline="0" dirty="0" smtClean="0"/>
              <a:t> - The style is applied to the input element that is invalid.</a:t>
            </a:r>
          </a:p>
          <a:p>
            <a:r>
              <a:rPr lang="en-US" baseline="0" dirty="0" smtClean="0"/>
              <a:t> - Adds the class input-validation-error</a:t>
            </a:r>
          </a:p>
          <a:p>
            <a:endParaRPr lang="en-US" baseline="0" dirty="0" smtClean="0"/>
          </a:p>
          <a:p>
            <a:r>
              <a:rPr lang="en-US" baseline="0" dirty="0" smtClean="0"/>
              <a:t>2 – Bootstrap method.</a:t>
            </a:r>
          </a:p>
          <a:p>
            <a:pPr marL="171450" indent="-171450">
              <a:buFontTx/>
              <a:buChar char="-"/>
            </a:pPr>
            <a:r>
              <a:rPr lang="en-US" baseline="0" dirty="0" smtClean="0"/>
              <a:t>Applies a BOLD red border to the invalid element.</a:t>
            </a:r>
          </a:p>
          <a:p>
            <a:pPr marL="171450" indent="-171450">
              <a:buFontTx/>
              <a:buChar char="-"/>
            </a:pPr>
            <a:r>
              <a:rPr lang="en-US" baseline="0" dirty="0" smtClean="0"/>
              <a:t>Styling is in the bootstrap.css file with the rest of bootstraps styling.</a:t>
            </a:r>
          </a:p>
          <a:p>
            <a:pPr marL="171450" indent="-171450">
              <a:buFontTx/>
              <a:buChar char="-"/>
            </a:pPr>
            <a:r>
              <a:rPr lang="en-US" baseline="0" dirty="0" smtClean="0"/>
              <a:t>The style is applied to the parent element, not the input element.</a:t>
            </a:r>
          </a:p>
          <a:p>
            <a:pPr marL="171450" indent="-171450">
              <a:buFontTx/>
              <a:buChar char="-"/>
            </a:pPr>
            <a:r>
              <a:rPr lang="en-US" baseline="0" dirty="0" smtClean="0"/>
              <a:t>Adds the class has-error</a:t>
            </a:r>
          </a:p>
        </p:txBody>
      </p:sp>
      <p:sp>
        <p:nvSpPr>
          <p:cNvPr id="4" name="Slide Number Placeholder 3"/>
          <p:cNvSpPr>
            <a:spLocks noGrp="1"/>
          </p:cNvSpPr>
          <p:nvPr>
            <p:ph type="sldNum" sz="quarter" idx="10"/>
          </p:nvPr>
        </p:nvSpPr>
        <p:spPr/>
        <p:txBody>
          <a:bodyPr/>
          <a:lstStyle/>
          <a:p>
            <a:fld id="{D8BE0363-C781-46DC-962D-967BE65F93A0}" type="slidenum">
              <a:rPr lang="en-US" smtClean="0"/>
              <a:t>8</a:t>
            </a:fld>
            <a:endParaRPr lang="en-US"/>
          </a:p>
        </p:txBody>
      </p:sp>
    </p:spTree>
    <p:extLst>
      <p:ext uri="{BB962C8B-B14F-4D97-AF65-F5344CB8AC3E}">
        <p14:creationId xmlns:p14="http://schemas.microsoft.com/office/powerpoint/2010/main" val="40599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validation script file, here I use contoso.validation.js.</a:t>
            </a:r>
          </a:p>
          <a:p>
            <a:endParaRPr lang="en-US" baseline="0" dirty="0" smtClean="0"/>
          </a:p>
          <a:p>
            <a:r>
              <a:rPr lang="en-US" baseline="0" dirty="0" smtClean="0"/>
              <a:t>Updating the jQuery validation by changing the way highlighting works.</a:t>
            </a:r>
          </a:p>
          <a:p>
            <a:endParaRPr lang="en-US" baseline="0" dirty="0" smtClean="0"/>
          </a:p>
          <a:p>
            <a:pPr marL="171450" indent="-171450">
              <a:buFontTx/>
              <a:buChar char="-"/>
            </a:pPr>
            <a:r>
              <a:rPr lang="en-US" baseline="0" dirty="0" smtClean="0"/>
              <a:t>Get the invalid element.</a:t>
            </a:r>
          </a:p>
          <a:p>
            <a:pPr marL="171450" indent="-171450">
              <a:buFontTx/>
              <a:buChar char="-"/>
            </a:pPr>
            <a:r>
              <a:rPr lang="en-US" baseline="0" dirty="0" smtClean="0"/>
              <a:t>Find its parent element.</a:t>
            </a:r>
          </a:p>
          <a:p>
            <a:pPr marL="171450" indent="-171450">
              <a:buFontTx/>
              <a:buChar char="-"/>
            </a:pPr>
            <a:r>
              <a:rPr lang="en-US" baseline="0" dirty="0" smtClean="0"/>
              <a:t>Add or remove the Bootstrap has-error class.</a:t>
            </a:r>
            <a:endParaRPr lang="en-US" dirty="0"/>
          </a:p>
        </p:txBody>
      </p:sp>
      <p:sp>
        <p:nvSpPr>
          <p:cNvPr id="4" name="Slide Number Placeholder 3"/>
          <p:cNvSpPr>
            <a:spLocks noGrp="1"/>
          </p:cNvSpPr>
          <p:nvPr>
            <p:ph type="sldNum" sz="quarter" idx="10"/>
          </p:nvPr>
        </p:nvSpPr>
        <p:spPr/>
        <p:txBody>
          <a:bodyPr/>
          <a:lstStyle/>
          <a:p>
            <a:fld id="{D8BE0363-C781-46DC-962D-967BE65F93A0}" type="slidenum">
              <a:rPr lang="en-US" smtClean="0"/>
              <a:t>9</a:t>
            </a:fld>
            <a:endParaRPr lang="en-US"/>
          </a:p>
        </p:txBody>
      </p:sp>
    </p:spTree>
    <p:extLst>
      <p:ext uri="{BB962C8B-B14F-4D97-AF65-F5344CB8AC3E}">
        <p14:creationId xmlns:p14="http://schemas.microsoft.com/office/powerpoint/2010/main" val="356499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11/13/15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11/13/15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11/13/15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customXml" Target="../ink/ink9.xml"/><Relationship Id="rId6" Type="http://schemas.openxmlformats.org/officeDocument/2006/relationships/image" Target="../media/image15.emf"/><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ustomXml" Target="../ink/ink10.xml"/><Relationship Id="rId5" Type="http://schemas.openxmlformats.org/officeDocument/2006/relationships/image" Target="../media/image18.emf"/><Relationship Id="rId6" Type="http://schemas.openxmlformats.org/officeDocument/2006/relationships/customXml" Target="../ink/ink11.xml"/><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customXml" Target="../ink/ink12.xml"/><Relationship Id="rId5"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ustomXml" Target="../ink/ink13.xml"/><Relationship Id="rId5"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mailto:scott@kuhl.ws" TargetMode="External"/><Relationship Id="rId4" Type="http://schemas.openxmlformats.org/officeDocument/2006/relationships/hyperlink" Target="http://1drv.ms/1LNDIqL"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asp.ne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customXml" Target="../ink/ink17.xml"/><Relationship Id="rId12"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32.png"/><Relationship Id="rId5" Type="http://schemas.openxmlformats.org/officeDocument/2006/relationships/customXml" Target="../ink/ink14.xml"/><Relationship Id="rId6" Type="http://schemas.openxmlformats.org/officeDocument/2006/relationships/image" Target="../media/image46.emf"/><Relationship Id="rId7" Type="http://schemas.openxmlformats.org/officeDocument/2006/relationships/customXml" Target="../ink/ink15.xml"/><Relationship Id="rId8" Type="http://schemas.openxmlformats.org/officeDocument/2006/relationships/image" Target="../media/image47.emf"/><Relationship Id="rId9" Type="http://schemas.openxmlformats.org/officeDocument/2006/relationships/customXml" Target="../ink/ink16.xml"/><Relationship Id="rId10" Type="http://schemas.openxmlformats.org/officeDocument/2006/relationships/image" Target="../media/image4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customXml" Target="../ink/ink18.xml"/><Relationship Id="rId6" Type="http://schemas.openxmlformats.org/officeDocument/2006/relationships/image" Target="../media/image36.emf"/><Relationship Id="rId7" Type="http://schemas.openxmlformats.org/officeDocument/2006/relationships/customXml" Target="../ink/ink19.xml"/><Relationship Id="rId8" Type="http://schemas.openxmlformats.org/officeDocument/2006/relationships/image" Target="../media/image37.e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hyperlink" Target="http://bootswatch.com/" TargetMode="External"/><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hyperlink" Target="http://winstrap.azurewebsites.net/" TargetMode="External"/><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customXml" Target="../ink/ink5.xml"/><Relationship Id="rId13" Type="http://schemas.openxmlformats.org/officeDocument/2006/relationships/image" Target="../media/image6.emf"/><Relationship Id="rId14" Type="http://schemas.openxmlformats.org/officeDocument/2006/relationships/customXml" Target="../ink/ink6.xml"/><Relationship Id="rId15" Type="http://schemas.openxmlformats.org/officeDocument/2006/relationships/image" Target="../media/image7.emf"/><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customXml" Target="../ink/ink1.xml"/><Relationship Id="rId5" Type="http://schemas.openxmlformats.org/officeDocument/2006/relationships/image" Target="../media/image2.emf"/><Relationship Id="rId6" Type="http://schemas.openxmlformats.org/officeDocument/2006/relationships/customXml" Target="../ink/ink2.xml"/><Relationship Id="rId7" Type="http://schemas.openxmlformats.org/officeDocument/2006/relationships/image" Target="../media/image3.emf"/><Relationship Id="rId8" Type="http://schemas.openxmlformats.org/officeDocument/2006/relationships/customXml" Target="../ink/ink3.xml"/><Relationship Id="rId9" Type="http://schemas.openxmlformats.org/officeDocument/2006/relationships/image" Target="../media/image4.emf"/><Relationship Id="rId10" Type="http://schemas.openxmlformats.org/officeDocument/2006/relationships/customXml" Target="../ink/ink4.xml"/></Relationships>
</file>

<file path=ppt/slides/_rels/slide40.xml.rels><?xml version="1.0" encoding="UTF-8" standalone="yes"?>
<Relationships xmlns="http://schemas.openxmlformats.org/package/2006/relationships"><Relationship Id="rId3" Type="http://schemas.openxmlformats.org/officeDocument/2006/relationships/hyperlink" Target="http://themes.getbootstrap.com/" TargetMode="External"/><Relationship Id="rId4" Type="http://schemas.openxmlformats.org/officeDocument/2006/relationships/hyperlink" Target="https://wrapbootstrap.com/" TargetMode="External"/><Relationship Id="rId5" Type="http://schemas.openxmlformats.org/officeDocument/2006/relationships/image" Target="../media/image47.png"/><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ithub.com/ernado-x/X.PagedList"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datatables.net/" TargetMode="External"/><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http://www.telerik.com/kendo-ui" TargetMode="External"/><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s://www.twitterbootstrapmvc.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hyperlink" Target="mailto:scott@kuhl.ws" TargetMode="External"/><Relationship Id="rId4" Type="http://schemas.openxmlformats.org/officeDocument/2006/relationships/hyperlink" Target="http://1drv.ms/1LNDIqL"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customXml" Target="../ink/ink7.xml"/><Relationship Id="rId6" Type="http://schemas.openxmlformats.org/officeDocument/2006/relationships/image" Target="../media/image10.emf"/><Relationship Id="rId7" Type="http://schemas.openxmlformats.org/officeDocument/2006/relationships/customXml" Target="../ink/ink8.xml"/><Relationship Id="rId8" Type="http://schemas.openxmlformats.org/officeDocument/2006/relationships/image" Target="../media/image11.emf"/><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 and MVC</a:t>
            </a:r>
            <a:endParaRPr lang="en-US" dirty="0"/>
          </a:p>
        </p:txBody>
      </p:sp>
      <p:sp>
        <p:nvSpPr>
          <p:cNvPr id="3" name="Subtitle 2"/>
          <p:cNvSpPr>
            <a:spLocks noGrp="1"/>
          </p:cNvSpPr>
          <p:nvPr>
            <p:ph type="subTitle" idx="1"/>
          </p:nvPr>
        </p:nvSpPr>
        <p:spPr/>
        <p:txBody>
          <a:bodyPr/>
          <a:lstStyle/>
          <a:p>
            <a:r>
              <a:rPr lang="en-US" dirty="0" smtClean="0"/>
              <a:t>St. Louis Days of .NET 2015</a:t>
            </a:r>
            <a:endParaRPr lang="en-US" dirty="0"/>
          </a:p>
        </p:txBody>
      </p:sp>
    </p:spTree>
    <p:extLst>
      <p:ext uri="{BB962C8B-B14F-4D97-AF65-F5344CB8AC3E}">
        <p14:creationId xmlns:p14="http://schemas.microsoft.com/office/powerpoint/2010/main" val="24583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pic>
        <p:nvPicPr>
          <p:cNvPr id="4" name="Content Placeholder 3"/>
          <p:cNvPicPr>
            <a:picLocks noGrp="1" noChangeAspect="1"/>
          </p:cNvPicPr>
          <p:nvPr>
            <p:ph sz="half" idx="1"/>
          </p:nvPr>
        </p:nvPicPr>
        <p:blipFill>
          <a:blip r:embed="rId3"/>
          <a:stretch>
            <a:fillRect/>
          </a:stretch>
        </p:blipFill>
        <p:spPr>
          <a:xfrm>
            <a:off x="365443" y="2666039"/>
            <a:ext cx="4938712" cy="2383172"/>
          </a:xfrm>
          <a:prstGeom prst="rect">
            <a:avLst/>
          </a:prstGeom>
        </p:spPr>
      </p:pic>
      <p:pic>
        <p:nvPicPr>
          <p:cNvPr id="6" name="Content Placeholder 5"/>
          <p:cNvPicPr>
            <a:picLocks noGrp="1" noChangeAspect="1"/>
          </p:cNvPicPr>
          <p:nvPr>
            <p:ph sz="half" idx="2"/>
          </p:nvPr>
        </p:nvPicPr>
        <p:blipFill>
          <a:blip r:embed="rId4"/>
          <a:stretch>
            <a:fillRect/>
          </a:stretch>
        </p:blipFill>
        <p:spPr>
          <a:xfrm>
            <a:off x="5304155" y="2402632"/>
            <a:ext cx="6493356" cy="2909985"/>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8440554" y="2526687"/>
              <a:ext cx="1090080" cy="41400"/>
            </p14:xfrm>
          </p:contentPart>
        </mc:Choice>
        <mc:Fallback xmlns="">
          <p:pic>
            <p:nvPicPr>
              <p:cNvPr id="3" name="Ink 2"/>
              <p:cNvPicPr/>
              <p:nvPr/>
            </p:nvPicPr>
            <p:blipFill>
              <a:blip r:embed="rId6"/>
              <a:stretch>
                <a:fillRect/>
              </a:stretch>
            </p:blipFill>
            <p:spPr>
              <a:xfrm>
                <a:off x="8402754" y="2408247"/>
                <a:ext cx="1180440" cy="261000"/>
              </a:xfrm>
              <a:prstGeom prst="rect">
                <a:avLst/>
              </a:prstGeom>
            </p:spPr>
          </p:pic>
        </mc:Fallback>
      </mc:AlternateContent>
    </p:spTree>
    <p:extLst>
      <p:ext uri="{BB962C8B-B14F-4D97-AF65-F5344CB8AC3E}">
        <p14:creationId xmlns:p14="http://schemas.microsoft.com/office/powerpoint/2010/main" val="30231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dirty="0" smtClean="0"/>
              <a:t>Validation</a:t>
            </a:r>
          </a:p>
          <a:p>
            <a:pPr marL="457200" indent="-457200">
              <a:buFont typeface="+mj-lt"/>
              <a:buAutoNum type="arabicPeriod"/>
            </a:pPr>
            <a:r>
              <a:rPr lang="en-US" sz="3200" b="1" dirty="0" smtClean="0"/>
              <a:t>Helpers</a:t>
            </a:r>
          </a:p>
          <a:p>
            <a:pPr marL="457200" indent="-457200">
              <a:buFont typeface="+mj-lt"/>
              <a:buAutoNum type="arabicPeriod"/>
            </a:pPr>
            <a:r>
              <a:rPr lang="en-US" dirty="0" smtClean="0"/>
              <a:t>Templates</a:t>
            </a:r>
          </a:p>
          <a:p>
            <a:pPr marL="457200" indent="-457200">
              <a:buFont typeface="+mj-lt"/>
              <a:buAutoNum type="arabicPeriod"/>
            </a:pPr>
            <a:r>
              <a:rPr lang="en-US" dirty="0" smtClean="0"/>
              <a:t>Themes</a:t>
            </a:r>
          </a:p>
          <a:p>
            <a:pPr marL="457200" indent="-457200">
              <a:buFont typeface="+mj-lt"/>
              <a:buAutoNum type="arabicPeriod"/>
            </a:pPr>
            <a:r>
              <a:rPr lang="en-US" dirty="0" smtClean="0"/>
              <a:t>Third Party Resources</a:t>
            </a:r>
            <a:endParaRPr lang="en-US" dirty="0"/>
          </a:p>
        </p:txBody>
      </p:sp>
      <p:sp>
        <p:nvSpPr>
          <p:cNvPr id="4" name="Content Placeholder 3"/>
          <p:cNvSpPr>
            <a:spLocks noGrp="1"/>
          </p:cNvSpPr>
          <p:nvPr>
            <p:ph sz="half" idx="4294967295"/>
          </p:nvPr>
        </p:nvSpPr>
        <p:spPr>
          <a:xfrm>
            <a:off x="7254875" y="1846263"/>
            <a:ext cx="4937125" cy="4022725"/>
          </a:xfrm>
        </p:spPr>
        <p:txBody>
          <a:bodyPr/>
          <a:lstStyle/>
          <a:p>
            <a:endParaRPr lang="en-US" dirty="0"/>
          </a:p>
          <a:p>
            <a:endParaRPr lang="en-US" dirty="0"/>
          </a:p>
        </p:txBody>
      </p:sp>
    </p:spTree>
    <p:extLst>
      <p:ext uri="{BB962C8B-B14F-4D97-AF65-F5344CB8AC3E}">
        <p14:creationId xmlns:p14="http://schemas.microsoft.com/office/powerpoint/2010/main" val="14182518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Editor Templates</a:t>
            </a:r>
            <a:endParaRPr lang="en-US" dirty="0"/>
          </a:p>
        </p:txBody>
      </p:sp>
      <p:sp>
        <p:nvSpPr>
          <p:cNvPr id="6" name="Text Placeholder 5"/>
          <p:cNvSpPr>
            <a:spLocks noGrp="1"/>
          </p:cNvSpPr>
          <p:nvPr>
            <p:ph type="body" idx="1"/>
          </p:nvPr>
        </p:nvSpPr>
        <p:spPr/>
        <p:txBody>
          <a:bodyPr/>
          <a:lstStyle/>
          <a:p>
            <a:r>
              <a:rPr lang="en-US" dirty="0" smtClean="0"/>
              <a:t>MVC</a:t>
            </a:r>
            <a:endParaRPr lang="en-US" dirty="0"/>
          </a:p>
        </p:txBody>
      </p:sp>
      <p:sp>
        <p:nvSpPr>
          <p:cNvPr id="7" name="Content Placeholder 6"/>
          <p:cNvSpPr>
            <a:spLocks noGrp="1"/>
          </p:cNvSpPr>
          <p:nvPr>
            <p:ph sz="half" idx="2"/>
          </p:nvPr>
        </p:nvSpPr>
        <p:spPr/>
        <p:txBody>
          <a:bodyPr/>
          <a:lstStyle/>
          <a:p>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Html.EditorFor</a:t>
            </a:r>
            <a:r>
              <a:rPr lang="en-US" dirty="0" smtClean="0">
                <a:latin typeface="Consolas" panose="020B0609020204030204" pitchFamily="49" charset="0"/>
                <a:cs typeface="Consolas" panose="020B0609020204030204" pitchFamily="49" charset="0"/>
              </a:rPr>
              <a:t>(model =&gt; </a:t>
            </a:r>
            <a:r>
              <a:rPr lang="en-US" dirty="0" err="1" smtClean="0">
                <a:latin typeface="Consolas" panose="020B0609020204030204" pitchFamily="49" charset="0"/>
                <a:cs typeface="Consolas" panose="020B0609020204030204" pitchFamily="49" charset="0"/>
              </a:rPr>
              <a:t>model.FirstName</a:t>
            </a:r>
            <a:r>
              <a:rPr lang="en-US" dirty="0" smtClean="0">
                <a:latin typeface="Consolas" panose="020B0609020204030204" pitchFamily="49" charset="0"/>
                <a:cs typeface="Consolas" panose="020B0609020204030204" pitchFamily="49" charset="0"/>
              </a:rPr>
              <a:t>)</a:t>
            </a: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&lt;input type=“text” name=“</a:t>
            </a:r>
            <a:r>
              <a:rPr lang="en-US" dirty="0" err="1" smtClean="0">
                <a:latin typeface="Consolas" panose="020B0609020204030204" pitchFamily="49" charset="0"/>
                <a:cs typeface="Consolas" panose="020B0609020204030204" pitchFamily="49" charset="0"/>
              </a:rPr>
              <a:t>FirstName</a:t>
            </a:r>
            <a:r>
              <a:rPr lang="en-US" dirty="0" smtClean="0">
                <a:latin typeface="Consolas" panose="020B0609020204030204" pitchFamily="49" charset="0"/>
                <a:cs typeface="Consolas" panose="020B0609020204030204" pitchFamily="49" charset="0"/>
              </a:rPr>
              <a:t>” id=“</a:t>
            </a:r>
            <a:r>
              <a:rPr lang="en-US" dirty="0" err="1" smtClean="0">
                <a:latin typeface="Consolas" panose="020B0609020204030204" pitchFamily="49" charset="0"/>
                <a:cs typeface="Consolas" panose="020B0609020204030204" pitchFamily="49" charset="0"/>
              </a:rPr>
              <a:t>FirstName</a:t>
            </a:r>
            <a:r>
              <a:rPr lang="en-US" dirty="0" smtClean="0">
                <a:latin typeface="Consolas" panose="020B0609020204030204" pitchFamily="49" charset="0"/>
                <a:cs typeface="Consolas" panose="020B0609020204030204" pitchFamily="49" charset="0"/>
              </a:rPr>
              <a:t>” data-</a:t>
            </a:r>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-required=“The First Name field is required.” data-</a:t>
            </a:r>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=“true” </a:t>
            </a:r>
            <a:r>
              <a:rPr lang="en-US" b="1" dirty="0" smtClean="0">
                <a:latin typeface="Consolas" panose="020B0609020204030204" pitchFamily="49" charset="0"/>
                <a:cs typeface="Consolas" panose="020B0609020204030204" pitchFamily="49" charset="0"/>
              </a:rPr>
              <a:t>class=“text-box single-line”</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p:txBody>
      </p:sp>
      <p:sp>
        <p:nvSpPr>
          <p:cNvPr id="8" name="Text Placeholder 7"/>
          <p:cNvSpPr>
            <a:spLocks noGrp="1"/>
          </p:cNvSpPr>
          <p:nvPr>
            <p:ph type="body" sz="quarter" idx="3"/>
          </p:nvPr>
        </p:nvSpPr>
        <p:spPr/>
        <p:txBody>
          <a:bodyPr/>
          <a:lstStyle/>
          <a:p>
            <a:r>
              <a:rPr lang="en-US" dirty="0" smtClean="0"/>
              <a:t>BOOTSTRAP</a:t>
            </a:r>
            <a:endParaRPr lang="en-US" dirty="0"/>
          </a:p>
        </p:txBody>
      </p:sp>
      <p:sp>
        <p:nvSpPr>
          <p:cNvPr id="9" name="Content Placeholder 8"/>
          <p:cNvSpPr>
            <a:spLocks noGrp="1"/>
          </p:cNvSpPr>
          <p:nvPr>
            <p:ph sz="quarter" idx="4"/>
          </p:nvPr>
        </p:nvSpPr>
        <p:spPr/>
        <p:txBody>
          <a:bodyPr/>
          <a:lstStyle/>
          <a:p>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Html.EditorFor</a:t>
            </a:r>
            <a:r>
              <a:rPr lang="en-US" dirty="0" smtClean="0">
                <a:latin typeface="Consolas" panose="020B0609020204030204" pitchFamily="49" charset="0"/>
                <a:cs typeface="Consolas" panose="020B0609020204030204" pitchFamily="49" charset="0"/>
              </a:rPr>
              <a:t>(model =&gt; </a:t>
            </a:r>
            <a:r>
              <a:rPr lang="en-US" dirty="0" err="1" smtClean="0">
                <a:latin typeface="Consolas" panose="020B0609020204030204" pitchFamily="49" charset="0"/>
                <a:cs typeface="Consolas" panose="020B0609020204030204" pitchFamily="49" charset="0"/>
              </a:rPr>
              <a:t>model.FirstName</a:t>
            </a:r>
            <a:r>
              <a:rPr lang="en-US" dirty="0" smtClean="0">
                <a:latin typeface="Consolas" panose="020B0609020204030204" pitchFamily="49" charset="0"/>
                <a:cs typeface="Consolas" panose="020B0609020204030204" pitchFamily="49" charset="0"/>
              </a:rPr>
              <a:t>)</a:t>
            </a:r>
          </a:p>
          <a:p>
            <a:endParaRPr lang="en-US" dirty="0" smtClean="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&lt;input type=“text” name=“</a:t>
            </a:r>
            <a:r>
              <a:rPr lang="en-US" dirty="0" err="1">
                <a:latin typeface="Consolas" panose="020B0609020204030204" pitchFamily="49" charset="0"/>
                <a:cs typeface="Consolas" panose="020B0609020204030204" pitchFamily="49" charset="0"/>
              </a:rPr>
              <a:t>FirstName</a:t>
            </a:r>
            <a:r>
              <a:rPr lang="en-US" dirty="0">
                <a:latin typeface="Consolas" panose="020B0609020204030204" pitchFamily="49" charset="0"/>
                <a:cs typeface="Consolas" panose="020B0609020204030204" pitchFamily="49" charset="0"/>
              </a:rPr>
              <a:t>” id=“</a:t>
            </a:r>
            <a:r>
              <a:rPr lang="en-US" dirty="0" err="1">
                <a:latin typeface="Consolas" panose="020B0609020204030204" pitchFamily="49" charset="0"/>
                <a:cs typeface="Consolas" panose="020B0609020204030204" pitchFamily="49" charset="0"/>
              </a:rPr>
              <a:t>FirstName</a:t>
            </a:r>
            <a:r>
              <a:rPr lang="en-US" dirty="0">
                <a:latin typeface="Consolas" panose="020B0609020204030204" pitchFamily="49" charset="0"/>
                <a:cs typeface="Consolas" panose="020B0609020204030204" pitchFamily="49" charset="0"/>
              </a:rPr>
              <a:t>” data-</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-required=“The First Name field is required.” data-</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=“true” </a:t>
            </a:r>
            <a:r>
              <a:rPr lang="en-US" b="1" dirty="0">
                <a:latin typeface="Consolas" panose="020B0609020204030204" pitchFamily="49" charset="0"/>
                <a:cs typeface="Consolas" panose="020B0609020204030204" pitchFamily="49" charset="0"/>
              </a:rPr>
              <a:t>class</a:t>
            </a:r>
            <a:r>
              <a:rPr lang="en-US" b="1" dirty="0" smtClean="0">
                <a:latin typeface="Consolas" panose="020B0609020204030204" pitchFamily="49" charset="0"/>
                <a:cs typeface="Consolas" panose="020B0609020204030204" pitchFamily="49" charset="0"/>
              </a:rPr>
              <a:t>=“form-control”</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99069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Helpers – Editor Templates</a:t>
            </a:r>
            <a:endParaRPr lang="en-US" dirty="0"/>
          </a:p>
        </p:txBody>
      </p:sp>
      <p:sp>
        <p:nvSpPr>
          <p:cNvPr id="8" name="Content Placeholder 7"/>
          <p:cNvSpPr>
            <a:spLocks noGrp="1"/>
          </p:cNvSpPr>
          <p:nvPr>
            <p:ph idx="1"/>
          </p:nvPr>
        </p:nvSpPr>
        <p:spPr/>
        <p:txBody>
          <a:bodyPr/>
          <a:lstStyle/>
          <a:p>
            <a:r>
              <a:rPr lang="en-US" dirty="0" smtClean="0"/>
              <a:t>/Views/Shared/</a:t>
            </a:r>
            <a:r>
              <a:rPr lang="en-US" dirty="0" err="1" smtClean="0"/>
              <a:t>EditorTemplates</a:t>
            </a:r>
            <a:r>
              <a:rPr lang="en-US" dirty="0" smtClean="0"/>
              <a:t>/</a:t>
            </a:r>
            <a:r>
              <a:rPr lang="en-US" dirty="0" err="1" smtClean="0"/>
              <a:t>string.cshtml</a:t>
            </a:r>
            <a:endParaRPr lang="en-US" dirty="0" smtClean="0"/>
          </a:p>
          <a:p>
            <a:endParaRPr lang="en-US" dirty="0" smtClean="0"/>
          </a:p>
        </p:txBody>
      </p:sp>
      <p:pic>
        <p:nvPicPr>
          <p:cNvPr id="10" name="Picture 9"/>
          <p:cNvPicPr>
            <a:picLocks noChangeAspect="1"/>
          </p:cNvPicPr>
          <p:nvPr/>
        </p:nvPicPr>
        <p:blipFill>
          <a:blip r:embed="rId3"/>
          <a:stretch>
            <a:fillRect/>
          </a:stretch>
        </p:blipFill>
        <p:spPr>
          <a:xfrm>
            <a:off x="2224087" y="2486025"/>
            <a:ext cx="7743825" cy="1885950"/>
          </a:xfrm>
          <a:prstGeom prst="rect">
            <a:avLst/>
          </a:prstGeom>
        </p:spPr>
      </p:pic>
    </p:spTree>
    <p:extLst>
      <p:ext uri="{BB962C8B-B14F-4D97-AF65-F5344CB8AC3E}">
        <p14:creationId xmlns:p14="http://schemas.microsoft.com/office/powerpoint/2010/main" val="4144258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Editor Templates (Before)	</a:t>
            </a:r>
            <a:endParaRPr lang="en-US" dirty="0"/>
          </a:p>
        </p:txBody>
      </p:sp>
      <p:pic>
        <p:nvPicPr>
          <p:cNvPr id="4" name="Content Placeholder 3"/>
          <p:cNvPicPr>
            <a:picLocks noGrp="1" noChangeAspect="1"/>
          </p:cNvPicPr>
          <p:nvPr>
            <p:ph idx="1"/>
          </p:nvPr>
        </p:nvPicPr>
        <p:blipFill>
          <a:blip r:embed="rId3"/>
          <a:stretch>
            <a:fillRect/>
          </a:stretch>
        </p:blipFill>
        <p:spPr>
          <a:xfrm>
            <a:off x="1096963" y="2139576"/>
            <a:ext cx="10058400" cy="343609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328474" y="3600567"/>
              <a:ext cx="6281280" cy="86040"/>
            </p14:xfrm>
          </p:contentPart>
        </mc:Choice>
        <mc:Fallback xmlns="">
          <p:pic>
            <p:nvPicPr>
              <p:cNvPr id="3" name="Ink 2"/>
              <p:cNvPicPr/>
              <p:nvPr/>
            </p:nvPicPr>
            <p:blipFill>
              <a:blip r:embed="rId5"/>
              <a:stretch>
                <a:fillRect/>
              </a:stretch>
            </p:blipFill>
            <p:spPr>
              <a:xfrm>
                <a:off x="2296794" y="3433527"/>
                <a:ext cx="639036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978274" y="3952647"/>
              <a:ext cx="8085600" cy="96840"/>
            </p14:xfrm>
          </p:contentPart>
        </mc:Choice>
        <mc:Fallback xmlns="">
          <p:pic>
            <p:nvPicPr>
              <p:cNvPr id="5" name="Ink 4"/>
              <p:cNvPicPr/>
              <p:nvPr/>
            </p:nvPicPr>
            <p:blipFill>
              <a:blip r:embed="rId7"/>
              <a:stretch>
                <a:fillRect/>
              </a:stretch>
            </p:blipFill>
            <p:spPr>
              <a:xfrm>
                <a:off x="2951994" y="3767967"/>
                <a:ext cx="8174160" cy="466200"/>
              </a:xfrm>
              <a:prstGeom prst="rect">
                <a:avLst/>
              </a:prstGeom>
            </p:spPr>
          </p:pic>
        </mc:Fallback>
      </mc:AlternateContent>
    </p:spTree>
    <p:extLst>
      <p:ext uri="{BB962C8B-B14F-4D97-AF65-F5344CB8AC3E}">
        <p14:creationId xmlns:p14="http://schemas.microsoft.com/office/powerpoint/2010/main" val="2029974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Editor Templates (After)	</a:t>
            </a:r>
            <a:endParaRPr lang="en-US" dirty="0"/>
          </a:p>
        </p:txBody>
      </p:sp>
      <p:pic>
        <p:nvPicPr>
          <p:cNvPr id="4" name="Content Placeholder 3"/>
          <p:cNvPicPr>
            <a:picLocks noGrp="1" noChangeAspect="1"/>
          </p:cNvPicPr>
          <p:nvPr>
            <p:ph idx="1"/>
          </p:nvPr>
        </p:nvPicPr>
        <p:blipFill>
          <a:blip r:embed="rId3"/>
          <a:stretch>
            <a:fillRect/>
          </a:stretch>
        </p:blipFill>
        <p:spPr>
          <a:xfrm>
            <a:off x="1096963" y="2235755"/>
            <a:ext cx="10058400" cy="324374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437914" y="3777327"/>
              <a:ext cx="6570360" cy="119880"/>
            </p14:xfrm>
          </p:contentPart>
        </mc:Choice>
        <mc:Fallback xmlns="">
          <p:pic>
            <p:nvPicPr>
              <p:cNvPr id="3" name="Ink 2"/>
              <p:cNvPicPr/>
              <p:nvPr/>
            </p:nvPicPr>
            <p:blipFill>
              <a:blip r:embed="rId5"/>
              <a:stretch>
                <a:fillRect/>
              </a:stretch>
            </p:blipFill>
            <p:spPr>
              <a:xfrm>
                <a:off x="2401554" y="3612447"/>
                <a:ext cx="6696720" cy="492120"/>
              </a:xfrm>
              <a:prstGeom prst="rect">
                <a:avLst/>
              </a:prstGeom>
            </p:spPr>
          </p:pic>
        </mc:Fallback>
      </mc:AlternateContent>
    </p:spTree>
    <p:extLst>
      <p:ext uri="{BB962C8B-B14F-4D97-AF65-F5344CB8AC3E}">
        <p14:creationId xmlns:p14="http://schemas.microsoft.com/office/powerpoint/2010/main" val="3060932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Editor Templates</a:t>
            </a:r>
            <a:endParaRPr lang="en-US" dirty="0"/>
          </a:p>
        </p:txBody>
      </p:sp>
      <p:pic>
        <p:nvPicPr>
          <p:cNvPr id="4" name="Content Placeholder 3"/>
          <p:cNvPicPr>
            <a:picLocks noGrp="1" noChangeAspect="1"/>
          </p:cNvPicPr>
          <p:nvPr>
            <p:ph idx="1"/>
          </p:nvPr>
        </p:nvPicPr>
        <p:blipFill>
          <a:blip r:embed="rId3"/>
          <a:stretch>
            <a:fillRect/>
          </a:stretch>
        </p:blipFill>
        <p:spPr>
          <a:xfrm>
            <a:off x="2728732" y="2764900"/>
            <a:ext cx="6795495" cy="207744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741714" y="3205647"/>
              <a:ext cx="2408400" cy="75240"/>
            </p14:xfrm>
          </p:contentPart>
        </mc:Choice>
        <mc:Fallback xmlns="">
          <p:pic>
            <p:nvPicPr>
              <p:cNvPr id="3" name="Ink 2"/>
              <p:cNvPicPr/>
              <p:nvPr/>
            </p:nvPicPr>
            <p:blipFill>
              <a:blip r:embed="rId5"/>
              <a:stretch>
                <a:fillRect/>
              </a:stretch>
            </p:blipFill>
            <p:spPr>
              <a:xfrm>
                <a:off x="6693834" y="3042927"/>
                <a:ext cx="2535480" cy="376200"/>
              </a:xfrm>
              <a:prstGeom prst="rect">
                <a:avLst/>
              </a:prstGeom>
            </p:spPr>
          </p:pic>
        </mc:Fallback>
      </mc:AlternateContent>
    </p:spTree>
    <p:extLst>
      <p:ext uri="{BB962C8B-B14F-4D97-AF65-F5344CB8AC3E}">
        <p14:creationId xmlns:p14="http://schemas.microsoft.com/office/powerpoint/2010/main" val="108896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Extensions</a:t>
            </a:r>
            <a:endParaRPr lang="en-US" dirty="0"/>
          </a:p>
        </p:txBody>
      </p:sp>
      <p:sp>
        <p:nvSpPr>
          <p:cNvPr id="6" name="Text Placeholder 5"/>
          <p:cNvSpPr>
            <a:spLocks noGrp="1"/>
          </p:cNvSpPr>
          <p:nvPr>
            <p:ph type="body" idx="1"/>
          </p:nvPr>
        </p:nvSpPr>
        <p:spPr/>
        <p:txBody>
          <a:bodyPr/>
          <a:lstStyle/>
          <a:p>
            <a:r>
              <a:rPr lang="en-US" dirty="0" smtClean="0"/>
              <a:t>MVC</a:t>
            </a:r>
            <a:endParaRPr lang="en-US" dirty="0"/>
          </a:p>
        </p:txBody>
      </p:sp>
      <p:sp>
        <p:nvSpPr>
          <p:cNvPr id="7" name="Content Placeholder 6"/>
          <p:cNvSpPr>
            <a:spLocks noGrp="1"/>
          </p:cNvSpPr>
          <p:nvPr>
            <p:ph sz="half" idx="2"/>
          </p:nvPr>
        </p:nvSpPr>
        <p:spPr/>
        <p:txBody>
          <a:bodyPr/>
          <a:lstStyle/>
          <a:p>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Html.LabelFor</a:t>
            </a:r>
            <a:r>
              <a:rPr lang="en-US" dirty="0" smtClean="0">
                <a:latin typeface="Consolas" panose="020B0609020204030204" pitchFamily="49" charset="0"/>
                <a:cs typeface="Consolas" panose="020B0609020204030204" pitchFamily="49" charset="0"/>
              </a:rPr>
              <a:t>(model =&gt; </a:t>
            </a:r>
            <a:r>
              <a:rPr lang="en-US" dirty="0" err="1" smtClean="0">
                <a:latin typeface="Consolas" panose="020B0609020204030204" pitchFamily="49" charset="0"/>
                <a:cs typeface="Consolas" panose="020B0609020204030204" pitchFamily="49" charset="0"/>
              </a:rPr>
              <a:t>model.FirstName</a:t>
            </a:r>
            <a:r>
              <a:rPr lang="en-US" dirty="0" smtClean="0">
                <a:latin typeface="Consolas" panose="020B0609020204030204" pitchFamily="49" charset="0"/>
                <a:cs typeface="Consolas" panose="020B0609020204030204" pitchFamily="49" charset="0"/>
              </a:rPr>
              <a:t>)</a:t>
            </a:r>
          </a:p>
          <a:p>
            <a:endParaRPr lang="en-US" dirty="0" smtClean="0">
              <a:latin typeface="Consolas" panose="020B0609020204030204" pitchFamily="49" charset="0"/>
              <a:cs typeface="Consolas" panose="020B0609020204030204" pitchFamily="49" charset="0"/>
            </a:endParaRPr>
          </a:p>
          <a:p>
            <a:r>
              <a:rPr lang="en-US" dirty="0"/>
              <a:t>&lt;label </a:t>
            </a:r>
            <a:r>
              <a:rPr lang="en-US" dirty="0" smtClean="0"/>
              <a:t>for=“</a:t>
            </a:r>
            <a:r>
              <a:rPr lang="en-US" dirty="0" err="1" smtClean="0"/>
              <a:t>FirstName</a:t>
            </a:r>
            <a:r>
              <a:rPr lang="en-US" dirty="0" smtClean="0"/>
              <a:t>"&gt;First </a:t>
            </a:r>
            <a:r>
              <a:rPr lang="en-US" dirty="0"/>
              <a:t>Name&lt;/label&gt;</a:t>
            </a:r>
            <a:endParaRPr lang="en-US" dirty="0">
              <a:latin typeface="Consolas" panose="020B0609020204030204" pitchFamily="49" charset="0"/>
              <a:cs typeface="Consolas" panose="020B0609020204030204" pitchFamily="49" charset="0"/>
            </a:endParaRPr>
          </a:p>
        </p:txBody>
      </p:sp>
      <p:sp>
        <p:nvSpPr>
          <p:cNvPr id="8" name="Text Placeholder 7"/>
          <p:cNvSpPr>
            <a:spLocks noGrp="1"/>
          </p:cNvSpPr>
          <p:nvPr>
            <p:ph type="body" sz="quarter" idx="3"/>
          </p:nvPr>
        </p:nvSpPr>
        <p:spPr/>
        <p:txBody>
          <a:bodyPr/>
          <a:lstStyle/>
          <a:p>
            <a:r>
              <a:rPr lang="en-US" dirty="0" smtClean="0"/>
              <a:t>BOOTSTRAP</a:t>
            </a:r>
            <a:endParaRPr lang="en-US" dirty="0"/>
          </a:p>
        </p:txBody>
      </p:sp>
      <p:sp>
        <p:nvSpPr>
          <p:cNvPr id="9" name="Content Placeholder 8"/>
          <p:cNvSpPr>
            <a:spLocks noGrp="1"/>
          </p:cNvSpPr>
          <p:nvPr>
            <p:ph sz="quarter" idx="4"/>
          </p:nvPr>
        </p:nvSpPr>
        <p:spPr/>
        <p:txBody>
          <a:bodyPr/>
          <a:lstStyle/>
          <a:p>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Html.BootstrapLabelFor</a:t>
            </a:r>
            <a:r>
              <a:rPr lang="en-US" dirty="0" smtClean="0">
                <a:latin typeface="Consolas" panose="020B0609020204030204" pitchFamily="49" charset="0"/>
                <a:cs typeface="Consolas" panose="020B0609020204030204" pitchFamily="49" charset="0"/>
              </a:rPr>
              <a:t>(model =&gt; </a:t>
            </a:r>
            <a:r>
              <a:rPr lang="en-US" dirty="0" err="1" smtClean="0">
                <a:latin typeface="Consolas" panose="020B0609020204030204" pitchFamily="49" charset="0"/>
                <a:cs typeface="Consolas" panose="020B0609020204030204" pitchFamily="49" charset="0"/>
              </a:rPr>
              <a:t>model.FirstName</a:t>
            </a:r>
            <a:r>
              <a:rPr lang="en-US" dirty="0" smtClean="0">
                <a:latin typeface="Consolas" panose="020B0609020204030204" pitchFamily="49" charset="0"/>
                <a:cs typeface="Consolas" panose="020B0609020204030204" pitchFamily="49" charset="0"/>
              </a:rPr>
              <a:t>)</a:t>
            </a:r>
          </a:p>
          <a:p>
            <a:endParaRPr lang="en-US" dirty="0" smtClean="0">
              <a:latin typeface="Consolas" panose="020B0609020204030204" pitchFamily="49" charset="0"/>
              <a:cs typeface="Consolas" panose="020B0609020204030204" pitchFamily="49" charset="0"/>
            </a:endParaRPr>
          </a:p>
          <a:p>
            <a:r>
              <a:rPr lang="en-US" dirty="0"/>
              <a:t>&lt;label </a:t>
            </a:r>
            <a:r>
              <a:rPr lang="en-US" b="1" dirty="0"/>
              <a:t>class="</a:t>
            </a:r>
            <a:r>
              <a:rPr lang="en-US" b="1" dirty="0" smtClean="0"/>
              <a:t>control-label" </a:t>
            </a:r>
            <a:r>
              <a:rPr lang="en-US" dirty="0"/>
              <a:t>for</a:t>
            </a:r>
            <a:r>
              <a:rPr lang="en-US" dirty="0" smtClean="0"/>
              <a:t>=“</a:t>
            </a:r>
            <a:r>
              <a:rPr lang="en-US" dirty="0" err="1" smtClean="0"/>
              <a:t>FirstName</a:t>
            </a:r>
            <a:r>
              <a:rPr lang="en-US" dirty="0" smtClean="0"/>
              <a:t>"&gt;First </a:t>
            </a:r>
            <a:r>
              <a:rPr lang="en-US" dirty="0"/>
              <a:t>Name&lt;/label&gt;</a:t>
            </a:r>
          </a:p>
        </p:txBody>
      </p:sp>
    </p:spTree>
    <p:extLst>
      <p:ext uri="{BB962C8B-B14F-4D97-AF65-F5344CB8AC3E}">
        <p14:creationId xmlns:p14="http://schemas.microsoft.com/office/powerpoint/2010/main" val="214356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Helpers – Extensions</a:t>
            </a:r>
            <a:endParaRPr lang="en-US" dirty="0"/>
          </a:p>
        </p:txBody>
      </p:sp>
      <p:sp>
        <p:nvSpPr>
          <p:cNvPr id="8" name="Content Placeholder 7"/>
          <p:cNvSpPr>
            <a:spLocks noGrp="1"/>
          </p:cNvSpPr>
          <p:nvPr>
            <p:ph idx="1"/>
          </p:nvPr>
        </p:nvSpPr>
        <p:spPr/>
        <p:txBody>
          <a:bodyPr/>
          <a:lstStyle/>
          <a:p>
            <a:r>
              <a:rPr lang="en-US" dirty="0" smtClean="0"/>
              <a:t>/Helpers/</a:t>
            </a:r>
            <a:r>
              <a:rPr lang="en-US" dirty="0" err="1" smtClean="0"/>
              <a:t>LabelExtensions.cs</a:t>
            </a:r>
            <a:endParaRPr lang="en-US" dirty="0" smtClean="0"/>
          </a:p>
          <a:p>
            <a:endParaRPr lang="en-US" dirty="0" smtClean="0"/>
          </a:p>
        </p:txBody>
      </p:sp>
      <p:pic>
        <p:nvPicPr>
          <p:cNvPr id="3" name="Picture 2"/>
          <p:cNvPicPr>
            <a:picLocks noChangeAspect="1"/>
          </p:cNvPicPr>
          <p:nvPr/>
        </p:nvPicPr>
        <p:blipFill>
          <a:blip r:embed="rId3"/>
          <a:stretch>
            <a:fillRect/>
          </a:stretch>
        </p:blipFill>
        <p:spPr>
          <a:xfrm>
            <a:off x="1097280" y="2329152"/>
            <a:ext cx="5476875" cy="704850"/>
          </a:xfrm>
          <a:prstGeom prst="rect">
            <a:avLst/>
          </a:prstGeom>
        </p:spPr>
      </p:pic>
      <p:pic>
        <p:nvPicPr>
          <p:cNvPr id="4" name="Picture 3"/>
          <p:cNvPicPr>
            <a:picLocks noChangeAspect="1"/>
          </p:cNvPicPr>
          <p:nvPr/>
        </p:nvPicPr>
        <p:blipFill>
          <a:blip r:embed="rId4"/>
          <a:stretch>
            <a:fillRect/>
          </a:stretch>
        </p:blipFill>
        <p:spPr>
          <a:xfrm>
            <a:off x="1478404" y="3282729"/>
            <a:ext cx="9744075" cy="1866900"/>
          </a:xfrm>
          <a:prstGeom prst="rect">
            <a:avLst/>
          </a:prstGeom>
        </p:spPr>
      </p:pic>
    </p:spTree>
    <p:extLst>
      <p:ext uri="{BB962C8B-B14F-4D97-AF65-F5344CB8AC3E}">
        <p14:creationId xmlns:p14="http://schemas.microsoft.com/office/powerpoint/2010/main" val="1811455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Helpers – Extensions</a:t>
            </a:r>
            <a:endParaRPr lang="en-US" dirty="0"/>
          </a:p>
        </p:txBody>
      </p:sp>
      <p:sp>
        <p:nvSpPr>
          <p:cNvPr id="8" name="Content Placeholder 7"/>
          <p:cNvSpPr>
            <a:spLocks noGrp="1"/>
          </p:cNvSpPr>
          <p:nvPr>
            <p:ph idx="1"/>
          </p:nvPr>
        </p:nvSpPr>
        <p:spPr/>
        <p:txBody>
          <a:bodyPr/>
          <a:lstStyle/>
          <a:p>
            <a:r>
              <a:rPr lang="en-US" dirty="0" smtClean="0"/>
              <a:t>/Helpers/</a:t>
            </a:r>
            <a:r>
              <a:rPr lang="en-US" dirty="0" err="1" smtClean="0"/>
              <a:t>LabelExtensions.cs</a:t>
            </a:r>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2090737" y="2296765"/>
            <a:ext cx="8010525" cy="3695700"/>
          </a:xfrm>
          <a:prstGeom prst="rect">
            <a:avLst/>
          </a:prstGeom>
        </p:spPr>
      </p:pic>
    </p:spTree>
    <p:extLst>
      <p:ext uri="{BB962C8B-B14F-4D97-AF65-F5344CB8AC3E}">
        <p14:creationId xmlns:p14="http://schemas.microsoft.com/office/powerpoint/2010/main" val="212230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dirty="0" smtClean="0"/>
              <a:t>Validation</a:t>
            </a:r>
          </a:p>
          <a:p>
            <a:pPr marL="457200" indent="-457200">
              <a:buFont typeface="+mj-lt"/>
              <a:buAutoNum type="arabicPeriod"/>
            </a:pPr>
            <a:r>
              <a:rPr lang="en-US" dirty="0" smtClean="0"/>
              <a:t>Helpers</a:t>
            </a:r>
          </a:p>
          <a:p>
            <a:pPr marL="457200" indent="-457200">
              <a:buFont typeface="+mj-lt"/>
              <a:buAutoNum type="arabicPeriod"/>
            </a:pPr>
            <a:r>
              <a:rPr lang="en-US" dirty="0" smtClean="0"/>
              <a:t>Templates</a:t>
            </a:r>
          </a:p>
          <a:p>
            <a:pPr marL="457200" indent="-457200">
              <a:buFont typeface="+mj-lt"/>
              <a:buAutoNum type="arabicPeriod"/>
            </a:pPr>
            <a:r>
              <a:rPr lang="en-US" dirty="0" smtClean="0"/>
              <a:t>Themes</a:t>
            </a:r>
          </a:p>
          <a:p>
            <a:pPr marL="457200" indent="-457200">
              <a:buFont typeface="+mj-lt"/>
              <a:buAutoNum type="arabicPeriod"/>
            </a:pPr>
            <a:r>
              <a:rPr lang="en-US" dirty="0" smtClean="0"/>
              <a:t>Third Party Resources</a:t>
            </a:r>
            <a:endParaRPr lang="en-US" dirty="0"/>
          </a:p>
        </p:txBody>
      </p:sp>
      <p:sp>
        <p:nvSpPr>
          <p:cNvPr id="4" name="Content Placeholder 3"/>
          <p:cNvSpPr>
            <a:spLocks noGrp="1"/>
          </p:cNvSpPr>
          <p:nvPr>
            <p:ph sz="half" idx="2"/>
          </p:nvPr>
        </p:nvSpPr>
        <p:spPr>
          <a:xfrm>
            <a:off x="6217920" y="1845734"/>
            <a:ext cx="4937760" cy="4023360"/>
          </a:xfrm>
        </p:spPr>
        <p:txBody>
          <a:bodyPr/>
          <a:lstStyle/>
          <a:p>
            <a:r>
              <a:rPr lang="en-US" dirty="0" smtClean="0"/>
              <a:t>Scott Kuhl</a:t>
            </a:r>
            <a:br>
              <a:rPr lang="en-US" dirty="0" smtClean="0"/>
            </a:br>
            <a:r>
              <a:rPr lang="en-US" dirty="0" smtClean="0"/>
              <a:t>Technology Lead @ U.S. Bancorp Community Development Corp.</a:t>
            </a:r>
          </a:p>
          <a:p>
            <a:r>
              <a:rPr lang="en-US" dirty="0" smtClean="0"/>
              <a:t>@</a:t>
            </a:r>
            <a:r>
              <a:rPr lang="en-US" dirty="0" err="1" smtClean="0"/>
              <a:t>scottkuhl</a:t>
            </a:r>
            <a:endParaRPr lang="en-US" dirty="0" smtClean="0"/>
          </a:p>
          <a:p>
            <a:r>
              <a:rPr lang="en-US" dirty="0" smtClean="0">
                <a:hlinkClick r:id="rId3"/>
              </a:rPr>
              <a:t>scott@kuhl.ws</a:t>
            </a:r>
            <a:endParaRPr lang="en-US" dirty="0" smtClean="0"/>
          </a:p>
          <a:p>
            <a:endParaRPr lang="en-US" dirty="0"/>
          </a:p>
          <a:p>
            <a:r>
              <a:rPr lang="en-US" dirty="0">
                <a:hlinkClick r:id="rId4"/>
              </a:rPr>
              <a:t>http://</a:t>
            </a:r>
            <a:r>
              <a:rPr lang="en-US" dirty="0" smtClean="0">
                <a:hlinkClick r:id="rId4"/>
              </a:rPr>
              <a:t>1drv.ms/1LNDIqL</a:t>
            </a:r>
            <a:endParaRPr lang="en-US" dirty="0" smtClean="0"/>
          </a:p>
          <a:p>
            <a:endParaRPr lang="en-US" dirty="0"/>
          </a:p>
          <a:p>
            <a:endParaRPr lang="en-US" dirty="0"/>
          </a:p>
        </p:txBody>
      </p:sp>
    </p:spTree>
    <p:extLst>
      <p:ext uri="{BB962C8B-B14F-4D97-AF65-F5344CB8AC3E}">
        <p14:creationId xmlns:p14="http://schemas.microsoft.com/office/powerpoint/2010/main" val="3803299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Helpers – Extensions</a:t>
            </a:r>
            <a:endParaRPr lang="en-US" dirty="0"/>
          </a:p>
        </p:txBody>
      </p:sp>
      <p:sp>
        <p:nvSpPr>
          <p:cNvPr id="8" name="Content Placeholder 7"/>
          <p:cNvSpPr>
            <a:spLocks noGrp="1"/>
          </p:cNvSpPr>
          <p:nvPr>
            <p:ph idx="1"/>
          </p:nvPr>
        </p:nvSpPr>
        <p:spPr/>
        <p:txBody>
          <a:bodyPr/>
          <a:lstStyle/>
          <a:p>
            <a:r>
              <a:rPr lang="en-US" dirty="0" smtClean="0"/>
              <a:t>/Helpers/</a:t>
            </a:r>
            <a:r>
              <a:rPr lang="en-US" dirty="0" err="1" smtClean="0"/>
              <a:t>LabelExtesions.cs</a:t>
            </a:r>
            <a:endParaRPr lang="en-US" dirty="0" smtClean="0"/>
          </a:p>
          <a:p>
            <a:endParaRPr lang="en-US" dirty="0" smtClean="0"/>
          </a:p>
        </p:txBody>
      </p:sp>
      <p:pic>
        <p:nvPicPr>
          <p:cNvPr id="2" name="Picture 1"/>
          <p:cNvPicPr>
            <a:picLocks noChangeAspect="1"/>
          </p:cNvPicPr>
          <p:nvPr/>
        </p:nvPicPr>
        <p:blipFill>
          <a:blip r:embed="rId3"/>
          <a:stretch>
            <a:fillRect/>
          </a:stretch>
        </p:blipFill>
        <p:spPr>
          <a:xfrm>
            <a:off x="2014537" y="2580569"/>
            <a:ext cx="8162925" cy="2714625"/>
          </a:xfrm>
          <a:prstGeom prst="rect">
            <a:avLst/>
          </a:prstGeom>
        </p:spPr>
      </p:pic>
    </p:spTree>
    <p:extLst>
      <p:ext uri="{BB962C8B-B14F-4D97-AF65-F5344CB8AC3E}">
        <p14:creationId xmlns:p14="http://schemas.microsoft.com/office/powerpoint/2010/main" val="3063568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Extensions</a:t>
            </a:r>
            <a:endParaRPr lang="en-US" dirty="0"/>
          </a:p>
        </p:txBody>
      </p:sp>
      <p:pic>
        <p:nvPicPr>
          <p:cNvPr id="4" name="Content Placeholder 3"/>
          <p:cNvPicPr>
            <a:picLocks noGrp="1" noChangeAspect="1"/>
          </p:cNvPicPr>
          <p:nvPr>
            <p:ph idx="1"/>
          </p:nvPr>
        </p:nvPicPr>
        <p:blipFill>
          <a:blip r:embed="rId3"/>
          <a:stretch>
            <a:fillRect/>
          </a:stretch>
        </p:blipFill>
        <p:spPr>
          <a:xfrm>
            <a:off x="1463992" y="2004102"/>
            <a:ext cx="9324975" cy="828675"/>
          </a:xfrm>
          <a:prstGeom prst="rect">
            <a:avLst/>
          </a:prstGeom>
        </p:spPr>
      </p:pic>
      <p:pic>
        <p:nvPicPr>
          <p:cNvPr id="8" name="Picture 7"/>
          <p:cNvPicPr>
            <a:picLocks noChangeAspect="1"/>
          </p:cNvPicPr>
          <p:nvPr/>
        </p:nvPicPr>
        <p:blipFill>
          <a:blip r:embed="rId4"/>
          <a:stretch>
            <a:fillRect/>
          </a:stretch>
        </p:blipFill>
        <p:spPr>
          <a:xfrm>
            <a:off x="1463992" y="3020998"/>
            <a:ext cx="7429500" cy="800100"/>
          </a:xfrm>
          <a:prstGeom prst="rect">
            <a:avLst/>
          </a:prstGeom>
        </p:spPr>
      </p:pic>
      <p:pic>
        <p:nvPicPr>
          <p:cNvPr id="9" name="Picture 8"/>
          <p:cNvPicPr>
            <a:picLocks noChangeAspect="1"/>
          </p:cNvPicPr>
          <p:nvPr/>
        </p:nvPicPr>
        <p:blipFill>
          <a:blip r:embed="rId5"/>
          <a:stretch>
            <a:fillRect/>
          </a:stretch>
        </p:blipFill>
        <p:spPr>
          <a:xfrm>
            <a:off x="1463992" y="4332756"/>
            <a:ext cx="9220836" cy="859446"/>
          </a:xfrm>
          <a:prstGeom prst="rect">
            <a:avLst/>
          </a:prstGeom>
        </p:spPr>
      </p:pic>
    </p:spTree>
    <p:extLst>
      <p:ext uri="{BB962C8B-B14F-4D97-AF65-F5344CB8AC3E}">
        <p14:creationId xmlns:p14="http://schemas.microsoft.com/office/powerpoint/2010/main" val="39936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 Fluent Extensions</a:t>
            </a:r>
            <a:endParaRPr lang="en-US" dirty="0"/>
          </a:p>
        </p:txBody>
      </p:sp>
      <p:pic>
        <p:nvPicPr>
          <p:cNvPr id="4" name="Content Placeholder 3"/>
          <p:cNvPicPr>
            <a:picLocks noGrp="1" noChangeAspect="1"/>
          </p:cNvPicPr>
          <p:nvPr>
            <p:ph idx="1"/>
          </p:nvPr>
        </p:nvPicPr>
        <p:blipFill>
          <a:blip r:embed="rId3"/>
          <a:stretch>
            <a:fillRect/>
          </a:stretch>
        </p:blipFill>
        <p:spPr>
          <a:xfrm>
            <a:off x="1949767" y="1970764"/>
            <a:ext cx="8353425" cy="895350"/>
          </a:xfrm>
          <a:prstGeom prst="rect">
            <a:avLst/>
          </a:prstGeom>
        </p:spPr>
      </p:pic>
      <p:pic>
        <p:nvPicPr>
          <p:cNvPr id="5" name="Picture 4"/>
          <p:cNvPicPr>
            <a:picLocks noChangeAspect="1"/>
          </p:cNvPicPr>
          <p:nvPr/>
        </p:nvPicPr>
        <p:blipFill>
          <a:blip r:embed="rId4"/>
          <a:stretch>
            <a:fillRect/>
          </a:stretch>
        </p:blipFill>
        <p:spPr>
          <a:xfrm>
            <a:off x="2308445" y="2970019"/>
            <a:ext cx="7524750" cy="695325"/>
          </a:xfrm>
          <a:prstGeom prst="rect">
            <a:avLst/>
          </a:prstGeom>
        </p:spPr>
      </p:pic>
      <p:pic>
        <p:nvPicPr>
          <p:cNvPr id="7" name="Content Placeholder 3"/>
          <p:cNvPicPr>
            <a:picLocks noChangeAspect="1"/>
          </p:cNvPicPr>
          <p:nvPr/>
        </p:nvPicPr>
        <p:blipFill>
          <a:blip r:embed="rId5"/>
          <a:stretch>
            <a:fillRect/>
          </a:stretch>
        </p:blipFill>
        <p:spPr>
          <a:xfrm>
            <a:off x="1346420" y="4200028"/>
            <a:ext cx="9448800" cy="361950"/>
          </a:xfrm>
          <a:prstGeom prst="rect">
            <a:avLst/>
          </a:prstGeom>
        </p:spPr>
      </p:pic>
      <p:pic>
        <p:nvPicPr>
          <p:cNvPr id="8" name="Picture 7"/>
          <p:cNvPicPr>
            <a:picLocks noChangeAspect="1"/>
          </p:cNvPicPr>
          <p:nvPr/>
        </p:nvPicPr>
        <p:blipFill>
          <a:blip r:embed="rId6"/>
          <a:stretch>
            <a:fillRect/>
          </a:stretch>
        </p:blipFill>
        <p:spPr>
          <a:xfrm>
            <a:off x="2160807" y="4999258"/>
            <a:ext cx="7820025" cy="457200"/>
          </a:xfrm>
          <a:prstGeom prst="rect">
            <a:avLst/>
          </a:prstGeom>
        </p:spPr>
      </p:pic>
    </p:spTree>
    <p:extLst>
      <p:ext uri="{BB962C8B-B14F-4D97-AF65-F5344CB8AC3E}">
        <p14:creationId xmlns:p14="http://schemas.microsoft.com/office/powerpoint/2010/main" val="31634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4" name="Content Placeholder 3"/>
          <p:cNvPicPr>
            <a:picLocks noGrp="1" noChangeAspect="1"/>
          </p:cNvPicPr>
          <p:nvPr>
            <p:ph idx="1"/>
          </p:nvPr>
        </p:nvPicPr>
        <p:blipFill>
          <a:blip r:embed="rId3"/>
          <a:stretch>
            <a:fillRect/>
          </a:stretch>
        </p:blipFill>
        <p:spPr>
          <a:xfrm>
            <a:off x="3931740" y="2094340"/>
            <a:ext cx="4389479" cy="3567421"/>
          </a:xfrm>
          <a:prstGeom prst="rect">
            <a:avLst/>
          </a:prstGeom>
        </p:spPr>
      </p:pic>
    </p:spTree>
    <p:extLst>
      <p:ext uri="{BB962C8B-B14F-4D97-AF65-F5344CB8AC3E}">
        <p14:creationId xmlns:p14="http://schemas.microsoft.com/office/powerpoint/2010/main" val="4037015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8" name="Content Placeholder 7"/>
          <p:cNvPicPr>
            <a:picLocks noGrp="1" noChangeAspect="1"/>
          </p:cNvPicPr>
          <p:nvPr>
            <p:ph idx="1"/>
          </p:nvPr>
        </p:nvPicPr>
        <p:blipFill>
          <a:blip r:embed="rId3"/>
          <a:stretch>
            <a:fillRect/>
          </a:stretch>
        </p:blipFill>
        <p:spPr>
          <a:xfrm>
            <a:off x="2663825" y="3100388"/>
            <a:ext cx="6924675" cy="1514475"/>
          </a:xfrm>
          <a:prstGeom prst="rect">
            <a:avLst/>
          </a:prstGeom>
        </p:spPr>
      </p:pic>
      <p:pic>
        <p:nvPicPr>
          <p:cNvPr id="9" name="Picture 8"/>
          <p:cNvPicPr>
            <a:picLocks noChangeAspect="1"/>
          </p:cNvPicPr>
          <p:nvPr/>
        </p:nvPicPr>
        <p:blipFill>
          <a:blip r:embed="rId4"/>
          <a:stretch>
            <a:fillRect/>
          </a:stretch>
        </p:blipFill>
        <p:spPr>
          <a:xfrm>
            <a:off x="1097280" y="1824824"/>
            <a:ext cx="7820025" cy="457200"/>
          </a:xfrm>
          <a:prstGeom prst="rect">
            <a:avLst/>
          </a:prstGeom>
        </p:spPr>
      </p:pic>
    </p:spTree>
    <p:extLst>
      <p:ext uri="{BB962C8B-B14F-4D97-AF65-F5344CB8AC3E}">
        <p14:creationId xmlns:p14="http://schemas.microsoft.com/office/powerpoint/2010/main" val="107666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7" name="Content Placeholder 6"/>
          <p:cNvPicPr>
            <a:picLocks noGrp="1" noChangeAspect="1"/>
          </p:cNvPicPr>
          <p:nvPr>
            <p:ph idx="1"/>
          </p:nvPr>
        </p:nvPicPr>
        <p:blipFill>
          <a:blip r:embed="rId3"/>
          <a:stretch>
            <a:fillRect/>
          </a:stretch>
        </p:blipFill>
        <p:spPr>
          <a:xfrm>
            <a:off x="1097280" y="1800971"/>
            <a:ext cx="7820025" cy="457200"/>
          </a:xfrm>
          <a:prstGeom prst="rect">
            <a:avLst/>
          </a:prstGeom>
        </p:spPr>
      </p:pic>
      <p:pic>
        <p:nvPicPr>
          <p:cNvPr id="8" name="Picture 7"/>
          <p:cNvPicPr>
            <a:picLocks noChangeAspect="1"/>
          </p:cNvPicPr>
          <p:nvPr/>
        </p:nvPicPr>
        <p:blipFill>
          <a:blip r:embed="rId4"/>
          <a:stretch>
            <a:fillRect/>
          </a:stretch>
        </p:blipFill>
        <p:spPr>
          <a:xfrm>
            <a:off x="929270" y="2500932"/>
            <a:ext cx="3867150" cy="3657600"/>
          </a:xfrm>
          <a:prstGeom prst="rect">
            <a:avLst/>
          </a:prstGeom>
        </p:spPr>
      </p:pic>
      <p:pic>
        <p:nvPicPr>
          <p:cNvPr id="9" name="Picture 8"/>
          <p:cNvPicPr>
            <a:picLocks noChangeAspect="1"/>
          </p:cNvPicPr>
          <p:nvPr/>
        </p:nvPicPr>
        <p:blipFill>
          <a:blip r:embed="rId5"/>
          <a:stretch>
            <a:fillRect/>
          </a:stretch>
        </p:blipFill>
        <p:spPr>
          <a:xfrm>
            <a:off x="5170576" y="2500932"/>
            <a:ext cx="6324600" cy="3752850"/>
          </a:xfrm>
          <a:prstGeom prst="rect">
            <a:avLst/>
          </a:prstGeom>
        </p:spPr>
      </p:pic>
    </p:spTree>
    <p:extLst>
      <p:ext uri="{BB962C8B-B14F-4D97-AF65-F5344CB8AC3E}">
        <p14:creationId xmlns:p14="http://schemas.microsoft.com/office/powerpoint/2010/main" val="183530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6" name="Content Placeholder 6"/>
          <p:cNvPicPr>
            <a:picLocks noGrp="1" noChangeAspect="1"/>
          </p:cNvPicPr>
          <p:nvPr>
            <p:ph idx="1"/>
          </p:nvPr>
        </p:nvPicPr>
        <p:blipFill>
          <a:blip r:embed="rId3"/>
          <a:stretch>
            <a:fillRect/>
          </a:stretch>
        </p:blipFill>
        <p:spPr>
          <a:xfrm>
            <a:off x="1097280" y="1808922"/>
            <a:ext cx="7820025" cy="457200"/>
          </a:xfrm>
          <a:prstGeom prst="rect">
            <a:avLst/>
          </a:prstGeom>
        </p:spPr>
      </p:pic>
      <p:pic>
        <p:nvPicPr>
          <p:cNvPr id="7" name="Picture 6"/>
          <p:cNvPicPr>
            <a:picLocks noChangeAspect="1"/>
          </p:cNvPicPr>
          <p:nvPr/>
        </p:nvPicPr>
        <p:blipFill>
          <a:blip r:embed="rId4"/>
          <a:stretch>
            <a:fillRect/>
          </a:stretch>
        </p:blipFill>
        <p:spPr>
          <a:xfrm>
            <a:off x="930592" y="2561438"/>
            <a:ext cx="10391775" cy="2657475"/>
          </a:xfrm>
          <a:prstGeom prst="rect">
            <a:avLst/>
          </a:prstGeom>
        </p:spPr>
      </p:pic>
    </p:spTree>
    <p:extLst>
      <p:ext uri="{BB962C8B-B14F-4D97-AF65-F5344CB8AC3E}">
        <p14:creationId xmlns:p14="http://schemas.microsoft.com/office/powerpoint/2010/main" val="375675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5" name="Content Placeholder 6"/>
          <p:cNvPicPr>
            <a:picLocks noGrp="1" noChangeAspect="1"/>
          </p:cNvPicPr>
          <p:nvPr>
            <p:ph idx="1"/>
          </p:nvPr>
        </p:nvPicPr>
        <p:blipFill>
          <a:blip r:embed="rId3"/>
          <a:stretch>
            <a:fillRect/>
          </a:stretch>
        </p:blipFill>
        <p:spPr>
          <a:xfrm>
            <a:off x="1097280" y="1810226"/>
            <a:ext cx="7820025" cy="457200"/>
          </a:xfrm>
          <a:prstGeom prst="rect">
            <a:avLst/>
          </a:prstGeom>
        </p:spPr>
      </p:pic>
      <p:pic>
        <p:nvPicPr>
          <p:cNvPr id="6" name="Picture 5"/>
          <p:cNvPicPr>
            <a:picLocks noChangeAspect="1"/>
          </p:cNvPicPr>
          <p:nvPr/>
        </p:nvPicPr>
        <p:blipFill>
          <a:blip r:embed="rId4"/>
          <a:stretch>
            <a:fillRect/>
          </a:stretch>
        </p:blipFill>
        <p:spPr>
          <a:xfrm>
            <a:off x="1097280" y="2340292"/>
            <a:ext cx="4591050" cy="714375"/>
          </a:xfrm>
          <a:prstGeom prst="rect">
            <a:avLst/>
          </a:prstGeom>
        </p:spPr>
      </p:pic>
      <p:pic>
        <p:nvPicPr>
          <p:cNvPr id="7" name="Picture 6"/>
          <p:cNvPicPr>
            <a:picLocks noChangeAspect="1"/>
          </p:cNvPicPr>
          <p:nvPr/>
        </p:nvPicPr>
        <p:blipFill>
          <a:blip r:embed="rId5"/>
          <a:stretch>
            <a:fillRect/>
          </a:stretch>
        </p:blipFill>
        <p:spPr>
          <a:xfrm>
            <a:off x="1706838" y="3200399"/>
            <a:ext cx="5438775" cy="1885950"/>
          </a:xfrm>
          <a:prstGeom prst="rect">
            <a:avLst/>
          </a:prstGeom>
        </p:spPr>
      </p:pic>
    </p:spTree>
    <p:extLst>
      <p:ext uri="{BB962C8B-B14F-4D97-AF65-F5344CB8AC3E}">
        <p14:creationId xmlns:p14="http://schemas.microsoft.com/office/powerpoint/2010/main" val="40551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5" name="Content Placeholder 6"/>
          <p:cNvPicPr>
            <a:picLocks noGrp="1" noChangeAspect="1"/>
          </p:cNvPicPr>
          <p:nvPr>
            <p:ph idx="1"/>
          </p:nvPr>
        </p:nvPicPr>
        <p:blipFill>
          <a:blip r:embed="rId3"/>
          <a:stretch>
            <a:fillRect/>
          </a:stretch>
        </p:blipFill>
        <p:spPr>
          <a:xfrm>
            <a:off x="1097280" y="1776938"/>
            <a:ext cx="7820025" cy="457200"/>
          </a:xfrm>
          <a:prstGeom prst="rect">
            <a:avLst/>
          </a:prstGeom>
        </p:spPr>
      </p:pic>
      <p:pic>
        <p:nvPicPr>
          <p:cNvPr id="6" name="Picture 5"/>
          <p:cNvPicPr>
            <a:picLocks noChangeAspect="1"/>
          </p:cNvPicPr>
          <p:nvPr/>
        </p:nvPicPr>
        <p:blipFill>
          <a:blip r:embed="rId4"/>
          <a:stretch>
            <a:fillRect/>
          </a:stretch>
        </p:blipFill>
        <p:spPr>
          <a:xfrm>
            <a:off x="1097280" y="2340292"/>
            <a:ext cx="4591050" cy="714375"/>
          </a:xfrm>
          <a:prstGeom prst="rect">
            <a:avLst/>
          </a:prstGeom>
        </p:spPr>
      </p:pic>
      <p:pic>
        <p:nvPicPr>
          <p:cNvPr id="3" name="Picture 2"/>
          <p:cNvPicPr>
            <a:picLocks noChangeAspect="1"/>
          </p:cNvPicPr>
          <p:nvPr/>
        </p:nvPicPr>
        <p:blipFill>
          <a:blip r:embed="rId5"/>
          <a:stretch>
            <a:fillRect/>
          </a:stretch>
        </p:blipFill>
        <p:spPr>
          <a:xfrm>
            <a:off x="1616889" y="3188117"/>
            <a:ext cx="5524500" cy="1943100"/>
          </a:xfrm>
          <a:prstGeom prst="rect">
            <a:avLst/>
          </a:prstGeom>
        </p:spPr>
      </p:pic>
    </p:spTree>
    <p:extLst>
      <p:ext uri="{BB962C8B-B14F-4D97-AF65-F5344CB8AC3E}">
        <p14:creationId xmlns:p14="http://schemas.microsoft.com/office/powerpoint/2010/main" val="3073754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5" name="Content Placeholder 6"/>
          <p:cNvPicPr>
            <a:picLocks noGrp="1" noChangeAspect="1"/>
          </p:cNvPicPr>
          <p:nvPr>
            <p:ph idx="1"/>
          </p:nvPr>
        </p:nvPicPr>
        <p:blipFill>
          <a:blip r:embed="rId3"/>
          <a:stretch>
            <a:fillRect/>
          </a:stretch>
        </p:blipFill>
        <p:spPr>
          <a:xfrm>
            <a:off x="1097280" y="1810226"/>
            <a:ext cx="7820025" cy="457200"/>
          </a:xfrm>
          <a:prstGeom prst="rect">
            <a:avLst/>
          </a:prstGeom>
        </p:spPr>
      </p:pic>
      <p:pic>
        <p:nvPicPr>
          <p:cNvPr id="6" name="Picture 5"/>
          <p:cNvPicPr>
            <a:picLocks noChangeAspect="1"/>
          </p:cNvPicPr>
          <p:nvPr/>
        </p:nvPicPr>
        <p:blipFill>
          <a:blip r:embed="rId4"/>
          <a:stretch>
            <a:fillRect/>
          </a:stretch>
        </p:blipFill>
        <p:spPr>
          <a:xfrm>
            <a:off x="1097280" y="2340292"/>
            <a:ext cx="4591050" cy="714375"/>
          </a:xfrm>
          <a:prstGeom prst="rect">
            <a:avLst/>
          </a:prstGeom>
        </p:spPr>
      </p:pic>
      <p:pic>
        <p:nvPicPr>
          <p:cNvPr id="4" name="Picture 3"/>
          <p:cNvPicPr>
            <a:picLocks noChangeAspect="1"/>
          </p:cNvPicPr>
          <p:nvPr/>
        </p:nvPicPr>
        <p:blipFill>
          <a:blip r:embed="rId5"/>
          <a:stretch>
            <a:fillRect/>
          </a:stretch>
        </p:blipFill>
        <p:spPr>
          <a:xfrm>
            <a:off x="1668282" y="3200399"/>
            <a:ext cx="4276725" cy="1524000"/>
          </a:xfrm>
          <a:prstGeom prst="rect">
            <a:avLst/>
          </a:prstGeom>
        </p:spPr>
      </p:pic>
    </p:spTree>
    <p:extLst>
      <p:ext uri="{BB962C8B-B14F-4D97-AF65-F5344CB8AC3E}">
        <p14:creationId xmlns:p14="http://schemas.microsoft.com/office/powerpoint/2010/main" val="2740486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7" name="Content Placeholder 6"/>
          <p:cNvSpPr>
            <a:spLocks noGrp="1"/>
          </p:cNvSpPr>
          <p:nvPr>
            <p:ph idx="1"/>
          </p:nvPr>
        </p:nvSpPr>
        <p:spPr>
          <a:xfrm>
            <a:off x="1097280" y="1822289"/>
            <a:ext cx="10058400" cy="4023360"/>
          </a:xfrm>
        </p:spPr>
        <p:txBody>
          <a:bodyPr/>
          <a:lstStyle/>
          <a:p>
            <a:pPr marL="457200" indent="-457200">
              <a:buFont typeface="+mj-lt"/>
              <a:buAutoNum type="arabicPeriod"/>
            </a:pPr>
            <a:r>
              <a:rPr lang="en-US" dirty="0" smtClean="0"/>
              <a:t>Added by default</a:t>
            </a:r>
          </a:p>
          <a:p>
            <a:pPr marL="457200" indent="-457200">
              <a:buFont typeface="+mj-lt"/>
              <a:buAutoNum type="arabicPeriod"/>
            </a:pPr>
            <a:r>
              <a:rPr lang="en-US" dirty="0" err="1" smtClean="0"/>
              <a:t>NuGet</a:t>
            </a:r>
            <a:endParaRPr lang="en-US" dirty="0" smtClean="0"/>
          </a:p>
          <a:p>
            <a:pPr marL="457200" indent="-457200">
              <a:buFont typeface="+mj-lt"/>
              <a:buAutoNum type="arabicPeriod"/>
            </a:pPr>
            <a:r>
              <a:rPr lang="en-US" dirty="0" smtClean="0"/>
              <a:t>Other: Bower, </a:t>
            </a:r>
            <a:r>
              <a:rPr lang="en-US" dirty="0" err="1" smtClean="0"/>
              <a:t>npm</a:t>
            </a:r>
            <a:r>
              <a:rPr lang="en-US" dirty="0" smtClean="0"/>
              <a:t>, Composer, CDN, etc.</a:t>
            </a:r>
          </a:p>
          <a:p>
            <a:pPr marL="457200" indent="-457200">
              <a:buFont typeface="+mj-lt"/>
              <a:buAutoNum type="arabicPeriod"/>
            </a:pPr>
            <a:endParaRPr lang="en-US" dirty="0"/>
          </a:p>
          <a:p>
            <a:pPr marL="0" indent="0">
              <a:buNone/>
            </a:pPr>
            <a:r>
              <a:rPr lang="en-US" dirty="0" smtClean="0"/>
              <a:t>Sample = Extend Contoso University</a:t>
            </a:r>
          </a:p>
          <a:p>
            <a:pPr marL="0" indent="0">
              <a:buNone/>
            </a:pPr>
            <a:r>
              <a:rPr lang="en-US" dirty="0" smtClean="0"/>
              <a:t>Getting Started with Entity Framework 6 Code First using MVC 5</a:t>
            </a:r>
          </a:p>
          <a:p>
            <a:pPr marL="0" indent="0">
              <a:buNone/>
            </a:pPr>
            <a:r>
              <a:rPr lang="en-US" dirty="0">
                <a:hlinkClick r:id="rId3"/>
              </a:rPr>
              <a:t>http://</a:t>
            </a:r>
            <a:r>
              <a:rPr lang="en-US" dirty="0" smtClean="0">
                <a:hlinkClick r:id="rId3"/>
              </a:rPr>
              <a:t>www.asp.net</a:t>
            </a:r>
            <a:r>
              <a:rPr lang="en-US" dirty="0" smtClean="0"/>
              <a:t> &gt; Learn &gt; Entity Framework &gt; MVC Tutorials</a:t>
            </a:r>
          </a:p>
          <a:p>
            <a:pPr marL="0" indent="0">
              <a:buNone/>
            </a:pPr>
            <a:r>
              <a:rPr lang="en-US" dirty="0" smtClean="0"/>
              <a:t>/Views/Student/</a:t>
            </a:r>
            <a:r>
              <a:rPr lang="en-US" dirty="0" err="1" smtClean="0"/>
              <a:t>Create.cshtml</a:t>
            </a:r>
            <a:endParaRPr lang="en-US" dirty="0"/>
          </a:p>
        </p:txBody>
      </p:sp>
    </p:spTree>
    <p:extLst>
      <p:ext uri="{BB962C8B-B14F-4D97-AF65-F5344CB8AC3E}">
        <p14:creationId xmlns:p14="http://schemas.microsoft.com/office/powerpoint/2010/main" val="312108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4" name="Picture 3"/>
          <p:cNvPicPr>
            <a:picLocks noChangeAspect="1"/>
          </p:cNvPicPr>
          <p:nvPr/>
        </p:nvPicPr>
        <p:blipFill>
          <a:blip r:embed="rId3"/>
          <a:stretch>
            <a:fillRect/>
          </a:stretch>
        </p:blipFill>
        <p:spPr>
          <a:xfrm>
            <a:off x="1097280" y="1846263"/>
            <a:ext cx="4591050" cy="714375"/>
          </a:xfrm>
          <a:prstGeom prst="rect">
            <a:avLst/>
          </a:prstGeom>
        </p:spPr>
      </p:pic>
      <p:pic>
        <p:nvPicPr>
          <p:cNvPr id="9" name="Content Placeholder 8"/>
          <p:cNvPicPr>
            <a:picLocks noGrp="1" noChangeAspect="1"/>
          </p:cNvPicPr>
          <p:nvPr>
            <p:ph idx="1"/>
          </p:nvPr>
        </p:nvPicPr>
        <p:blipFill>
          <a:blip r:embed="rId4"/>
          <a:stretch>
            <a:fillRect/>
          </a:stretch>
        </p:blipFill>
        <p:spPr>
          <a:xfrm>
            <a:off x="1986379" y="2203450"/>
            <a:ext cx="8085357" cy="4022725"/>
          </a:xfrm>
          <a:prstGeom prst="rect">
            <a:avLst/>
          </a:prstGeom>
        </p:spPr>
      </p:pic>
    </p:spTree>
    <p:extLst>
      <p:ext uri="{BB962C8B-B14F-4D97-AF65-F5344CB8AC3E}">
        <p14:creationId xmlns:p14="http://schemas.microsoft.com/office/powerpoint/2010/main" val="2616298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 Fluent Extensions</a:t>
            </a:r>
          </a:p>
        </p:txBody>
      </p:sp>
      <p:pic>
        <p:nvPicPr>
          <p:cNvPr id="5" name="Content Placeholder 6"/>
          <p:cNvPicPr>
            <a:picLocks noChangeAspect="1"/>
          </p:cNvPicPr>
          <p:nvPr/>
        </p:nvPicPr>
        <p:blipFill>
          <a:blip r:embed="rId3"/>
          <a:stretch>
            <a:fillRect/>
          </a:stretch>
        </p:blipFill>
        <p:spPr>
          <a:xfrm>
            <a:off x="1946944" y="2800287"/>
            <a:ext cx="7820025" cy="457200"/>
          </a:xfrm>
          <a:prstGeom prst="rect">
            <a:avLst/>
          </a:prstGeom>
        </p:spPr>
      </p:pic>
      <p:pic>
        <p:nvPicPr>
          <p:cNvPr id="3" name="Picture 2"/>
          <p:cNvPicPr>
            <a:picLocks noChangeAspect="1"/>
          </p:cNvPicPr>
          <p:nvPr/>
        </p:nvPicPr>
        <p:blipFill>
          <a:blip r:embed="rId4"/>
          <a:stretch>
            <a:fillRect/>
          </a:stretch>
        </p:blipFill>
        <p:spPr>
          <a:xfrm>
            <a:off x="1530667" y="3910839"/>
            <a:ext cx="9191625" cy="409575"/>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6446874" y="3246327"/>
              <a:ext cx="2768040" cy="797400"/>
            </p14:xfrm>
          </p:contentPart>
        </mc:Choice>
        <mc:Fallback xmlns="">
          <p:pic>
            <p:nvPicPr>
              <p:cNvPr id="8" name="Ink 7"/>
              <p:cNvPicPr/>
              <p:nvPr/>
            </p:nvPicPr>
            <p:blipFill>
              <a:blip r:embed="rId6"/>
              <a:stretch>
                <a:fillRect/>
              </a:stretch>
            </p:blipFill>
            <p:spPr>
              <a:xfrm>
                <a:off x="6438954" y="3229047"/>
                <a:ext cx="2795760" cy="82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4578114" y="3181527"/>
              <a:ext cx="2807640" cy="689400"/>
            </p14:xfrm>
          </p:contentPart>
        </mc:Choice>
        <mc:Fallback xmlns="">
          <p:pic>
            <p:nvPicPr>
              <p:cNvPr id="11" name="Ink 10"/>
              <p:cNvPicPr/>
              <p:nvPr/>
            </p:nvPicPr>
            <p:blipFill>
              <a:blip r:embed="rId8"/>
              <a:stretch>
                <a:fillRect/>
              </a:stretch>
            </p:blipFill>
            <p:spPr>
              <a:xfrm>
                <a:off x="4566234" y="3169287"/>
                <a:ext cx="282924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p14:cNvContentPartPr/>
              <p14:nvPr/>
            </p14:nvContentPartPr>
            <p14:xfrm>
              <a:off x="4529874" y="3652047"/>
              <a:ext cx="344520" cy="277200"/>
            </p14:xfrm>
          </p:contentPart>
        </mc:Choice>
        <mc:Fallback xmlns="">
          <p:pic>
            <p:nvPicPr>
              <p:cNvPr id="13" name="Ink 12"/>
              <p:cNvPicPr/>
              <p:nvPr/>
            </p:nvPicPr>
            <p:blipFill>
              <a:blip r:embed="rId10"/>
              <a:stretch>
                <a:fillRect/>
              </a:stretch>
            </p:blipFill>
            <p:spPr>
              <a:xfrm>
                <a:off x="4510074" y="3640527"/>
                <a:ext cx="3740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p14:cNvContentPartPr/>
              <p14:nvPr/>
            </p14:nvContentPartPr>
            <p14:xfrm>
              <a:off x="7252914" y="3150207"/>
              <a:ext cx="1497240" cy="808200"/>
            </p14:xfrm>
          </p:contentPart>
        </mc:Choice>
        <mc:Fallback xmlns="">
          <p:pic>
            <p:nvPicPr>
              <p:cNvPr id="16" name="Ink 15"/>
              <p:cNvPicPr/>
              <p:nvPr/>
            </p:nvPicPr>
            <p:blipFill>
              <a:blip r:embed="rId12"/>
              <a:stretch>
                <a:fillRect/>
              </a:stretch>
            </p:blipFill>
            <p:spPr>
              <a:xfrm>
                <a:off x="7241394" y="3133287"/>
                <a:ext cx="1523520" cy="850320"/>
              </a:xfrm>
              <a:prstGeom prst="rect">
                <a:avLst/>
              </a:prstGeom>
            </p:spPr>
          </p:pic>
        </mc:Fallback>
      </mc:AlternateContent>
    </p:spTree>
    <p:extLst>
      <p:ext uri="{BB962C8B-B14F-4D97-AF65-F5344CB8AC3E}">
        <p14:creationId xmlns:p14="http://schemas.microsoft.com/office/powerpoint/2010/main" val="47837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dirty="0" smtClean="0"/>
              <a:t>Validation</a:t>
            </a:r>
          </a:p>
          <a:p>
            <a:pPr marL="457200" indent="-457200">
              <a:buFont typeface="+mj-lt"/>
              <a:buAutoNum type="arabicPeriod"/>
            </a:pPr>
            <a:r>
              <a:rPr lang="en-US" dirty="0" smtClean="0"/>
              <a:t>Helpers</a:t>
            </a:r>
          </a:p>
          <a:p>
            <a:pPr marL="457200" indent="-457200">
              <a:buFont typeface="+mj-lt"/>
              <a:buAutoNum type="arabicPeriod"/>
            </a:pPr>
            <a:r>
              <a:rPr lang="en-US" sz="3200" b="1" dirty="0" smtClean="0"/>
              <a:t>Templates</a:t>
            </a:r>
          </a:p>
          <a:p>
            <a:pPr marL="457200" indent="-457200">
              <a:buFont typeface="+mj-lt"/>
              <a:buAutoNum type="arabicPeriod"/>
            </a:pPr>
            <a:r>
              <a:rPr lang="en-US" dirty="0" smtClean="0"/>
              <a:t>Themes</a:t>
            </a:r>
          </a:p>
          <a:p>
            <a:pPr marL="457200" indent="-457200">
              <a:buFont typeface="+mj-lt"/>
              <a:buAutoNum type="arabicPeriod"/>
            </a:pPr>
            <a:r>
              <a:rPr lang="en-US" dirty="0" smtClean="0"/>
              <a:t>Third Party Resources</a:t>
            </a:r>
            <a:endParaRPr lang="en-US" dirty="0"/>
          </a:p>
        </p:txBody>
      </p:sp>
      <p:sp>
        <p:nvSpPr>
          <p:cNvPr id="4" name="Content Placeholder 3"/>
          <p:cNvSpPr>
            <a:spLocks noGrp="1"/>
          </p:cNvSpPr>
          <p:nvPr>
            <p:ph sz="half" idx="4294967295"/>
          </p:nvPr>
        </p:nvSpPr>
        <p:spPr>
          <a:xfrm>
            <a:off x="7254875" y="1846263"/>
            <a:ext cx="4937125" cy="4022725"/>
          </a:xfrm>
        </p:spPr>
        <p:txBody>
          <a:bodyPr/>
          <a:lstStyle/>
          <a:p>
            <a:endParaRPr lang="en-US" dirty="0"/>
          </a:p>
          <a:p>
            <a:endParaRPr lang="en-US" dirty="0"/>
          </a:p>
        </p:txBody>
      </p:sp>
    </p:spTree>
    <p:extLst>
      <p:ext uri="{BB962C8B-B14F-4D97-AF65-F5344CB8AC3E}">
        <p14:creationId xmlns:p14="http://schemas.microsoft.com/office/powerpoint/2010/main" val="654232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 </a:t>
            </a:r>
            <a:r>
              <a:rPr lang="en-US" dirty="0" err="1" smtClean="0"/>
              <a:t>SideWaffle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1047750" y="1923431"/>
            <a:ext cx="10096500" cy="4124325"/>
          </a:xfrm>
          <a:prstGeom prst="rect">
            <a:avLst/>
          </a:prstGeom>
        </p:spPr>
      </p:pic>
    </p:spTree>
    <p:extLst>
      <p:ext uri="{BB962C8B-B14F-4D97-AF65-F5344CB8AC3E}">
        <p14:creationId xmlns:p14="http://schemas.microsoft.com/office/powerpoint/2010/main" val="4277418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 </a:t>
            </a:r>
            <a:r>
              <a:rPr lang="en-US" dirty="0" err="1" smtClean="0"/>
              <a:t>SideWaffle</a:t>
            </a:r>
            <a:endParaRPr lang="en-US" dirty="0"/>
          </a:p>
        </p:txBody>
      </p:sp>
      <p:pic>
        <p:nvPicPr>
          <p:cNvPr id="4" name="Content Placeholder 3"/>
          <p:cNvPicPr>
            <a:picLocks noGrp="1" noChangeAspect="1"/>
          </p:cNvPicPr>
          <p:nvPr>
            <p:ph idx="1"/>
          </p:nvPr>
        </p:nvPicPr>
        <p:blipFill>
          <a:blip r:embed="rId3"/>
          <a:stretch>
            <a:fillRect/>
          </a:stretch>
        </p:blipFill>
        <p:spPr>
          <a:xfrm>
            <a:off x="1330284" y="1958961"/>
            <a:ext cx="4057650" cy="3781425"/>
          </a:xfrm>
          <a:prstGeom prst="rect">
            <a:avLst/>
          </a:prstGeom>
        </p:spPr>
      </p:pic>
      <p:pic>
        <p:nvPicPr>
          <p:cNvPr id="5" name="Content Placeholder 3"/>
          <p:cNvPicPr>
            <a:picLocks noChangeAspect="1"/>
          </p:cNvPicPr>
          <p:nvPr/>
        </p:nvPicPr>
        <p:blipFill>
          <a:blip r:embed="rId4"/>
          <a:stretch>
            <a:fillRect/>
          </a:stretch>
        </p:blipFill>
        <p:spPr>
          <a:xfrm>
            <a:off x="5756745" y="1958961"/>
            <a:ext cx="3990975" cy="243840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997151" y="2074031"/>
              <a:ext cx="1223640" cy="50760"/>
            </p14:xfrm>
          </p:contentPart>
        </mc:Choice>
        <mc:Fallback xmlns="">
          <p:pic>
            <p:nvPicPr>
              <p:cNvPr id="3" name="Ink 2"/>
              <p:cNvPicPr/>
              <p:nvPr/>
            </p:nvPicPr>
            <p:blipFill>
              <a:blip r:embed="rId6"/>
              <a:stretch>
                <a:fillRect/>
              </a:stretch>
            </p:blipFill>
            <p:spPr>
              <a:xfrm>
                <a:off x="1955391" y="1916351"/>
                <a:ext cx="13489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2194431" y="4964111"/>
              <a:ext cx="759600" cy="105120"/>
            </p14:xfrm>
          </p:contentPart>
        </mc:Choice>
        <mc:Fallback xmlns="">
          <p:pic>
            <p:nvPicPr>
              <p:cNvPr id="6" name="Ink 5"/>
              <p:cNvPicPr/>
              <p:nvPr/>
            </p:nvPicPr>
            <p:blipFill>
              <a:blip r:embed="rId8"/>
              <a:stretch>
                <a:fillRect/>
              </a:stretch>
            </p:blipFill>
            <p:spPr>
              <a:xfrm>
                <a:off x="2127471" y="4862951"/>
                <a:ext cx="902520" cy="370080"/>
              </a:xfrm>
              <a:prstGeom prst="rect">
                <a:avLst/>
              </a:prstGeom>
            </p:spPr>
          </p:pic>
        </mc:Fallback>
      </mc:AlternateContent>
    </p:spTree>
    <p:extLst>
      <p:ext uri="{BB962C8B-B14F-4D97-AF65-F5344CB8AC3E}">
        <p14:creationId xmlns:p14="http://schemas.microsoft.com/office/powerpoint/2010/main" val="2982935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 Add a View</a:t>
            </a:r>
            <a:endParaRPr lang="en-US" dirty="0"/>
          </a:p>
        </p:txBody>
      </p:sp>
      <p:pic>
        <p:nvPicPr>
          <p:cNvPr id="4" name="Content Placeholder 3"/>
          <p:cNvPicPr>
            <a:picLocks noGrp="1" noChangeAspect="1"/>
          </p:cNvPicPr>
          <p:nvPr>
            <p:ph idx="1"/>
          </p:nvPr>
        </p:nvPicPr>
        <p:blipFill>
          <a:blip r:embed="rId3"/>
          <a:stretch>
            <a:fillRect/>
          </a:stretch>
        </p:blipFill>
        <p:spPr>
          <a:xfrm>
            <a:off x="2904735" y="1846263"/>
            <a:ext cx="6442856" cy="4022725"/>
          </a:xfrm>
          <a:prstGeom prst="rect">
            <a:avLst/>
          </a:prstGeom>
        </p:spPr>
      </p:pic>
    </p:spTree>
    <p:extLst>
      <p:ext uri="{BB962C8B-B14F-4D97-AF65-F5344CB8AC3E}">
        <p14:creationId xmlns:p14="http://schemas.microsoft.com/office/powerpoint/2010/main" val="2094290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 Create.cs.t4</a:t>
            </a:r>
            <a:endParaRPr lang="en-US" dirty="0"/>
          </a:p>
        </p:txBody>
      </p:sp>
      <p:pic>
        <p:nvPicPr>
          <p:cNvPr id="9" name="Content Placeholder 8"/>
          <p:cNvPicPr>
            <a:picLocks noGrp="1" noChangeAspect="1"/>
          </p:cNvPicPr>
          <p:nvPr>
            <p:ph idx="1"/>
          </p:nvPr>
        </p:nvPicPr>
        <p:blipFill>
          <a:blip r:embed="rId3"/>
          <a:stretch>
            <a:fillRect/>
          </a:stretch>
        </p:blipFill>
        <p:spPr>
          <a:xfrm>
            <a:off x="1097280" y="2076591"/>
            <a:ext cx="10058400" cy="1017652"/>
          </a:xfrm>
          <a:prstGeom prst="rect">
            <a:avLst/>
          </a:prstGeom>
        </p:spPr>
      </p:pic>
      <p:pic>
        <p:nvPicPr>
          <p:cNvPr id="10" name="Picture 9"/>
          <p:cNvPicPr>
            <a:picLocks noChangeAspect="1"/>
          </p:cNvPicPr>
          <p:nvPr/>
        </p:nvPicPr>
        <p:blipFill>
          <a:blip r:embed="rId4"/>
          <a:stretch>
            <a:fillRect/>
          </a:stretch>
        </p:blipFill>
        <p:spPr>
          <a:xfrm>
            <a:off x="1025773" y="3507892"/>
            <a:ext cx="8658225" cy="1114425"/>
          </a:xfrm>
          <a:prstGeom prst="rect">
            <a:avLst/>
          </a:prstGeom>
        </p:spPr>
      </p:pic>
    </p:spTree>
    <p:extLst>
      <p:ext uri="{BB962C8B-B14F-4D97-AF65-F5344CB8AC3E}">
        <p14:creationId xmlns:p14="http://schemas.microsoft.com/office/powerpoint/2010/main" val="3937399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dirty="0" smtClean="0"/>
              <a:t>Validation</a:t>
            </a:r>
          </a:p>
          <a:p>
            <a:pPr marL="457200" indent="-457200">
              <a:buFont typeface="+mj-lt"/>
              <a:buAutoNum type="arabicPeriod"/>
            </a:pPr>
            <a:r>
              <a:rPr lang="en-US" dirty="0" smtClean="0"/>
              <a:t>Helpers</a:t>
            </a:r>
          </a:p>
          <a:p>
            <a:pPr marL="457200" indent="-457200">
              <a:buFont typeface="+mj-lt"/>
              <a:buAutoNum type="arabicPeriod"/>
            </a:pPr>
            <a:r>
              <a:rPr lang="en-US" dirty="0" smtClean="0"/>
              <a:t>Templates</a:t>
            </a:r>
          </a:p>
          <a:p>
            <a:pPr marL="457200" indent="-457200">
              <a:buFont typeface="+mj-lt"/>
              <a:buAutoNum type="arabicPeriod"/>
            </a:pPr>
            <a:r>
              <a:rPr lang="en-US" sz="3200" b="1" dirty="0" smtClean="0"/>
              <a:t>Themes</a:t>
            </a:r>
          </a:p>
          <a:p>
            <a:pPr marL="457200" indent="-457200">
              <a:buFont typeface="+mj-lt"/>
              <a:buAutoNum type="arabicPeriod"/>
            </a:pPr>
            <a:r>
              <a:rPr lang="en-US" dirty="0" smtClean="0"/>
              <a:t>Third Party Resources</a:t>
            </a:r>
            <a:endParaRPr lang="en-US" dirty="0"/>
          </a:p>
        </p:txBody>
      </p:sp>
      <p:sp>
        <p:nvSpPr>
          <p:cNvPr id="4" name="Content Placeholder 3"/>
          <p:cNvSpPr>
            <a:spLocks noGrp="1"/>
          </p:cNvSpPr>
          <p:nvPr>
            <p:ph sz="half" idx="4294967295"/>
          </p:nvPr>
        </p:nvSpPr>
        <p:spPr>
          <a:xfrm>
            <a:off x="7254875" y="1846263"/>
            <a:ext cx="4937125" cy="4022725"/>
          </a:xfrm>
        </p:spPr>
        <p:txBody>
          <a:bodyPr/>
          <a:lstStyle/>
          <a:p>
            <a:endParaRPr lang="en-US" dirty="0"/>
          </a:p>
          <a:p>
            <a:endParaRPr lang="en-US" dirty="0"/>
          </a:p>
        </p:txBody>
      </p:sp>
    </p:spTree>
    <p:extLst>
      <p:ext uri="{BB962C8B-B14F-4D97-AF65-F5344CB8AC3E}">
        <p14:creationId xmlns:p14="http://schemas.microsoft.com/office/powerpoint/2010/main" val="6702139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 - Basic</a:t>
            </a:r>
            <a:endParaRPr lang="en-US" dirty="0"/>
          </a:p>
        </p:txBody>
      </p:sp>
      <p:sp>
        <p:nvSpPr>
          <p:cNvPr id="3" name="Content Placeholder 2"/>
          <p:cNvSpPr>
            <a:spLocks noGrp="1"/>
          </p:cNvSpPr>
          <p:nvPr>
            <p:ph idx="1"/>
          </p:nvPr>
        </p:nvSpPr>
        <p:spPr/>
        <p:txBody>
          <a:bodyPr/>
          <a:lstStyle/>
          <a:p>
            <a:r>
              <a:rPr lang="en-US" dirty="0">
                <a:hlinkClick r:id="rId3"/>
              </a:rPr>
              <a:t>http://bootswatch.com</a:t>
            </a:r>
            <a:r>
              <a:rPr lang="en-US" dirty="0" smtClean="0">
                <a:hlinkClick r:id="rId3"/>
              </a:rPr>
              <a:t>/</a:t>
            </a:r>
            <a:endParaRPr lang="en-US" dirty="0" smtClean="0"/>
          </a:p>
          <a:p>
            <a:endParaRPr lang="en-US" dirty="0" smtClean="0"/>
          </a:p>
          <a:p>
            <a:r>
              <a:rPr lang="en-US" dirty="0" smtClean="0"/>
              <a:t>Replace bootstrap.css</a:t>
            </a:r>
            <a:endParaRPr lang="en-US" dirty="0"/>
          </a:p>
        </p:txBody>
      </p:sp>
      <p:pic>
        <p:nvPicPr>
          <p:cNvPr id="4" name="Picture 3"/>
          <p:cNvPicPr>
            <a:picLocks noChangeAspect="1"/>
          </p:cNvPicPr>
          <p:nvPr/>
        </p:nvPicPr>
        <p:blipFill>
          <a:blip r:embed="rId4"/>
          <a:stretch>
            <a:fillRect/>
          </a:stretch>
        </p:blipFill>
        <p:spPr>
          <a:xfrm>
            <a:off x="5983605" y="2091111"/>
            <a:ext cx="5172075" cy="3105150"/>
          </a:xfrm>
          <a:prstGeom prst="rect">
            <a:avLst/>
          </a:prstGeom>
        </p:spPr>
      </p:pic>
    </p:spTree>
    <p:extLst>
      <p:ext uri="{BB962C8B-B14F-4D97-AF65-F5344CB8AC3E}">
        <p14:creationId xmlns:p14="http://schemas.microsoft.com/office/powerpoint/2010/main" val="1052452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 - Advanced</a:t>
            </a:r>
            <a:endParaRPr lang="en-US" dirty="0"/>
          </a:p>
        </p:txBody>
      </p:sp>
      <p:sp>
        <p:nvSpPr>
          <p:cNvPr id="3" name="Content Placeholder 2"/>
          <p:cNvSpPr>
            <a:spLocks noGrp="1"/>
          </p:cNvSpPr>
          <p:nvPr>
            <p:ph sz="half" idx="1"/>
          </p:nvPr>
        </p:nvSpPr>
        <p:spPr/>
        <p:txBody>
          <a:bodyPr/>
          <a:lstStyle/>
          <a:p>
            <a:r>
              <a:rPr lang="en-US" dirty="0">
                <a:hlinkClick r:id="rId3"/>
              </a:rPr>
              <a:t>http://winstrap.azurewebsites.net</a:t>
            </a:r>
            <a:r>
              <a:rPr lang="en-US" dirty="0" smtClean="0">
                <a:hlinkClick r:id="rId3"/>
              </a:rPr>
              <a:t>/</a:t>
            </a:r>
            <a:endParaRPr lang="en-US" dirty="0" smtClean="0"/>
          </a:p>
          <a:p>
            <a:endParaRPr lang="en-US" dirty="0"/>
          </a:p>
          <a:p>
            <a:r>
              <a:rPr lang="en-US" dirty="0" smtClean="0"/>
              <a:t>Add winstrap.css</a:t>
            </a:r>
          </a:p>
          <a:p>
            <a:r>
              <a:rPr lang="en-US" dirty="0" smtClean="0"/>
              <a:t>New fonts</a:t>
            </a:r>
          </a:p>
          <a:p>
            <a:r>
              <a:rPr lang="en-US" dirty="0" smtClean="0"/>
              <a:t>New images</a:t>
            </a:r>
          </a:p>
          <a:p>
            <a:r>
              <a:rPr lang="en-US" dirty="0" smtClean="0"/>
              <a:t>New controls</a:t>
            </a:r>
          </a:p>
          <a:p>
            <a:endParaRPr lang="en-US" dirty="0"/>
          </a:p>
        </p:txBody>
      </p:sp>
      <p:pic>
        <p:nvPicPr>
          <p:cNvPr id="5" name="Content Placeholder 4"/>
          <p:cNvPicPr>
            <a:picLocks noGrp="1" noChangeAspect="1"/>
          </p:cNvPicPr>
          <p:nvPr>
            <p:ph sz="half" idx="2"/>
          </p:nvPr>
        </p:nvPicPr>
        <p:blipFill>
          <a:blip r:embed="rId4"/>
          <a:stretch>
            <a:fillRect/>
          </a:stretch>
        </p:blipFill>
        <p:spPr>
          <a:xfrm>
            <a:off x="5400426" y="2446589"/>
            <a:ext cx="4937125" cy="691197"/>
          </a:xfrm>
          <a:prstGeom prst="rect">
            <a:avLst/>
          </a:prstGeom>
        </p:spPr>
      </p:pic>
      <p:pic>
        <p:nvPicPr>
          <p:cNvPr id="6" name="Picture 5"/>
          <p:cNvPicPr>
            <a:picLocks noChangeAspect="1"/>
          </p:cNvPicPr>
          <p:nvPr/>
        </p:nvPicPr>
        <p:blipFill>
          <a:blip r:embed="rId5"/>
          <a:stretch>
            <a:fillRect/>
          </a:stretch>
        </p:blipFill>
        <p:spPr>
          <a:xfrm>
            <a:off x="8956426" y="5297040"/>
            <a:ext cx="1381125" cy="695325"/>
          </a:xfrm>
          <a:prstGeom prst="rect">
            <a:avLst/>
          </a:prstGeom>
        </p:spPr>
      </p:pic>
      <p:pic>
        <p:nvPicPr>
          <p:cNvPr id="7" name="Picture 6"/>
          <p:cNvPicPr>
            <a:picLocks noChangeAspect="1"/>
          </p:cNvPicPr>
          <p:nvPr/>
        </p:nvPicPr>
        <p:blipFill>
          <a:blip r:embed="rId6"/>
          <a:stretch>
            <a:fillRect/>
          </a:stretch>
        </p:blipFill>
        <p:spPr>
          <a:xfrm>
            <a:off x="5400426" y="1881743"/>
            <a:ext cx="5695950" cy="495300"/>
          </a:xfrm>
          <a:prstGeom prst="rect">
            <a:avLst/>
          </a:prstGeom>
        </p:spPr>
      </p:pic>
      <p:pic>
        <p:nvPicPr>
          <p:cNvPr id="9" name="Picture 8"/>
          <p:cNvPicPr>
            <a:picLocks noChangeAspect="1"/>
          </p:cNvPicPr>
          <p:nvPr/>
        </p:nvPicPr>
        <p:blipFill>
          <a:blip r:embed="rId7"/>
          <a:stretch>
            <a:fillRect/>
          </a:stretch>
        </p:blipFill>
        <p:spPr>
          <a:xfrm>
            <a:off x="5647882" y="3333069"/>
            <a:ext cx="2714625" cy="704850"/>
          </a:xfrm>
          <a:prstGeom prst="rect">
            <a:avLst/>
          </a:prstGeom>
        </p:spPr>
      </p:pic>
      <p:pic>
        <p:nvPicPr>
          <p:cNvPr id="10" name="Picture 9"/>
          <p:cNvPicPr>
            <a:picLocks noChangeAspect="1"/>
          </p:cNvPicPr>
          <p:nvPr/>
        </p:nvPicPr>
        <p:blipFill>
          <a:blip r:embed="rId8"/>
          <a:stretch>
            <a:fillRect/>
          </a:stretch>
        </p:blipFill>
        <p:spPr>
          <a:xfrm>
            <a:off x="5527329" y="4233203"/>
            <a:ext cx="4410075" cy="1009650"/>
          </a:xfrm>
          <a:prstGeom prst="rect">
            <a:avLst/>
          </a:prstGeom>
        </p:spPr>
      </p:pic>
      <p:pic>
        <p:nvPicPr>
          <p:cNvPr id="11" name="Picture 10"/>
          <p:cNvPicPr>
            <a:picLocks noChangeAspect="1"/>
          </p:cNvPicPr>
          <p:nvPr/>
        </p:nvPicPr>
        <p:blipFill>
          <a:blip r:embed="rId9"/>
          <a:stretch>
            <a:fillRect/>
          </a:stretch>
        </p:blipFill>
        <p:spPr>
          <a:xfrm>
            <a:off x="5471670" y="5358953"/>
            <a:ext cx="1533525" cy="523875"/>
          </a:xfrm>
          <a:prstGeom prst="rect">
            <a:avLst/>
          </a:prstGeom>
        </p:spPr>
      </p:pic>
      <p:pic>
        <p:nvPicPr>
          <p:cNvPr id="12" name="Picture 11"/>
          <p:cNvPicPr>
            <a:picLocks noChangeAspect="1"/>
          </p:cNvPicPr>
          <p:nvPr/>
        </p:nvPicPr>
        <p:blipFill>
          <a:blip r:embed="rId10"/>
          <a:stretch>
            <a:fillRect/>
          </a:stretch>
        </p:blipFill>
        <p:spPr>
          <a:xfrm>
            <a:off x="7201155" y="5358953"/>
            <a:ext cx="1514475" cy="571500"/>
          </a:xfrm>
          <a:prstGeom prst="rect">
            <a:avLst/>
          </a:prstGeom>
        </p:spPr>
      </p:pic>
    </p:spTree>
    <p:extLst>
      <p:ext uri="{BB962C8B-B14F-4D97-AF65-F5344CB8AC3E}">
        <p14:creationId xmlns:p14="http://schemas.microsoft.com/office/powerpoint/2010/main" val="3405228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Setup - CSS</a:t>
            </a:r>
            <a:endParaRPr lang="en-US" dirty="0"/>
          </a:p>
        </p:txBody>
      </p:sp>
      <p:sp>
        <p:nvSpPr>
          <p:cNvPr id="14" name="Content Placeholder 13"/>
          <p:cNvSpPr>
            <a:spLocks noGrp="1"/>
          </p:cNvSpPr>
          <p:nvPr>
            <p:ph sz="half" idx="1"/>
          </p:nvPr>
        </p:nvSpPr>
        <p:spPr/>
        <p:txBody>
          <a:bodyPr/>
          <a:lstStyle/>
          <a:p>
            <a:r>
              <a:rPr lang="en-US" dirty="0" smtClean="0"/>
              <a:t>/Content/bootstrap.css</a:t>
            </a:r>
          </a:p>
          <a:p>
            <a:endParaRPr lang="en-US" dirty="0" smtClean="0"/>
          </a:p>
          <a:p>
            <a:pPr lvl="1">
              <a:buFont typeface="Arial" panose="020B0604020202020204" pitchFamily="34" charset="0"/>
              <a:buChar char="•"/>
            </a:pPr>
            <a:r>
              <a:rPr lang="en-US" dirty="0" smtClean="0"/>
              <a:t>Class based</a:t>
            </a:r>
          </a:p>
          <a:p>
            <a:pPr lvl="1">
              <a:buFont typeface="Arial" panose="020B0604020202020204" pitchFamily="34" charset="0"/>
              <a:buChar char="•"/>
            </a:pPr>
            <a:r>
              <a:rPr lang="en-US" dirty="0" smtClean="0"/>
              <a:t>Few HTML defaults</a:t>
            </a:r>
          </a:p>
          <a:p>
            <a:pPr lvl="1">
              <a:buFont typeface="Arial" panose="020B0604020202020204" pitchFamily="34" charset="0"/>
              <a:buChar char="•"/>
            </a:pPr>
            <a:r>
              <a:rPr lang="en-US" dirty="0" smtClean="0"/>
              <a:t>Biggest MVC integration hurdle</a:t>
            </a:r>
          </a:p>
          <a:p>
            <a:pPr lvl="1">
              <a:buFont typeface="Arial" panose="020B0604020202020204" pitchFamily="34" charset="0"/>
              <a:buChar char="•"/>
            </a:pPr>
            <a:endParaRPr lang="en-US" dirty="0"/>
          </a:p>
        </p:txBody>
      </p:sp>
      <p:pic>
        <p:nvPicPr>
          <p:cNvPr id="19" name="Content Placeholder 18"/>
          <p:cNvPicPr>
            <a:picLocks noGrp="1" noChangeAspect="1"/>
          </p:cNvPicPr>
          <p:nvPr>
            <p:ph sz="half" idx="2"/>
          </p:nvPr>
        </p:nvPicPr>
        <p:blipFill>
          <a:blip r:embed="rId3"/>
          <a:stretch>
            <a:fillRect/>
          </a:stretch>
        </p:blipFill>
        <p:spPr>
          <a:xfrm>
            <a:off x="6218238" y="1936012"/>
            <a:ext cx="4937125" cy="384322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923674" y="2043207"/>
              <a:ext cx="2106000" cy="43560"/>
            </p14:xfrm>
          </p:contentPart>
        </mc:Choice>
        <mc:Fallback xmlns="">
          <p:pic>
            <p:nvPicPr>
              <p:cNvPr id="5" name="Ink 4"/>
              <p:cNvPicPr/>
              <p:nvPr/>
            </p:nvPicPr>
            <p:blipFill>
              <a:blip r:embed="rId5"/>
              <a:stretch>
                <a:fillRect/>
              </a:stretch>
            </p:blipFill>
            <p:spPr>
              <a:xfrm>
                <a:off x="8898834" y="1895607"/>
                <a:ext cx="21938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825594" y="2856807"/>
              <a:ext cx="1915920" cy="66600"/>
            </p14:xfrm>
          </p:contentPart>
        </mc:Choice>
        <mc:Fallback xmlns="">
          <p:pic>
            <p:nvPicPr>
              <p:cNvPr id="6" name="Ink 5"/>
              <p:cNvPicPr/>
              <p:nvPr/>
            </p:nvPicPr>
            <p:blipFill>
              <a:blip r:embed="rId7"/>
              <a:stretch>
                <a:fillRect/>
              </a:stretch>
            </p:blipFill>
            <p:spPr>
              <a:xfrm>
                <a:off x="6796434" y="2745567"/>
                <a:ext cx="200232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6847914" y="3697407"/>
              <a:ext cx="1900800" cy="58320"/>
            </p14:xfrm>
          </p:contentPart>
        </mc:Choice>
        <mc:Fallback xmlns="">
          <p:pic>
            <p:nvPicPr>
              <p:cNvPr id="7" name="Ink 6"/>
              <p:cNvPicPr/>
              <p:nvPr/>
            </p:nvPicPr>
            <p:blipFill>
              <a:blip r:embed="rId9"/>
              <a:stretch>
                <a:fillRect/>
              </a:stretch>
            </p:blipFill>
            <p:spPr>
              <a:xfrm>
                <a:off x="6803994" y="3555207"/>
                <a:ext cx="1985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6828834" y="4227687"/>
              <a:ext cx="1645560" cy="45360"/>
            </p14:xfrm>
          </p:contentPart>
        </mc:Choice>
        <mc:Fallback xmlns="">
          <p:pic>
            <p:nvPicPr>
              <p:cNvPr id="8" name="Ink 7"/>
              <p:cNvPicPr/>
              <p:nvPr/>
            </p:nvPicPr>
            <p:blipFill>
              <a:blip r:embed="rId11"/>
              <a:stretch>
                <a:fillRect/>
              </a:stretch>
            </p:blipFill>
            <p:spPr>
              <a:xfrm>
                <a:off x="6788874" y="4082607"/>
                <a:ext cx="17438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9288354" y="5543127"/>
              <a:ext cx="1643400" cy="79920"/>
            </p14:xfrm>
          </p:contentPart>
        </mc:Choice>
        <mc:Fallback xmlns="">
          <p:pic>
            <p:nvPicPr>
              <p:cNvPr id="9" name="Ink 8"/>
              <p:cNvPicPr/>
              <p:nvPr/>
            </p:nvPicPr>
            <p:blipFill>
              <a:blip r:embed="rId13"/>
              <a:stretch>
                <a:fillRect/>
              </a:stretch>
            </p:blipFill>
            <p:spPr>
              <a:xfrm>
                <a:off x="9259554" y="5385087"/>
                <a:ext cx="17352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8587074" y="5583447"/>
              <a:ext cx="844920" cy="36720"/>
            </p14:xfrm>
          </p:contentPart>
        </mc:Choice>
        <mc:Fallback xmlns="">
          <p:pic>
            <p:nvPicPr>
              <p:cNvPr id="10" name="Ink 9"/>
              <p:cNvPicPr/>
              <p:nvPr/>
            </p:nvPicPr>
            <p:blipFill>
              <a:blip r:embed="rId15"/>
              <a:stretch>
                <a:fillRect/>
              </a:stretch>
            </p:blipFill>
            <p:spPr>
              <a:xfrm>
                <a:off x="8546394" y="5459967"/>
                <a:ext cx="924840" cy="274680"/>
              </a:xfrm>
              <a:prstGeom prst="rect">
                <a:avLst/>
              </a:prstGeom>
            </p:spPr>
          </p:pic>
        </mc:Fallback>
      </mc:AlternateContent>
    </p:spTree>
    <p:extLst>
      <p:ext uri="{BB962C8B-B14F-4D97-AF65-F5344CB8AC3E}">
        <p14:creationId xmlns:p14="http://schemas.microsoft.com/office/powerpoint/2010/main" val="16445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 - Complete</a:t>
            </a:r>
            <a:endParaRPr lang="en-US" dirty="0"/>
          </a:p>
        </p:txBody>
      </p:sp>
      <p:sp>
        <p:nvSpPr>
          <p:cNvPr id="3" name="Content Placeholder 2"/>
          <p:cNvSpPr>
            <a:spLocks noGrp="1"/>
          </p:cNvSpPr>
          <p:nvPr>
            <p:ph sz="half" idx="1"/>
          </p:nvPr>
        </p:nvSpPr>
        <p:spPr/>
        <p:txBody>
          <a:bodyPr/>
          <a:lstStyle/>
          <a:p>
            <a:r>
              <a:rPr lang="en-US" dirty="0">
                <a:hlinkClick r:id="rId3"/>
              </a:rPr>
              <a:t>http://themes.getbootstrap.com</a:t>
            </a:r>
            <a:r>
              <a:rPr lang="en-US" dirty="0" smtClean="0">
                <a:hlinkClick r:id="rId3"/>
              </a:rPr>
              <a:t>/</a:t>
            </a:r>
            <a:endParaRPr lang="en-US" dirty="0" smtClean="0"/>
          </a:p>
          <a:p>
            <a:endParaRPr lang="en-US" dirty="0"/>
          </a:p>
          <a:p>
            <a:r>
              <a:rPr lang="en-US" dirty="0">
                <a:hlinkClick r:id="rId4"/>
              </a:rPr>
              <a:t>https://wrapbootstrap.com</a:t>
            </a:r>
            <a:r>
              <a:rPr lang="en-US" dirty="0" smtClean="0">
                <a:hlinkClick r:id="rId4"/>
              </a:rPr>
              <a:t>/</a:t>
            </a:r>
            <a:endParaRPr lang="en-US" dirty="0" smtClean="0"/>
          </a:p>
          <a:p>
            <a:endParaRPr lang="en-US" dirty="0"/>
          </a:p>
        </p:txBody>
      </p:sp>
      <p:pic>
        <p:nvPicPr>
          <p:cNvPr id="5" name="Content Placeholder 4"/>
          <p:cNvPicPr>
            <a:picLocks noGrp="1" noChangeAspect="1"/>
          </p:cNvPicPr>
          <p:nvPr>
            <p:ph sz="half" idx="2"/>
          </p:nvPr>
        </p:nvPicPr>
        <p:blipFill>
          <a:blip r:embed="rId5"/>
          <a:stretch>
            <a:fillRect/>
          </a:stretch>
        </p:blipFill>
        <p:spPr>
          <a:xfrm>
            <a:off x="4917188" y="1811690"/>
            <a:ext cx="6238176" cy="3611100"/>
          </a:xfrm>
          <a:prstGeom prst="rect">
            <a:avLst/>
          </a:prstGeom>
        </p:spPr>
      </p:pic>
    </p:spTree>
    <p:extLst>
      <p:ext uri="{BB962C8B-B14F-4D97-AF65-F5344CB8AC3E}">
        <p14:creationId xmlns:p14="http://schemas.microsoft.com/office/powerpoint/2010/main" val="3864747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 - Integration</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en-US" dirty="0" smtClean="0"/>
              <a:t>Re-map folders – CSS, JavaScript and Fonts.</a:t>
            </a:r>
          </a:p>
          <a:p>
            <a:pPr marL="457200" indent="-457200">
              <a:buFont typeface="+mj-lt"/>
              <a:buAutoNum type="arabicPeriod"/>
            </a:pPr>
            <a:r>
              <a:rPr lang="en-US" dirty="0" smtClean="0"/>
              <a:t>Integrate the master layout into _Layout.</a:t>
            </a:r>
          </a:p>
          <a:p>
            <a:pPr marL="457200" indent="-457200">
              <a:buFont typeface="+mj-lt"/>
              <a:buAutoNum type="arabicPeriod"/>
            </a:pPr>
            <a:r>
              <a:rPr lang="en-US" dirty="0" smtClean="0"/>
              <a:t>Pages become Controllers and Views.</a:t>
            </a:r>
          </a:p>
          <a:p>
            <a:pPr marL="457200" indent="-457200">
              <a:buFont typeface="+mj-lt"/>
              <a:buAutoNum type="arabicPeriod"/>
            </a:pPr>
            <a:r>
              <a:rPr lang="en-US" dirty="0" smtClean="0"/>
              <a:t>Replace JavaScript libraries with </a:t>
            </a:r>
            <a:r>
              <a:rPr lang="en-US" dirty="0" err="1" smtClean="0"/>
              <a:t>NuGet</a:t>
            </a:r>
            <a:r>
              <a:rPr lang="en-US" dirty="0" smtClean="0"/>
              <a:t> or Bower.</a:t>
            </a:r>
          </a:p>
          <a:p>
            <a:endParaRPr lang="en-US" dirty="0" smtClean="0"/>
          </a:p>
          <a:p>
            <a:r>
              <a:rPr lang="en-US" dirty="0" smtClean="0"/>
              <a:t>Check for MVC versions!</a:t>
            </a:r>
          </a:p>
        </p:txBody>
      </p:sp>
    </p:spTree>
    <p:extLst>
      <p:ext uri="{BB962C8B-B14F-4D97-AF65-F5344CB8AC3E}">
        <p14:creationId xmlns:p14="http://schemas.microsoft.com/office/powerpoint/2010/main" val="316485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dirty="0" smtClean="0"/>
              <a:t>Validation</a:t>
            </a:r>
          </a:p>
          <a:p>
            <a:pPr marL="457200" indent="-457200">
              <a:buFont typeface="+mj-lt"/>
              <a:buAutoNum type="arabicPeriod"/>
            </a:pPr>
            <a:r>
              <a:rPr lang="en-US" dirty="0" smtClean="0"/>
              <a:t>Helpers</a:t>
            </a:r>
          </a:p>
          <a:p>
            <a:pPr marL="457200" indent="-457200">
              <a:buFont typeface="+mj-lt"/>
              <a:buAutoNum type="arabicPeriod"/>
            </a:pPr>
            <a:r>
              <a:rPr lang="en-US" dirty="0" smtClean="0"/>
              <a:t>Templates</a:t>
            </a:r>
          </a:p>
          <a:p>
            <a:pPr marL="457200" indent="-457200">
              <a:buFont typeface="+mj-lt"/>
              <a:buAutoNum type="arabicPeriod"/>
            </a:pPr>
            <a:r>
              <a:rPr lang="en-US" dirty="0" smtClean="0"/>
              <a:t>Themes</a:t>
            </a:r>
          </a:p>
          <a:p>
            <a:pPr marL="457200" indent="-457200">
              <a:buFont typeface="+mj-lt"/>
              <a:buAutoNum type="arabicPeriod"/>
            </a:pPr>
            <a:r>
              <a:rPr lang="en-US" sz="3200" b="1" dirty="0" smtClean="0"/>
              <a:t>Third Party Resources</a:t>
            </a:r>
            <a:endParaRPr lang="en-US" sz="3200" b="1" dirty="0"/>
          </a:p>
        </p:txBody>
      </p:sp>
      <p:sp>
        <p:nvSpPr>
          <p:cNvPr id="4" name="Content Placeholder 3"/>
          <p:cNvSpPr>
            <a:spLocks noGrp="1"/>
          </p:cNvSpPr>
          <p:nvPr>
            <p:ph sz="half" idx="4294967295"/>
          </p:nvPr>
        </p:nvSpPr>
        <p:spPr>
          <a:xfrm>
            <a:off x="7254875" y="1846263"/>
            <a:ext cx="4937125" cy="4022725"/>
          </a:xfrm>
        </p:spPr>
        <p:txBody>
          <a:bodyPr/>
          <a:lstStyle/>
          <a:p>
            <a:endParaRPr lang="en-US" dirty="0"/>
          </a:p>
          <a:p>
            <a:endParaRPr lang="en-US" dirty="0"/>
          </a:p>
        </p:txBody>
      </p:sp>
    </p:spTree>
    <p:extLst>
      <p:ext uri="{BB962C8B-B14F-4D97-AF65-F5344CB8AC3E}">
        <p14:creationId xmlns:p14="http://schemas.microsoft.com/office/powerpoint/2010/main" val="2630094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Paged List</a:t>
            </a:r>
            <a:endParaRPr lang="en-US" dirty="0"/>
          </a:p>
        </p:txBody>
      </p:sp>
      <p:sp>
        <p:nvSpPr>
          <p:cNvPr id="3" name="Content Placeholder 2"/>
          <p:cNvSpPr>
            <a:spLocks noGrp="1"/>
          </p:cNvSpPr>
          <p:nvPr>
            <p:ph idx="1"/>
          </p:nvPr>
        </p:nvSpPr>
        <p:spPr/>
        <p:txBody>
          <a:bodyPr/>
          <a:lstStyle/>
          <a:p>
            <a:r>
              <a:rPr lang="en-US" dirty="0" err="1" smtClean="0"/>
              <a:t>X.PagedList</a:t>
            </a:r>
            <a:r>
              <a:rPr lang="en-US" dirty="0" smtClean="0"/>
              <a:t> (Free) - </a:t>
            </a:r>
            <a:r>
              <a:rPr lang="en-US" dirty="0">
                <a:hlinkClick r:id="rId3"/>
              </a:rPr>
              <a:t>https://</a:t>
            </a:r>
            <a:r>
              <a:rPr lang="en-US" dirty="0" smtClean="0">
                <a:hlinkClick r:id="rId3"/>
              </a:rPr>
              <a:t>github.com/ernado-x/X.PagedList</a:t>
            </a:r>
            <a:endParaRPr lang="en-US" dirty="0" smtClean="0"/>
          </a:p>
          <a:p>
            <a:r>
              <a:rPr lang="en-US" dirty="0" smtClean="0"/>
              <a:t>Fork of </a:t>
            </a:r>
            <a:r>
              <a:rPr lang="en-US" dirty="0" err="1" smtClean="0"/>
              <a:t>PagedList.MVC</a:t>
            </a:r>
            <a:endParaRPr lang="en-US" dirty="0" smtClean="0"/>
          </a:p>
          <a:p>
            <a:r>
              <a:rPr lang="en-US" dirty="0" smtClean="0"/>
              <a:t>Bootstrap Layouts</a:t>
            </a:r>
          </a:p>
          <a:p>
            <a:endParaRPr lang="en-US" dirty="0" smtClean="0"/>
          </a:p>
          <a:p>
            <a:r>
              <a:rPr lang="en-US" dirty="0" smtClean="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Html.PagedListPager</a:t>
            </a:r>
            <a:r>
              <a:rPr lang="en-US" dirty="0" smtClean="0">
                <a:latin typeface="Consolas" panose="020B0609020204030204" pitchFamily="49" charset="0"/>
                <a:cs typeface="Consolas" panose="020B0609020204030204" pitchFamily="49" charset="0"/>
              </a:rPr>
              <a: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IPagedList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ViewBag.OnePageOfProducts</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page </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Url.Action</a:t>
            </a:r>
            <a:r>
              <a:rPr lang="en-US" dirty="0">
                <a:latin typeface="Consolas" panose="020B0609020204030204" pitchFamily="49" charset="0"/>
                <a:cs typeface="Consolas" panose="020B0609020204030204" pitchFamily="49" charset="0"/>
              </a:rPr>
              <a:t>("Index", new { page }) )</a:t>
            </a:r>
          </a:p>
        </p:txBody>
      </p:sp>
    </p:spTree>
    <p:extLst>
      <p:ext uri="{BB962C8B-B14F-4D97-AF65-F5344CB8AC3E}">
        <p14:creationId xmlns:p14="http://schemas.microsoft.com/office/powerpoint/2010/main" val="3245256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Tables</a:t>
            </a:r>
            <a:endParaRPr lang="en-US" dirty="0"/>
          </a:p>
        </p:txBody>
      </p:sp>
      <p:sp>
        <p:nvSpPr>
          <p:cNvPr id="3" name="Content Placeholder 2"/>
          <p:cNvSpPr>
            <a:spLocks noGrp="1"/>
          </p:cNvSpPr>
          <p:nvPr>
            <p:ph idx="1"/>
          </p:nvPr>
        </p:nvSpPr>
        <p:spPr/>
        <p:txBody>
          <a:bodyPr/>
          <a:lstStyle/>
          <a:p>
            <a:r>
              <a:rPr lang="en-US" dirty="0" smtClean="0"/>
              <a:t>jQuery </a:t>
            </a:r>
            <a:r>
              <a:rPr lang="en-US" dirty="0" err="1" smtClean="0"/>
              <a:t>DataTables</a:t>
            </a:r>
            <a:r>
              <a:rPr lang="en-US" dirty="0" smtClean="0"/>
              <a:t> (Free) </a:t>
            </a:r>
            <a:br>
              <a:rPr lang="en-US" dirty="0" smtClean="0"/>
            </a:br>
            <a:r>
              <a:rPr lang="en-US" dirty="0" smtClean="0">
                <a:hlinkClick r:id="rId3"/>
              </a:rPr>
              <a:t>http</a:t>
            </a:r>
            <a:r>
              <a:rPr lang="en-US" dirty="0">
                <a:hlinkClick r:id="rId3"/>
              </a:rPr>
              <a:t>://www.datatables.net</a:t>
            </a:r>
            <a:r>
              <a:rPr lang="en-US" dirty="0" smtClean="0">
                <a:hlinkClick r:id="rId3"/>
              </a:rPr>
              <a:t>/</a:t>
            </a:r>
            <a:endParaRPr lang="en-US" dirty="0" smtClean="0"/>
          </a:p>
          <a:p>
            <a:endParaRPr lang="en-US" dirty="0" smtClean="0"/>
          </a:p>
          <a:p>
            <a:r>
              <a:rPr lang="en-US" dirty="0">
                <a:latin typeface="Consolas" panose="020B0609020204030204" pitchFamily="49" charset="0"/>
                <a:cs typeface="Consolas" panose="020B0609020204030204" pitchFamily="49" charset="0"/>
              </a:rPr>
              <a:t>$(document).ready(function(){</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myTable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DataTable</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a:t>
            </a:r>
          </a:p>
        </p:txBody>
      </p:sp>
      <p:pic>
        <p:nvPicPr>
          <p:cNvPr id="4" name="Picture 3"/>
          <p:cNvPicPr>
            <a:picLocks noChangeAspect="1"/>
          </p:cNvPicPr>
          <p:nvPr/>
        </p:nvPicPr>
        <p:blipFill>
          <a:blip r:embed="rId4"/>
          <a:stretch>
            <a:fillRect/>
          </a:stretch>
        </p:blipFill>
        <p:spPr>
          <a:xfrm>
            <a:off x="5472772" y="1845734"/>
            <a:ext cx="5682908" cy="3402128"/>
          </a:xfrm>
          <a:prstGeom prst="rect">
            <a:avLst/>
          </a:prstGeom>
        </p:spPr>
      </p:pic>
    </p:spTree>
    <p:extLst>
      <p:ext uri="{BB962C8B-B14F-4D97-AF65-F5344CB8AC3E}">
        <p14:creationId xmlns:p14="http://schemas.microsoft.com/office/powerpoint/2010/main" val="41784328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Suites</a:t>
            </a:r>
            <a:endParaRPr lang="en-US" dirty="0"/>
          </a:p>
        </p:txBody>
      </p:sp>
      <p:sp>
        <p:nvSpPr>
          <p:cNvPr id="3" name="Content Placeholder 2"/>
          <p:cNvSpPr>
            <a:spLocks noGrp="1"/>
          </p:cNvSpPr>
          <p:nvPr>
            <p:ph idx="1"/>
          </p:nvPr>
        </p:nvSpPr>
        <p:spPr/>
        <p:txBody>
          <a:bodyPr/>
          <a:lstStyle/>
          <a:p>
            <a:r>
              <a:rPr lang="en-US" dirty="0" smtClean="0"/>
              <a:t>Kendo UI (Free through $$$)</a:t>
            </a:r>
          </a:p>
          <a:p>
            <a:r>
              <a:rPr lang="en-US" dirty="0">
                <a:hlinkClick r:id="rId3"/>
              </a:rPr>
              <a:t>http://</a:t>
            </a:r>
            <a:r>
              <a:rPr lang="en-US" dirty="0" smtClean="0">
                <a:hlinkClick r:id="rId3"/>
              </a:rPr>
              <a:t>www.telerik.com/kendo-ui</a:t>
            </a:r>
            <a:endParaRPr lang="en-US" dirty="0" smtClean="0"/>
          </a:p>
          <a:p>
            <a:endParaRPr lang="en-US" dirty="0"/>
          </a:p>
        </p:txBody>
      </p:sp>
      <p:pic>
        <p:nvPicPr>
          <p:cNvPr id="5" name="Picture 4"/>
          <p:cNvPicPr>
            <a:picLocks noChangeAspect="1"/>
          </p:cNvPicPr>
          <p:nvPr/>
        </p:nvPicPr>
        <p:blipFill>
          <a:blip r:embed="rId4"/>
          <a:stretch>
            <a:fillRect/>
          </a:stretch>
        </p:blipFill>
        <p:spPr>
          <a:xfrm>
            <a:off x="4681273" y="1845734"/>
            <a:ext cx="6474407" cy="4125696"/>
          </a:xfrm>
          <a:prstGeom prst="rect">
            <a:avLst/>
          </a:prstGeom>
        </p:spPr>
      </p:pic>
    </p:spTree>
    <p:extLst>
      <p:ext uri="{BB962C8B-B14F-4D97-AF65-F5344CB8AC3E}">
        <p14:creationId xmlns:p14="http://schemas.microsoft.com/office/powerpoint/2010/main" val="4637823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Fluent Wrapper</a:t>
            </a:r>
            <a:endParaRPr lang="en-US" dirty="0"/>
          </a:p>
        </p:txBody>
      </p:sp>
      <p:sp>
        <p:nvSpPr>
          <p:cNvPr id="3" name="Content Placeholder 2"/>
          <p:cNvSpPr>
            <a:spLocks noGrp="1"/>
          </p:cNvSpPr>
          <p:nvPr>
            <p:ph sz="half" idx="1"/>
          </p:nvPr>
        </p:nvSpPr>
        <p:spPr/>
        <p:txBody>
          <a:bodyPr>
            <a:normAutofit/>
          </a:bodyPr>
          <a:lstStyle/>
          <a:p>
            <a:r>
              <a:rPr lang="en-US" dirty="0" err="1" smtClean="0"/>
              <a:t>TwitterBootstrapMVC</a:t>
            </a:r>
            <a:r>
              <a:rPr lang="en-US" dirty="0" smtClean="0"/>
              <a:t>  ($60 personal, $200 commercial)</a:t>
            </a:r>
          </a:p>
          <a:p>
            <a:r>
              <a:rPr lang="en-US" dirty="0">
                <a:hlinkClick r:id="rId3"/>
              </a:rPr>
              <a:t>https://www.twitterbootstrapmvc.com</a:t>
            </a:r>
            <a:r>
              <a:rPr lang="en-US" dirty="0" smtClean="0">
                <a:hlinkClick r:id="rId3"/>
              </a:rPr>
              <a:t>/</a:t>
            </a:r>
            <a:endParaRPr lang="en-US" dirty="0" smtClean="0"/>
          </a:p>
        </p:txBody>
      </p:sp>
      <p:sp>
        <p:nvSpPr>
          <p:cNvPr id="4" name="Content Placeholder 3"/>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2109647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 – Fluent Wrapper</a:t>
            </a:r>
            <a:endParaRPr lang="en-US" dirty="0"/>
          </a:p>
        </p:txBody>
      </p:sp>
      <p:sp>
        <p:nvSpPr>
          <p:cNvPr id="5" name="Content Placeholder 4"/>
          <p:cNvSpPr>
            <a:spLocks noGrp="1"/>
          </p:cNvSpPr>
          <p:nvPr>
            <p:ph sz="half" idx="1"/>
          </p:nvPr>
        </p:nvSpPr>
        <p:spPr>
          <a:xfrm>
            <a:off x="1097280" y="1845734"/>
            <a:ext cx="3490623" cy="4023359"/>
          </a:xfrm>
        </p:spPr>
        <p:txBody>
          <a:bodyPr>
            <a:normAutofit fontScale="40000" lnSpcReduction="20000"/>
          </a:bodyPr>
          <a:lstStyle/>
          <a:p>
            <a:r>
              <a:rPr lang="en-US" dirty="0"/>
              <a:t>&lt;form action="/" class="form-horizontal" method="post</a:t>
            </a:r>
            <a:r>
              <a:rPr lang="en-US" dirty="0" smtClean="0"/>
              <a:t>"&gt;</a:t>
            </a:r>
            <a:br>
              <a:rPr lang="en-US" dirty="0" smtClean="0"/>
            </a:br>
            <a:r>
              <a:rPr lang="en-US" dirty="0" smtClean="0"/>
              <a:t>  </a:t>
            </a:r>
            <a:r>
              <a:rPr lang="en-US" dirty="0"/>
              <a:t>&lt;div class="form-group</a:t>
            </a:r>
            <a:r>
              <a:rPr lang="en-US" dirty="0" smtClean="0"/>
              <a:t>"&gt;</a:t>
            </a:r>
            <a:br>
              <a:rPr lang="en-US" dirty="0" smtClean="0"/>
            </a:br>
            <a:r>
              <a:rPr lang="en-US" dirty="0" smtClean="0"/>
              <a:t>    </a:t>
            </a:r>
            <a:r>
              <a:rPr lang="en-US" dirty="0"/>
              <a:t>&lt;label class="control-label col-sm-3 col-md-2" for="Email</a:t>
            </a:r>
            <a:r>
              <a:rPr lang="en-US" dirty="0" smtClean="0"/>
              <a:t>"&gt;</a:t>
            </a:r>
            <a:br>
              <a:rPr lang="en-US" dirty="0" smtClean="0"/>
            </a:br>
            <a:r>
              <a:rPr lang="en-US" dirty="0" smtClean="0"/>
              <a:t>      Email</a:t>
            </a:r>
            <a:br>
              <a:rPr lang="en-US" dirty="0" smtClean="0"/>
            </a:br>
            <a:r>
              <a:rPr lang="en-US" dirty="0" smtClean="0"/>
              <a:t>      </a:t>
            </a:r>
            <a:r>
              <a:rPr lang="en-US" dirty="0"/>
              <a:t>&lt;span class="required"&gt;*&lt;/span</a:t>
            </a:r>
            <a:r>
              <a:rPr lang="en-US" dirty="0" smtClean="0"/>
              <a:t>&gt;</a:t>
            </a:r>
            <a:br>
              <a:rPr lang="en-US" dirty="0" smtClean="0"/>
            </a:br>
            <a:r>
              <a:rPr lang="en-US" dirty="0" smtClean="0"/>
              <a:t>    </a:t>
            </a:r>
            <a:r>
              <a:rPr lang="en-US" dirty="0"/>
              <a:t>&lt;/label</a:t>
            </a:r>
            <a:r>
              <a:rPr lang="en-US" dirty="0" smtClean="0"/>
              <a:t>&gt;</a:t>
            </a:r>
            <a:br>
              <a:rPr lang="en-US" dirty="0" smtClean="0"/>
            </a:br>
            <a:r>
              <a:rPr lang="en-US" dirty="0" smtClean="0"/>
              <a:t>    </a:t>
            </a:r>
            <a:r>
              <a:rPr lang="en-US" dirty="0"/>
              <a:t>&lt;div class="col-sm-9 col-md-10</a:t>
            </a:r>
            <a:r>
              <a:rPr lang="en-US" dirty="0" smtClean="0"/>
              <a:t>"&gt;</a:t>
            </a:r>
            <a:br>
              <a:rPr lang="en-US" dirty="0" smtClean="0"/>
            </a:br>
            <a:r>
              <a:rPr lang="en-US" dirty="0" smtClean="0"/>
              <a:t>      </a:t>
            </a:r>
            <a:r>
              <a:rPr lang="en-US" dirty="0"/>
              <a:t>&lt;input class="form-control" id="Email" name="Email" type="text" value</a:t>
            </a:r>
            <a:r>
              <a:rPr lang="en-US" dirty="0" smtClean="0"/>
              <a:t>=""&gt;</a:t>
            </a:r>
            <a:br>
              <a:rPr lang="en-US" dirty="0" smtClean="0"/>
            </a:br>
            <a:r>
              <a:rPr lang="en-US" dirty="0" smtClean="0"/>
              <a:t>      </a:t>
            </a:r>
            <a:r>
              <a:rPr lang="en-US" dirty="0"/>
              <a:t>&lt;span class="help-inline</a:t>
            </a:r>
            <a:r>
              <a:rPr lang="en-US" dirty="0" smtClean="0"/>
              <a:t>"&gt;</a:t>
            </a:r>
            <a:br>
              <a:rPr lang="en-US" dirty="0" smtClean="0"/>
            </a:br>
            <a:r>
              <a:rPr lang="en-US" dirty="0" smtClean="0"/>
              <a:t>        </a:t>
            </a:r>
            <a:r>
              <a:rPr lang="en-US" dirty="0"/>
              <a:t>&lt;span class="field-validation-valid" data-</a:t>
            </a:r>
            <a:r>
              <a:rPr lang="en-US" dirty="0" err="1"/>
              <a:t>valmsg</a:t>
            </a:r>
            <a:r>
              <a:rPr lang="en-US" dirty="0"/>
              <a:t>-for="Email"&gt;&lt;/span</a:t>
            </a:r>
            <a:r>
              <a:rPr lang="en-US" dirty="0" smtClean="0"/>
              <a:t>&gt;</a:t>
            </a:r>
            <a:br>
              <a:rPr lang="en-US" dirty="0" smtClean="0"/>
            </a:br>
            <a:r>
              <a:rPr lang="en-US" dirty="0" smtClean="0"/>
              <a:t>      </a:t>
            </a:r>
            <a:r>
              <a:rPr lang="en-US" dirty="0"/>
              <a:t>&lt;/span</a:t>
            </a:r>
            <a:r>
              <a:rPr lang="en-US" dirty="0" smtClean="0"/>
              <a:t>&gt;    </a:t>
            </a:r>
            <a:r>
              <a:rPr lang="en-US" dirty="0"/>
              <a:t>&lt;/div</a:t>
            </a:r>
            <a:r>
              <a:rPr lang="en-US" dirty="0" smtClean="0"/>
              <a:t>&gt;  </a:t>
            </a:r>
            <a:r>
              <a:rPr lang="en-US" dirty="0"/>
              <a:t>&lt;/div</a:t>
            </a:r>
            <a:r>
              <a:rPr lang="en-US" dirty="0" smtClean="0"/>
              <a:t>&gt;</a:t>
            </a:r>
            <a:br>
              <a:rPr lang="en-US" dirty="0" smtClean="0"/>
            </a:br>
            <a:r>
              <a:rPr lang="en-US" dirty="0" smtClean="0"/>
              <a:t>  </a:t>
            </a:r>
            <a:r>
              <a:rPr lang="en-US" dirty="0"/>
              <a:t>&lt;div class="form-group</a:t>
            </a:r>
            <a:r>
              <a:rPr lang="en-US" dirty="0" smtClean="0"/>
              <a:t>"&gt;</a:t>
            </a:r>
            <a:br>
              <a:rPr lang="en-US" dirty="0" smtClean="0"/>
            </a:br>
            <a:r>
              <a:rPr lang="en-US" dirty="0" smtClean="0"/>
              <a:t>    </a:t>
            </a:r>
            <a:r>
              <a:rPr lang="en-US" dirty="0"/>
              <a:t>&lt;label class="control-label col-sm-3 col-md-2" for="Password</a:t>
            </a:r>
            <a:r>
              <a:rPr lang="en-US" dirty="0" smtClean="0"/>
              <a:t>"&gt;</a:t>
            </a:r>
            <a:br>
              <a:rPr lang="en-US" dirty="0" smtClean="0"/>
            </a:br>
            <a:r>
              <a:rPr lang="en-US" dirty="0" smtClean="0"/>
              <a:t>      Password</a:t>
            </a:r>
            <a:br>
              <a:rPr lang="en-US" dirty="0" smtClean="0"/>
            </a:br>
            <a:r>
              <a:rPr lang="en-US" dirty="0" smtClean="0"/>
              <a:t>      </a:t>
            </a:r>
            <a:r>
              <a:rPr lang="en-US" dirty="0"/>
              <a:t>&lt;span class="required"&gt;*&lt;/span</a:t>
            </a:r>
            <a:r>
              <a:rPr lang="en-US" dirty="0" smtClean="0"/>
              <a:t>&gt;    </a:t>
            </a:r>
            <a:r>
              <a:rPr lang="en-US" dirty="0"/>
              <a:t>&lt;/label</a:t>
            </a:r>
            <a:r>
              <a:rPr lang="en-US" dirty="0" smtClean="0"/>
              <a:t>&gt;</a:t>
            </a:r>
            <a:br>
              <a:rPr lang="en-US" dirty="0" smtClean="0"/>
            </a:br>
            <a:r>
              <a:rPr lang="en-US" dirty="0" smtClean="0"/>
              <a:t>    </a:t>
            </a:r>
            <a:r>
              <a:rPr lang="en-US" dirty="0"/>
              <a:t>&lt;div class="col-sm-9 col-md-10</a:t>
            </a:r>
            <a:r>
              <a:rPr lang="en-US" dirty="0" smtClean="0"/>
              <a:t>"&gt;</a:t>
            </a:r>
            <a:br>
              <a:rPr lang="en-US" dirty="0" smtClean="0"/>
            </a:br>
            <a:r>
              <a:rPr lang="en-US" dirty="0" smtClean="0"/>
              <a:t>      </a:t>
            </a:r>
            <a:r>
              <a:rPr lang="en-US" dirty="0"/>
              <a:t>&lt;input class="form-control" id="Password" name="Password" type="text" value</a:t>
            </a:r>
            <a:r>
              <a:rPr lang="en-US" dirty="0" smtClean="0"/>
              <a:t>=""&gt;</a:t>
            </a:r>
            <a:br>
              <a:rPr lang="en-US" dirty="0" smtClean="0"/>
            </a:br>
            <a:r>
              <a:rPr lang="en-US" dirty="0" smtClean="0"/>
              <a:t>      </a:t>
            </a:r>
            <a:r>
              <a:rPr lang="en-US" dirty="0"/>
              <a:t>&lt;span class="help-inline</a:t>
            </a:r>
            <a:r>
              <a:rPr lang="en-US" dirty="0" smtClean="0"/>
              <a:t>"&gt;</a:t>
            </a:r>
            <a:br>
              <a:rPr lang="en-US" dirty="0" smtClean="0"/>
            </a:br>
            <a:r>
              <a:rPr lang="en-US" dirty="0" smtClean="0"/>
              <a:t>        </a:t>
            </a:r>
            <a:r>
              <a:rPr lang="en-US" dirty="0"/>
              <a:t>&lt;span class="field-validation-valid" data-</a:t>
            </a:r>
            <a:r>
              <a:rPr lang="en-US" dirty="0" err="1"/>
              <a:t>valmsg</a:t>
            </a:r>
            <a:r>
              <a:rPr lang="en-US" dirty="0"/>
              <a:t>-for="Password"&gt;&lt;/span</a:t>
            </a:r>
            <a:r>
              <a:rPr lang="en-US" dirty="0" smtClean="0"/>
              <a:t>&gt;</a:t>
            </a:r>
            <a:br>
              <a:rPr lang="en-US" dirty="0" smtClean="0"/>
            </a:br>
            <a:r>
              <a:rPr lang="en-US" dirty="0" smtClean="0"/>
              <a:t>      </a:t>
            </a:r>
            <a:r>
              <a:rPr lang="en-US" dirty="0"/>
              <a:t>&lt;/span</a:t>
            </a:r>
            <a:r>
              <a:rPr lang="en-US" dirty="0" smtClean="0"/>
              <a:t>&gt;    </a:t>
            </a:r>
            <a:r>
              <a:rPr lang="en-US" dirty="0"/>
              <a:t>&lt;/div</a:t>
            </a:r>
            <a:r>
              <a:rPr lang="en-US" dirty="0" smtClean="0"/>
              <a:t>&gt;  </a:t>
            </a:r>
            <a:r>
              <a:rPr lang="en-US" dirty="0"/>
              <a:t>&lt;/div</a:t>
            </a:r>
            <a:r>
              <a:rPr lang="en-US" dirty="0" smtClean="0"/>
              <a:t>&gt;</a:t>
            </a:r>
            <a:br>
              <a:rPr lang="en-US" dirty="0" smtClean="0"/>
            </a:br>
            <a:r>
              <a:rPr lang="en-US" dirty="0" smtClean="0"/>
              <a:t>  </a:t>
            </a:r>
            <a:r>
              <a:rPr lang="en-US" dirty="0"/>
              <a:t>&lt;div class="form-group</a:t>
            </a:r>
            <a:r>
              <a:rPr lang="en-US" dirty="0" smtClean="0"/>
              <a:t>"&gt;</a:t>
            </a:r>
            <a:br>
              <a:rPr lang="en-US" dirty="0" smtClean="0"/>
            </a:br>
            <a:r>
              <a:rPr lang="en-US" dirty="0" smtClean="0"/>
              <a:t>    </a:t>
            </a:r>
            <a:r>
              <a:rPr lang="en-US" dirty="0"/>
              <a:t>&lt;div class="control-label col-sm-3 col-md-2"&gt;&lt;/div</a:t>
            </a:r>
            <a:r>
              <a:rPr lang="en-US" dirty="0" smtClean="0"/>
              <a:t>&gt;</a:t>
            </a:r>
            <a:br>
              <a:rPr lang="en-US" dirty="0" smtClean="0"/>
            </a:br>
            <a:r>
              <a:rPr lang="en-US" dirty="0" smtClean="0"/>
              <a:t>    </a:t>
            </a:r>
            <a:r>
              <a:rPr lang="en-US" dirty="0"/>
              <a:t>&lt;div class="col-sm-9 col-md-10</a:t>
            </a:r>
            <a:r>
              <a:rPr lang="en-US" dirty="0" smtClean="0"/>
              <a:t>"&gt;</a:t>
            </a:r>
            <a:br>
              <a:rPr lang="en-US" dirty="0" smtClean="0"/>
            </a:br>
            <a:r>
              <a:rPr lang="en-US" dirty="0" smtClean="0"/>
              <a:t>      </a:t>
            </a:r>
            <a:r>
              <a:rPr lang="en-US" dirty="0"/>
              <a:t>&lt;div class="checkbox</a:t>
            </a:r>
            <a:r>
              <a:rPr lang="en-US" dirty="0" smtClean="0"/>
              <a:t>"&gt;</a:t>
            </a:r>
            <a:br>
              <a:rPr lang="en-US" dirty="0" smtClean="0"/>
            </a:br>
            <a:r>
              <a:rPr lang="en-US" dirty="0" smtClean="0"/>
              <a:t>        </a:t>
            </a:r>
            <a:r>
              <a:rPr lang="en-US" dirty="0"/>
              <a:t>&lt;label for="</a:t>
            </a:r>
            <a:r>
              <a:rPr lang="en-US" dirty="0" err="1"/>
              <a:t>RememberMe</a:t>
            </a:r>
            <a:r>
              <a:rPr lang="en-US" dirty="0" smtClean="0"/>
              <a:t>"&gt;</a:t>
            </a:r>
            <a:br>
              <a:rPr lang="en-US" dirty="0" smtClean="0"/>
            </a:br>
            <a:r>
              <a:rPr lang="en-US" dirty="0" smtClean="0"/>
              <a:t>         </a:t>
            </a:r>
            <a:r>
              <a:rPr lang="en-US" dirty="0"/>
              <a:t>&lt;input id="</a:t>
            </a:r>
            <a:r>
              <a:rPr lang="en-US" dirty="0" err="1"/>
              <a:t>RememberMe</a:t>
            </a:r>
            <a:r>
              <a:rPr lang="en-US" dirty="0"/>
              <a:t>" name="</a:t>
            </a:r>
            <a:r>
              <a:rPr lang="en-US" dirty="0" err="1"/>
              <a:t>RememberMe</a:t>
            </a:r>
            <a:r>
              <a:rPr lang="en-US" dirty="0"/>
              <a:t>" type="checkbox" value="true</a:t>
            </a:r>
            <a:r>
              <a:rPr lang="en-US" dirty="0" smtClean="0"/>
              <a:t>"&gt;</a:t>
            </a:r>
            <a:br>
              <a:rPr lang="en-US" dirty="0" smtClean="0"/>
            </a:br>
            <a:r>
              <a:rPr lang="en-US" dirty="0" smtClean="0"/>
              <a:t>          </a:t>
            </a:r>
            <a:r>
              <a:rPr lang="en-US" dirty="0"/>
              <a:t>&lt;input name="</a:t>
            </a:r>
            <a:r>
              <a:rPr lang="en-US" dirty="0" err="1"/>
              <a:t>RememberMe</a:t>
            </a:r>
            <a:r>
              <a:rPr lang="en-US" dirty="0"/>
              <a:t>" type="hidden" value="false</a:t>
            </a:r>
            <a:r>
              <a:rPr lang="en-US" dirty="0" smtClean="0"/>
              <a:t>"&gt;</a:t>
            </a:r>
            <a:br>
              <a:rPr lang="en-US" dirty="0" smtClean="0"/>
            </a:br>
            <a:r>
              <a:rPr lang="en-US" dirty="0" smtClean="0"/>
              <a:t>          </a:t>
            </a:r>
            <a:r>
              <a:rPr lang="en-US" dirty="0"/>
              <a:t>Remember </a:t>
            </a:r>
            <a:r>
              <a:rPr lang="en-US" dirty="0" smtClean="0"/>
              <a:t>Me</a:t>
            </a:r>
            <a:br>
              <a:rPr lang="en-US" dirty="0" smtClean="0"/>
            </a:br>
            <a:r>
              <a:rPr lang="en-US" dirty="0" smtClean="0"/>
              <a:t>          </a:t>
            </a:r>
            <a:r>
              <a:rPr lang="en-US" dirty="0"/>
              <a:t>&lt;span class="required"&gt;*&lt;/span</a:t>
            </a:r>
            <a:r>
              <a:rPr lang="en-US" dirty="0" smtClean="0"/>
              <a:t>&gt;</a:t>
            </a:r>
            <a:br>
              <a:rPr lang="en-US" dirty="0" smtClean="0"/>
            </a:br>
            <a:r>
              <a:rPr lang="en-US" dirty="0" smtClean="0"/>
              <a:t>          </a:t>
            </a:r>
            <a:r>
              <a:rPr lang="en-US" dirty="0"/>
              <a:t>&lt;span class="help-inline</a:t>
            </a:r>
            <a:r>
              <a:rPr lang="en-US" dirty="0" smtClean="0"/>
              <a:t>"&gt;</a:t>
            </a:r>
            <a:br>
              <a:rPr lang="en-US" dirty="0" smtClean="0"/>
            </a:br>
            <a:r>
              <a:rPr lang="en-US" dirty="0" smtClean="0"/>
              <a:t>            </a:t>
            </a:r>
            <a:r>
              <a:rPr lang="en-US" dirty="0"/>
              <a:t>&lt;span class="field-validation-valid" data-</a:t>
            </a:r>
            <a:r>
              <a:rPr lang="en-US" dirty="0" err="1"/>
              <a:t>valmsg</a:t>
            </a:r>
            <a:r>
              <a:rPr lang="en-US" dirty="0"/>
              <a:t>-for="</a:t>
            </a:r>
            <a:r>
              <a:rPr lang="en-US" dirty="0" err="1"/>
              <a:t>RememberMe</a:t>
            </a:r>
            <a:r>
              <a:rPr lang="en-US" dirty="0"/>
              <a:t>"&gt;&lt;/span</a:t>
            </a:r>
            <a:r>
              <a:rPr lang="en-US" dirty="0" smtClean="0"/>
              <a:t>&gt;</a:t>
            </a:r>
            <a:br>
              <a:rPr lang="en-US" dirty="0" smtClean="0"/>
            </a:br>
            <a:r>
              <a:rPr lang="en-US" dirty="0" smtClean="0"/>
              <a:t>          </a:t>
            </a:r>
            <a:r>
              <a:rPr lang="en-US" dirty="0"/>
              <a:t>&lt;/span</a:t>
            </a:r>
            <a:r>
              <a:rPr lang="en-US" dirty="0" smtClean="0"/>
              <a:t>&gt;        </a:t>
            </a:r>
            <a:r>
              <a:rPr lang="en-US" dirty="0"/>
              <a:t>&lt;/label</a:t>
            </a:r>
            <a:r>
              <a:rPr lang="en-US" dirty="0" smtClean="0"/>
              <a:t>&gt;      </a:t>
            </a:r>
            <a:r>
              <a:rPr lang="en-US" dirty="0"/>
              <a:t>&lt;/div</a:t>
            </a:r>
            <a:r>
              <a:rPr lang="en-US" dirty="0" smtClean="0"/>
              <a:t>&gt;    </a:t>
            </a:r>
            <a:r>
              <a:rPr lang="en-US" dirty="0"/>
              <a:t>&lt;/div</a:t>
            </a:r>
            <a:r>
              <a:rPr lang="en-US" dirty="0" smtClean="0"/>
              <a:t>&gt;  </a:t>
            </a:r>
            <a:r>
              <a:rPr lang="en-US" dirty="0"/>
              <a:t>&lt;/div</a:t>
            </a:r>
            <a:r>
              <a:rPr lang="en-US" dirty="0" smtClean="0"/>
              <a:t>&gt;</a:t>
            </a:r>
            <a:br>
              <a:rPr lang="en-US" dirty="0" smtClean="0"/>
            </a:br>
            <a:r>
              <a:rPr lang="en-US" dirty="0" smtClean="0"/>
              <a:t>  </a:t>
            </a:r>
            <a:r>
              <a:rPr lang="en-US" dirty="0"/>
              <a:t>&lt;div class="form-group</a:t>
            </a:r>
            <a:r>
              <a:rPr lang="en-US" dirty="0" smtClean="0"/>
              <a:t>"&gt;</a:t>
            </a:r>
            <a:br>
              <a:rPr lang="en-US" dirty="0" smtClean="0"/>
            </a:br>
            <a:r>
              <a:rPr lang="en-US" dirty="0" smtClean="0"/>
              <a:t>    </a:t>
            </a:r>
            <a:r>
              <a:rPr lang="en-US" dirty="0"/>
              <a:t>&lt;span class="control-label col-sm-3 col-md-2"&gt;&lt;/span</a:t>
            </a:r>
            <a:r>
              <a:rPr lang="en-US" dirty="0" smtClean="0"/>
              <a:t>&gt;</a:t>
            </a:r>
            <a:br>
              <a:rPr lang="en-US" dirty="0" smtClean="0"/>
            </a:br>
            <a:r>
              <a:rPr lang="en-US" dirty="0" smtClean="0"/>
              <a:t>    </a:t>
            </a:r>
            <a:r>
              <a:rPr lang="en-US" dirty="0"/>
              <a:t>&lt;div class="col-sm-9 col-md-10</a:t>
            </a:r>
            <a:r>
              <a:rPr lang="en-US" dirty="0" smtClean="0"/>
              <a:t>"&gt;</a:t>
            </a:r>
            <a:br>
              <a:rPr lang="en-US" dirty="0" smtClean="0"/>
            </a:br>
            <a:r>
              <a:rPr lang="en-US" dirty="0" smtClean="0"/>
              <a:t>      </a:t>
            </a:r>
            <a:r>
              <a:rPr lang="en-US" dirty="0"/>
              <a:t>&lt;button class="</a:t>
            </a:r>
            <a:r>
              <a:rPr lang="en-US" dirty="0" err="1"/>
              <a:t>btn</a:t>
            </a:r>
            <a:r>
              <a:rPr lang="en-US" dirty="0"/>
              <a:t>-default  </a:t>
            </a:r>
            <a:r>
              <a:rPr lang="en-US" dirty="0" err="1"/>
              <a:t>btn</a:t>
            </a:r>
            <a:r>
              <a:rPr lang="en-US" dirty="0"/>
              <a:t>" type="submit"&gt;Submit&lt;/button</a:t>
            </a:r>
            <a:r>
              <a:rPr lang="en-US" dirty="0" smtClean="0"/>
              <a:t>&gt;</a:t>
            </a:r>
            <a:br>
              <a:rPr lang="en-US" dirty="0" smtClean="0"/>
            </a:br>
            <a:r>
              <a:rPr lang="en-US" dirty="0" smtClean="0"/>
              <a:t>    </a:t>
            </a:r>
            <a:r>
              <a:rPr lang="en-US" dirty="0"/>
              <a:t>&lt;/div</a:t>
            </a:r>
            <a:r>
              <a:rPr lang="en-US" dirty="0" smtClean="0"/>
              <a:t>&gt;  </a:t>
            </a:r>
            <a:r>
              <a:rPr lang="en-US" dirty="0"/>
              <a:t>&lt;/div</a:t>
            </a:r>
            <a:r>
              <a:rPr lang="en-US" dirty="0" smtClean="0"/>
              <a:t>&gt;</a:t>
            </a:r>
            <a:br>
              <a:rPr lang="en-US" dirty="0" smtClean="0"/>
            </a:br>
            <a:r>
              <a:rPr lang="en-US" dirty="0" smtClean="0"/>
              <a:t>&lt;/</a:t>
            </a:r>
            <a:r>
              <a:rPr lang="en-US" dirty="0"/>
              <a:t>form&gt;</a:t>
            </a:r>
          </a:p>
        </p:txBody>
      </p:sp>
      <p:sp>
        <p:nvSpPr>
          <p:cNvPr id="6" name="Content Placeholder 5"/>
          <p:cNvSpPr>
            <a:spLocks noGrp="1"/>
          </p:cNvSpPr>
          <p:nvPr>
            <p:ph sz="half" idx="2"/>
          </p:nvPr>
        </p:nvSpPr>
        <p:spPr>
          <a:xfrm>
            <a:off x="4587903" y="1845735"/>
            <a:ext cx="6567777" cy="4023360"/>
          </a:xfrm>
        </p:spPr>
        <p:txBody>
          <a:bodyPr>
            <a:normAutofit fontScale="40000" lnSpcReduction="20000"/>
          </a:bodyPr>
          <a:lstStyle/>
          <a:p>
            <a:r>
              <a:rPr lang="en-US" sz="4500" dirty="0">
                <a:latin typeface="Consolas" panose="020B0609020204030204" pitchFamily="49" charset="0"/>
                <a:cs typeface="Consolas" panose="020B0609020204030204" pitchFamily="49" charset="0"/>
              </a:rPr>
              <a:t>@using (</a:t>
            </a:r>
            <a:r>
              <a:rPr lang="en-US" sz="4500" dirty="0" err="1">
                <a:latin typeface="Consolas" panose="020B0609020204030204" pitchFamily="49" charset="0"/>
                <a:cs typeface="Consolas" panose="020B0609020204030204" pitchFamily="49" charset="0"/>
              </a:rPr>
              <a:t>var</a:t>
            </a:r>
            <a:r>
              <a:rPr lang="en-US" sz="4500" dirty="0">
                <a:latin typeface="Consolas" panose="020B0609020204030204" pitchFamily="49" charset="0"/>
                <a:cs typeface="Consolas" panose="020B0609020204030204" pitchFamily="49" charset="0"/>
              </a:rPr>
              <a:t> f = </a:t>
            </a:r>
            <a:r>
              <a:rPr lang="en-US" sz="4500" dirty="0" err="1">
                <a:latin typeface="Consolas" panose="020B0609020204030204" pitchFamily="49" charset="0"/>
                <a:cs typeface="Consolas" panose="020B0609020204030204" pitchFamily="49" charset="0"/>
              </a:rPr>
              <a:t>Html.Bootstrap</a:t>
            </a:r>
            <a:r>
              <a:rPr lang="en-US" sz="4500" dirty="0">
                <a:latin typeface="Consolas" panose="020B0609020204030204" pitchFamily="49" charset="0"/>
                <a:cs typeface="Consolas" panose="020B0609020204030204" pitchFamily="49" charset="0"/>
              </a:rPr>
              <a:t>().</a:t>
            </a:r>
            <a:r>
              <a:rPr lang="en-US" sz="4500" dirty="0" smtClean="0">
                <a:latin typeface="Consolas" panose="020B0609020204030204" pitchFamily="49" charset="0"/>
                <a:cs typeface="Consolas" panose="020B0609020204030204" pitchFamily="49" charset="0"/>
              </a:rPr>
              <a:t>Begin(</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new Form</a:t>
            </a:r>
            <a:r>
              <a:rPr lang="en-US" sz="4500" dirty="0">
                <a:latin typeface="Consolas" panose="020B0609020204030204" pitchFamily="49" charset="0"/>
                <a:cs typeface="Consolas" panose="020B0609020204030204" pitchFamily="49" charset="0"/>
              </a:rPr>
              <a:t>().</a:t>
            </a:r>
            <a:r>
              <a:rPr lang="en-US" sz="4500" dirty="0" err="1">
                <a:latin typeface="Consolas" panose="020B0609020204030204" pitchFamily="49" charset="0"/>
                <a:cs typeface="Consolas" panose="020B0609020204030204" pitchFamily="49" charset="0"/>
              </a:rPr>
              <a:t>LabelWidthMd</a:t>
            </a:r>
            <a:r>
              <a:rPr lang="en-US" sz="4500" dirty="0">
                <a:latin typeface="Consolas" panose="020B0609020204030204" pitchFamily="49" charset="0"/>
                <a:cs typeface="Consolas" panose="020B0609020204030204" pitchFamily="49" charset="0"/>
              </a:rPr>
              <a:t>(2).</a:t>
            </a:r>
            <a:r>
              <a:rPr lang="en-US" sz="4500" dirty="0" err="1">
                <a:latin typeface="Consolas" panose="020B0609020204030204" pitchFamily="49" charset="0"/>
                <a:cs typeface="Consolas" panose="020B0609020204030204" pitchFamily="49" charset="0"/>
              </a:rPr>
              <a:t>LabelWidthSm</a:t>
            </a:r>
            <a:r>
              <a:rPr lang="en-US" sz="4500" dirty="0">
                <a:latin typeface="Consolas" panose="020B0609020204030204" pitchFamily="49" charset="0"/>
                <a:cs typeface="Consolas" panose="020B0609020204030204" pitchFamily="49" charset="0"/>
              </a:rPr>
              <a:t>(3</a:t>
            </a:r>
            <a:r>
              <a:rPr lang="en-US" sz="4500" dirty="0" smtClean="0">
                <a:latin typeface="Consolas" panose="020B0609020204030204" pitchFamily="49" charset="0"/>
                <a:cs typeface="Consolas" panose="020B0609020204030204" pitchFamily="49" charset="0"/>
              </a:rPr>
              <a:t>)))</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a:t>
            </a:r>
            <a:r>
              <a:rPr lang="en-US" sz="4500" dirty="0" err="1">
                <a:latin typeface="Consolas" panose="020B0609020204030204" pitchFamily="49" charset="0"/>
                <a:cs typeface="Consolas" panose="020B0609020204030204" pitchFamily="49" charset="0"/>
              </a:rPr>
              <a:t>f.FormGroup</a:t>
            </a:r>
            <a:r>
              <a:rPr lang="en-US" sz="4500" dirty="0">
                <a:latin typeface="Consolas" panose="020B0609020204030204" pitchFamily="49" charset="0"/>
                <a:cs typeface="Consolas" panose="020B0609020204030204" pitchFamily="49" charset="0"/>
              </a:rPr>
              <a:t>().</a:t>
            </a:r>
            <a:r>
              <a:rPr lang="en-US" sz="4500" dirty="0" err="1">
                <a:latin typeface="Consolas" panose="020B0609020204030204" pitchFamily="49" charset="0"/>
                <a:cs typeface="Consolas" panose="020B0609020204030204" pitchFamily="49" charset="0"/>
              </a:rPr>
              <a:t>TextBoxFor</a:t>
            </a:r>
            <a:r>
              <a:rPr lang="en-US" sz="4500" dirty="0">
                <a:latin typeface="Consolas" panose="020B0609020204030204" pitchFamily="49" charset="0"/>
                <a:cs typeface="Consolas" panose="020B0609020204030204" pitchFamily="49" charset="0"/>
              </a:rPr>
              <a:t>(m =&gt; </a:t>
            </a:r>
            <a:r>
              <a:rPr lang="en-US" sz="4500" dirty="0" err="1">
                <a:latin typeface="Consolas" panose="020B0609020204030204" pitchFamily="49" charset="0"/>
                <a:cs typeface="Consolas" panose="020B0609020204030204" pitchFamily="49" charset="0"/>
              </a:rPr>
              <a:t>m.Email</a:t>
            </a:r>
            <a:r>
              <a:rPr lang="en-US" sz="4500" dirty="0" smtClean="0">
                <a:latin typeface="Consolas" panose="020B0609020204030204" pitchFamily="49" charset="0"/>
                <a:cs typeface="Consolas" panose="020B0609020204030204" pitchFamily="49" charset="0"/>
              </a:rPr>
              <a:t>)</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a:t>
            </a:r>
            <a:r>
              <a:rPr lang="en-US" sz="4500" dirty="0" err="1">
                <a:latin typeface="Consolas" panose="020B0609020204030204" pitchFamily="49" charset="0"/>
                <a:cs typeface="Consolas" panose="020B0609020204030204" pitchFamily="49" charset="0"/>
              </a:rPr>
              <a:t>f.FormGroup</a:t>
            </a:r>
            <a:r>
              <a:rPr lang="en-US" sz="4500" dirty="0">
                <a:latin typeface="Consolas" panose="020B0609020204030204" pitchFamily="49" charset="0"/>
                <a:cs typeface="Consolas" panose="020B0609020204030204" pitchFamily="49" charset="0"/>
              </a:rPr>
              <a:t>().</a:t>
            </a:r>
            <a:r>
              <a:rPr lang="en-US" sz="4500" dirty="0" err="1">
                <a:latin typeface="Consolas" panose="020B0609020204030204" pitchFamily="49" charset="0"/>
                <a:cs typeface="Consolas" panose="020B0609020204030204" pitchFamily="49" charset="0"/>
              </a:rPr>
              <a:t>TextBoxFor</a:t>
            </a:r>
            <a:r>
              <a:rPr lang="en-US" sz="4500" dirty="0">
                <a:latin typeface="Consolas" panose="020B0609020204030204" pitchFamily="49" charset="0"/>
                <a:cs typeface="Consolas" panose="020B0609020204030204" pitchFamily="49" charset="0"/>
              </a:rPr>
              <a:t>(m =&gt; </a:t>
            </a:r>
            <a:r>
              <a:rPr lang="en-US" sz="4500" dirty="0" err="1" smtClean="0">
                <a:latin typeface="Consolas" panose="020B0609020204030204" pitchFamily="49" charset="0"/>
                <a:cs typeface="Consolas" panose="020B0609020204030204" pitchFamily="49" charset="0"/>
              </a:rPr>
              <a:t>m.Password</a:t>
            </a:r>
            <a:r>
              <a:rPr lang="en-US" sz="4500" dirty="0" smtClean="0">
                <a:latin typeface="Consolas" panose="020B0609020204030204" pitchFamily="49" charset="0"/>
                <a:cs typeface="Consolas" panose="020B0609020204030204" pitchFamily="49" charset="0"/>
              </a:rPr>
              <a:t>)</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a:t>
            </a:r>
            <a:r>
              <a:rPr lang="en-US" sz="4500" dirty="0" err="1" smtClean="0">
                <a:latin typeface="Consolas" panose="020B0609020204030204" pitchFamily="49" charset="0"/>
                <a:cs typeface="Consolas" panose="020B0609020204030204" pitchFamily="49" charset="0"/>
              </a:rPr>
              <a:t>f.FormGroup</a:t>
            </a:r>
            <a:r>
              <a:rPr lang="en-US" sz="4500" dirty="0">
                <a:latin typeface="Consolas" panose="020B0609020204030204" pitchFamily="49" charset="0"/>
                <a:cs typeface="Consolas" panose="020B0609020204030204" pitchFamily="49" charset="0"/>
              </a:rPr>
              <a:t>().</a:t>
            </a:r>
            <a:r>
              <a:rPr lang="en-US" sz="4500" dirty="0" err="1">
                <a:latin typeface="Consolas" panose="020B0609020204030204" pitchFamily="49" charset="0"/>
                <a:cs typeface="Consolas" panose="020B0609020204030204" pitchFamily="49" charset="0"/>
              </a:rPr>
              <a:t>CheckBoxFor</a:t>
            </a:r>
            <a:r>
              <a:rPr lang="en-US" sz="4500" dirty="0">
                <a:latin typeface="Consolas" panose="020B0609020204030204" pitchFamily="49" charset="0"/>
                <a:cs typeface="Consolas" panose="020B0609020204030204" pitchFamily="49" charset="0"/>
              </a:rPr>
              <a:t>(m =&gt; </a:t>
            </a:r>
            <a:r>
              <a:rPr lang="en-US" sz="4500" dirty="0" err="1" smtClean="0">
                <a:latin typeface="Consolas" panose="020B0609020204030204" pitchFamily="49" charset="0"/>
                <a:cs typeface="Consolas" panose="020B0609020204030204" pitchFamily="49" charset="0"/>
              </a:rPr>
              <a:t>m.RememberMe</a:t>
            </a:r>
            <a:r>
              <a:rPr lang="en-US" sz="4500" dirty="0" smtClean="0">
                <a:latin typeface="Consolas" panose="020B0609020204030204" pitchFamily="49" charset="0"/>
                <a:cs typeface="Consolas" panose="020B0609020204030204" pitchFamily="49" charset="0"/>
              </a:rPr>
              <a:t>)</a:t>
            </a:r>
            <a:r>
              <a:rPr lang="en-US" sz="4500" dirty="0">
                <a:latin typeface="Consolas" panose="020B0609020204030204" pitchFamily="49" charset="0"/>
                <a:cs typeface="Consolas" panose="020B0609020204030204" pitchFamily="49" charset="0"/>
              </a:rPr>
              <a:t/>
            </a:r>
            <a:br>
              <a:rPr lang="en-US" sz="4500" dirty="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a:t>
            </a:r>
            <a:r>
              <a:rPr lang="en-US" sz="4500" dirty="0" err="1" smtClean="0">
                <a:latin typeface="Consolas" panose="020B0609020204030204" pitchFamily="49" charset="0"/>
                <a:cs typeface="Consolas" panose="020B0609020204030204" pitchFamily="49" charset="0"/>
              </a:rPr>
              <a:t>f.FormGroup</a:t>
            </a:r>
            <a:r>
              <a:rPr lang="en-US" sz="4500" dirty="0">
                <a:latin typeface="Consolas" panose="020B0609020204030204" pitchFamily="49" charset="0"/>
                <a:cs typeface="Consolas" panose="020B0609020204030204" pitchFamily="49" charset="0"/>
              </a:rPr>
              <a:t>().</a:t>
            </a:r>
            <a:r>
              <a:rPr lang="en-US" sz="4500" dirty="0" err="1">
                <a:latin typeface="Consolas" panose="020B0609020204030204" pitchFamily="49" charset="0"/>
                <a:cs typeface="Consolas" panose="020B0609020204030204" pitchFamily="49" charset="0"/>
              </a:rPr>
              <a:t>CustomControls</a:t>
            </a:r>
            <a:r>
              <a:rPr lang="en-US" sz="4500" dirty="0" smtClean="0">
                <a:latin typeface="Consolas" panose="020B0609020204030204" pitchFamily="49" charset="0"/>
                <a:cs typeface="Consolas" panose="020B0609020204030204" pitchFamily="49" charset="0"/>
              </a:rPr>
              <a:t>(</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a:t>
            </a:r>
            <a:r>
              <a:rPr lang="en-US" sz="4500" dirty="0" err="1" smtClean="0">
                <a:latin typeface="Consolas" panose="020B0609020204030204" pitchFamily="49" charset="0"/>
                <a:cs typeface="Consolas" panose="020B0609020204030204" pitchFamily="49" charset="0"/>
              </a:rPr>
              <a:t>Html.Bootstrap</a:t>
            </a:r>
            <a:r>
              <a:rPr lang="en-US" sz="4500" dirty="0">
                <a:latin typeface="Consolas" panose="020B0609020204030204" pitchFamily="49" charset="0"/>
                <a:cs typeface="Consolas" panose="020B0609020204030204" pitchFamily="49" charset="0"/>
              </a:rPr>
              <a:t>().</a:t>
            </a:r>
            <a:r>
              <a:rPr lang="en-US" sz="4500" dirty="0" err="1">
                <a:latin typeface="Consolas" panose="020B0609020204030204" pitchFamily="49" charset="0"/>
                <a:cs typeface="Consolas" panose="020B0609020204030204" pitchFamily="49" charset="0"/>
              </a:rPr>
              <a:t>SubmitButton</a:t>
            </a:r>
            <a:r>
              <a:rPr lang="en-US" sz="4500" dirty="0" smtClean="0">
                <a:latin typeface="Consolas" panose="020B0609020204030204" pitchFamily="49" charset="0"/>
                <a:cs typeface="Consolas" panose="020B0609020204030204" pitchFamily="49" charset="0"/>
              </a:rPr>
              <a:t>()</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  )</a:t>
            </a:r>
            <a:br>
              <a:rPr lang="en-US" sz="4500" dirty="0" smtClean="0">
                <a:latin typeface="Consolas" panose="020B0609020204030204" pitchFamily="49" charset="0"/>
                <a:cs typeface="Consolas" panose="020B0609020204030204" pitchFamily="49" charset="0"/>
              </a:rPr>
            </a:br>
            <a:r>
              <a:rPr lang="en-US" sz="4500" dirty="0" smtClean="0">
                <a:latin typeface="Consolas" panose="020B0609020204030204" pitchFamily="49" charset="0"/>
                <a:cs typeface="Consolas" panose="020B0609020204030204" pitchFamily="49" charset="0"/>
              </a:rPr>
              <a:t>}</a:t>
            </a:r>
            <a:endParaRPr lang="en-US" sz="4500"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5065911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dirty="0" smtClean="0"/>
              <a:t>Validation</a:t>
            </a:r>
          </a:p>
          <a:p>
            <a:pPr marL="457200" indent="-457200">
              <a:buFont typeface="+mj-lt"/>
              <a:buAutoNum type="arabicPeriod"/>
            </a:pPr>
            <a:r>
              <a:rPr lang="en-US" dirty="0" smtClean="0"/>
              <a:t>Helpers</a:t>
            </a:r>
          </a:p>
          <a:p>
            <a:pPr marL="457200" indent="-457200">
              <a:buFont typeface="+mj-lt"/>
              <a:buAutoNum type="arabicPeriod"/>
            </a:pPr>
            <a:r>
              <a:rPr lang="en-US" dirty="0" smtClean="0"/>
              <a:t>Templates</a:t>
            </a:r>
          </a:p>
          <a:p>
            <a:pPr marL="457200" indent="-457200">
              <a:buFont typeface="+mj-lt"/>
              <a:buAutoNum type="arabicPeriod"/>
            </a:pPr>
            <a:r>
              <a:rPr lang="en-US" dirty="0" smtClean="0"/>
              <a:t>Themes</a:t>
            </a:r>
          </a:p>
          <a:p>
            <a:pPr marL="457200" indent="-457200">
              <a:buFont typeface="+mj-lt"/>
              <a:buAutoNum type="arabicPeriod"/>
            </a:pPr>
            <a:r>
              <a:rPr lang="en-US" dirty="0" smtClean="0"/>
              <a:t>Third Party Resources</a:t>
            </a:r>
            <a:endParaRPr lang="en-US" dirty="0"/>
          </a:p>
        </p:txBody>
      </p:sp>
      <p:sp>
        <p:nvSpPr>
          <p:cNvPr id="4" name="Content Placeholder 3"/>
          <p:cNvSpPr>
            <a:spLocks noGrp="1"/>
          </p:cNvSpPr>
          <p:nvPr>
            <p:ph sz="half" idx="2"/>
          </p:nvPr>
        </p:nvSpPr>
        <p:spPr/>
        <p:txBody>
          <a:bodyPr/>
          <a:lstStyle/>
          <a:p>
            <a:endParaRPr lang="en-US" dirty="0"/>
          </a:p>
          <a:p>
            <a:endParaRPr lang="en-US" dirty="0"/>
          </a:p>
        </p:txBody>
      </p:sp>
    </p:spTree>
    <p:extLst>
      <p:ext uri="{BB962C8B-B14F-4D97-AF65-F5344CB8AC3E}">
        <p14:creationId xmlns:p14="http://schemas.microsoft.com/office/powerpoint/2010/main" val="20804804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5" name="Content Placeholder 4"/>
          <p:cNvSpPr>
            <a:spLocks noGrp="1"/>
          </p:cNvSpPr>
          <p:nvPr>
            <p:ph idx="1"/>
          </p:nvPr>
        </p:nvSpPr>
        <p:spPr/>
        <p:txBody>
          <a:bodyPr>
            <a:normAutofit lnSpcReduction="10000"/>
          </a:bodyPr>
          <a:lstStyle/>
          <a:p>
            <a:r>
              <a:rPr lang="en-US" sz="6000" dirty="0"/>
              <a:t>Scott </a:t>
            </a:r>
            <a:r>
              <a:rPr lang="en-US" sz="6000" dirty="0" smtClean="0"/>
              <a:t>Kuhl - @</a:t>
            </a:r>
            <a:r>
              <a:rPr lang="en-US" sz="6000" dirty="0" err="1"/>
              <a:t>scottkuhl</a:t>
            </a:r>
            <a:endParaRPr lang="en-US" sz="6000" dirty="0"/>
          </a:p>
          <a:p>
            <a:r>
              <a:rPr lang="en-US" sz="6000" dirty="0">
                <a:hlinkClick r:id="rId3"/>
              </a:rPr>
              <a:t>scott@kuhl.ws</a:t>
            </a:r>
            <a:endParaRPr lang="en-US" sz="6000" dirty="0"/>
          </a:p>
          <a:p>
            <a:endParaRPr lang="en-US" sz="6000" dirty="0"/>
          </a:p>
          <a:p>
            <a:r>
              <a:rPr lang="en-US" sz="7600" dirty="0">
                <a:hlinkClick r:id="rId4"/>
              </a:rPr>
              <a:t>http://1drv.ms/1LNDIqL</a:t>
            </a:r>
            <a:endParaRPr lang="en-US" sz="7600" dirty="0"/>
          </a:p>
          <a:p>
            <a:pPr marL="0" indent="0">
              <a:buNone/>
            </a:pPr>
            <a:endParaRPr lang="en-US" dirty="0"/>
          </a:p>
        </p:txBody>
      </p:sp>
    </p:spTree>
    <p:extLst>
      <p:ext uri="{BB962C8B-B14F-4D97-AF65-F5344CB8AC3E}">
        <p14:creationId xmlns:p14="http://schemas.microsoft.com/office/powerpoint/2010/main" val="126757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 Icons</a:t>
            </a:r>
            <a:endParaRPr lang="en-US" dirty="0"/>
          </a:p>
        </p:txBody>
      </p:sp>
      <p:sp>
        <p:nvSpPr>
          <p:cNvPr id="3" name="Content Placeholder 2"/>
          <p:cNvSpPr>
            <a:spLocks noGrp="1"/>
          </p:cNvSpPr>
          <p:nvPr>
            <p:ph sz="half" idx="1"/>
          </p:nvPr>
        </p:nvSpPr>
        <p:spPr/>
        <p:txBody>
          <a:bodyPr/>
          <a:lstStyle/>
          <a:p>
            <a:r>
              <a:rPr lang="en-US" dirty="0" smtClean="0"/>
              <a:t>/fonts/</a:t>
            </a:r>
            <a:r>
              <a:rPr lang="en-US" dirty="0" err="1" smtClean="0"/>
              <a:t>glyphicons</a:t>
            </a:r>
            <a:r>
              <a:rPr lang="en-US" dirty="0" smtClean="0"/>
              <a:t>-</a:t>
            </a:r>
            <a:r>
              <a:rPr lang="en-US" dirty="0" err="1" smtClean="0"/>
              <a:t>halflings</a:t>
            </a:r>
            <a:r>
              <a:rPr lang="en-US" dirty="0" smtClean="0"/>
              <a:t>-regular</a:t>
            </a:r>
          </a:p>
          <a:p>
            <a:pPr lvl="1">
              <a:buFont typeface="Arial" panose="020B0604020202020204" pitchFamily="34" charset="0"/>
              <a:buChar char="•"/>
            </a:pPr>
            <a:endParaRPr lang="en-US" dirty="0"/>
          </a:p>
          <a:p>
            <a:pPr lvl="2">
              <a:buFont typeface="Arial" panose="020B0604020202020204" pitchFamily="34" charset="0"/>
              <a:buChar char="•"/>
            </a:pPr>
            <a:r>
              <a:rPr lang="en-US" dirty="0" smtClean="0"/>
              <a:t>250+ Free glyphs</a:t>
            </a:r>
          </a:p>
          <a:p>
            <a:pPr lvl="2">
              <a:buFont typeface="Arial" panose="020B0604020202020204" pitchFamily="34" charset="0"/>
              <a:buChar char="•"/>
            </a:pPr>
            <a:endParaRPr lang="en-US" dirty="0"/>
          </a:p>
          <a:p>
            <a:pPr lvl="2">
              <a:buFont typeface="Arial" panose="020B0604020202020204" pitchFamily="34" charset="0"/>
              <a:buChar char="•"/>
            </a:pPr>
            <a:endParaRPr lang="en-US" dirty="0" smtClean="0"/>
          </a:p>
          <a:p>
            <a:pPr marL="384048" lvl="2" indent="0">
              <a:buNone/>
            </a:pPr>
            <a:endParaRPr lang="en-US" dirty="0" smtClean="0"/>
          </a:p>
        </p:txBody>
      </p:sp>
      <p:pic>
        <p:nvPicPr>
          <p:cNvPr id="6" name="Picture 5"/>
          <p:cNvPicPr>
            <a:picLocks noChangeAspect="1"/>
          </p:cNvPicPr>
          <p:nvPr/>
        </p:nvPicPr>
        <p:blipFill>
          <a:blip r:embed="rId3"/>
          <a:stretch>
            <a:fillRect/>
          </a:stretch>
        </p:blipFill>
        <p:spPr>
          <a:xfrm>
            <a:off x="1419807" y="5080149"/>
            <a:ext cx="7600950" cy="87630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410325" y="1786811"/>
            <a:ext cx="4552950" cy="33147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705314" y="5569407"/>
              <a:ext cx="16560" cy="1080"/>
            </p14:xfrm>
          </p:contentPart>
        </mc:Choice>
        <mc:Fallback xmlns="">
          <p:pic>
            <p:nvPicPr>
              <p:cNvPr id="4" name="Ink 3"/>
              <p:cNvPicPr/>
              <p:nvPr/>
            </p:nvPicPr>
            <p:blipFill>
              <a:blip r:embed="rId6"/>
              <a:stretch>
                <a:fillRect/>
              </a:stretch>
            </p:blipFill>
            <p:spPr>
              <a:xfrm>
                <a:off x="1682274" y="5519727"/>
                <a:ext cx="637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698834" y="5449887"/>
              <a:ext cx="7295400" cy="148680"/>
            </p14:xfrm>
          </p:contentPart>
        </mc:Choice>
        <mc:Fallback xmlns="">
          <p:pic>
            <p:nvPicPr>
              <p:cNvPr id="5" name="Ink 4"/>
              <p:cNvPicPr/>
              <p:nvPr/>
            </p:nvPicPr>
            <p:blipFill>
              <a:blip r:embed="rId8"/>
              <a:stretch>
                <a:fillRect/>
              </a:stretch>
            </p:blipFill>
            <p:spPr>
              <a:xfrm>
                <a:off x="1658514" y="5264487"/>
                <a:ext cx="7404840" cy="492840"/>
              </a:xfrm>
              <a:prstGeom prst="rect">
                <a:avLst/>
              </a:prstGeom>
            </p:spPr>
          </p:pic>
        </mc:Fallback>
      </mc:AlternateContent>
    </p:spTree>
    <p:extLst>
      <p:ext uri="{BB962C8B-B14F-4D97-AF65-F5344CB8AC3E}">
        <p14:creationId xmlns:p14="http://schemas.microsoft.com/office/powerpoint/2010/main" val="41468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 Scripts</a:t>
            </a:r>
            <a:endParaRPr lang="en-US" dirty="0"/>
          </a:p>
        </p:txBody>
      </p:sp>
      <p:sp>
        <p:nvSpPr>
          <p:cNvPr id="3" name="Content Placeholder 2"/>
          <p:cNvSpPr>
            <a:spLocks noGrp="1"/>
          </p:cNvSpPr>
          <p:nvPr>
            <p:ph idx="1"/>
          </p:nvPr>
        </p:nvSpPr>
        <p:spPr/>
        <p:txBody>
          <a:bodyPr>
            <a:normAutofit/>
          </a:bodyPr>
          <a:lstStyle/>
          <a:p>
            <a:r>
              <a:rPr lang="en-US" dirty="0" smtClean="0"/>
              <a:t>/Scripts/bootstrap.js</a:t>
            </a:r>
          </a:p>
          <a:p>
            <a:endParaRPr lang="en-US" dirty="0"/>
          </a:p>
          <a:p>
            <a:pPr lvl="1"/>
            <a:r>
              <a:rPr lang="en-US" dirty="0" smtClean="0"/>
              <a:t>jQuery Plugins</a:t>
            </a:r>
          </a:p>
          <a:p>
            <a:pPr lvl="1"/>
            <a:r>
              <a:rPr lang="en-US" dirty="0" smtClean="0"/>
              <a:t>No fallback</a:t>
            </a:r>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45526239"/>
              </p:ext>
            </p:extLst>
          </p:nvPr>
        </p:nvGraphicFramePr>
        <p:xfrm>
          <a:off x="1999633" y="3623689"/>
          <a:ext cx="8196332" cy="1647148"/>
        </p:xfrm>
        <a:graphic>
          <a:graphicData uri="http://schemas.openxmlformats.org/drawingml/2006/table">
            <a:tbl>
              <a:tblPr>
                <a:tableStyleId>{5C22544A-7EE6-4342-B048-85BDC9FD1C3A}</a:tableStyleId>
              </a:tblPr>
              <a:tblGrid>
                <a:gridCol w="1810628">
                  <a:extLst>
                    <a:ext uri="{9D8B030D-6E8A-4147-A177-3AD203B41FA5}">
                      <a16:colId xmlns:a16="http://schemas.microsoft.com/office/drawing/2014/main" xmlns="" val="4208693817"/>
                    </a:ext>
                  </a:extLst>
                </a:gridCol>
                <a:gridCol w="6385704">
                  <a:extLst>
                    <a:ext uri="{9D8B030D-6E8A-4147-A177-3AD203B41FA5}">
                      <a16:colId xmlns:a16="http://schemas.microsoft.com/office/drawing/2014/main" xmlns="" val="2735067046"/>
                    </a:ext>
                  </a:extLst>
                </a:gridCol>
              </a:tblGrid>
              <a:tr h="366374">
                <a:tc>
                  <a:txBody>
                    <a:bodyPr/>
                    <a:lstStyle/>
                    <a:p>
                      <a:r>
                        <a:rPr lang="en-US" dirty="0" smtClean="0"/>
                        <a:t>Data Attributes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nsolas" panose="020B0609020204030204" pitchFamily="49" charset="0"/>
                          <a:cs typeface="Consolas" panose="020B0609020204030204" pitchFamily="49" charset="0"/>
                        </a:rPr>
                        <a:t>&lt;button id=“x” … data-dismiss=“alert”&gt;</a:t>
                      </a:r>
                    </a:p>
                  </a:txBody>
                  <a:tcPr/>
                </a:tc>
                <a:extLst>
                  <a:ext uri="{0D108BD9-81ED-4DB2-BD59-A6C34878D82A}">
                    <a16:rowId xmlns:a16="http://schemas.microsoft.com/office/drawing/2014/main" xmlns="" val="712430636"/>
                  </a:ext>
                </a:extLst>
              </a:tr>
              <a:tr h="366374">
                <a:tc>
                  <a:txBody>
                    <a:bodyPr/>
                    <a:lstStyle/>
                    <a:p>
                      <a:r>
                        <a:rPr lang="en-US" dirty="0" smtClean="0"/>
                        <a:t>API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nsolas" panose="020B0609020204030204" pitchFamily="49" charset="0"/>
                          <a:cs typeface="Consolas" panose="020B0609020204030204" pitchFamily="49" charset="0"/>
                        </a:rPr>
                        <a:t>$(‘#x’).alert()</a:t>
                      </a:r>
                    </a:p>
                  </a:txBody>
                  <a:tcPr/>
                </a:tc>
                <a:extLst>
                  <a:ext uri="{0D108BD9-81ED-4DB2-BD59-A6C34878D82A}">
                    <a16:rowId xmlns:a16="http://schemas.microsoft.com/office/drawing/2014/main" xmlns="" val="4268711229"/>
                  </a:ext>
                </a:extLst>
              </a:tr>
              <a:tr h="903387">
                <a:tc>
                  <a:txBody>
                    <a:bodyPr/>
                    <a:lstStyle/>
                    <a:p>
                      <a:r>
                        <a:rPr lang="en-US" dirty="0" smtClean="0"/>
                        <a:t>Events</a:t>
                      </a:r>
                      <a:endParaRPr lang="en-US" dirty="0"/>
                    </a:p>
                  </a:txBody>
                  <a:tcPr/>
                </a:tc>
                <a:tc>
                  <a:txBody>
                    <a:bodyPr/>
                    <a:lstStyle/>
                    <a:p>
                      <a:r>
                        <a:rPr lang="en-US" dirty="0" smtClean="0">
                          <a:latin typeface="Consolas" panose="020B0609020204030204" pitchFamily="49" charset="0"/>
                          <a:cs typeface="Consolas" panose="020B0609020204030204" pitchFamily="49" charset="0"/>
                        </a:rPr>
                        <a:t>$(‘#x’).on(‘</a:t>
                      </a:r>
                      <a:r>
                        <a:rPr lang="en-US" dirty="0" err="1" smtClean="0">
                          <a:latin typeface="Consolas" panose="020B0609020204030204" pitchFamily="49" charset="0"/>
                          <a:cs typeface="Consolas" panose="020B0609020204030204" pitchFamily="49" charset="0"/>
                        </a:rPr>
                        <a:t>closed.bs.alert</a:t>
                      </a:r>
                      <a:r>
                        <a:rPr lang="en-US" dirty="0" smtClean="0">
                          <a:latin typeface="Consolas" panose="020B0609020204030204" pitchFamily="49" charset="0"/>
                          <a:cs typeface="Consolas" panose="020B0609020204030204" pitchFamily="49" charset="0"/>
                        </a:rPr>
                        <a:t>’, function() {</a:t>
                      </a: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xmlns="" val="1398829234"/>
                  </a:ext>
                </a:extLst>
              </a:tr>
            </a:tbl>
          </a:graphicData>
        </a:graphic>
      </p:graphicFrame>
    </p:spTree>
    <p:extLst>
      <p:ext uri="{BB962C8B-B14F-4D97-AF65-F5344CB8AC3E}">
        <p14:creationId xmlns:p14="http://schemas.microsoft.com/office/powerpoint/2010/main" val="340901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Setup</a:t>
            </a:r>
          </a:p>
          <a:p>
            <a:pPr marL="457200" indent="-457200">
              <a:buFont typeface="+mj-lt"/>
              <a:buAutoNum type="arabicPeriod"/>
            </a:pPr>
            <a:r>
              <a:rPr lang="en-US" sz="3200" b="1" dirty="0" smtClean="0"/>
              <a:t>Validation</a:t>
            </a:r>
          </a:p>
          <a:p>
            <a:pPr marL="457200" indent="-457200">
              <a:buFont typeface="+mj-lt"/>
              <a:buAutoNum type="arabicPeriod"/>
            </a:pPr>
            <a:r>
              <a:rPr lang="en-US" dirty="0" smtClean="0"/>
              <a:t>Helpers</a:t>
            </a:r>
          </a:p>
          <a:p>
            <a:pPr marL="457200" indent="-457200">
              <a:buFont typeface="+mj-lt"/>
              <a:buAutoNum type="arabicPeriod"/>
            </a:pPr>
            <a:r>
              <a:rPr lang="en-US" dirty="0" smtClean="0"/>
              <a:t>Templates</a:t>
            </a:r>
          </a:p>
          <a:p>
            <a:pPr marL="457200" indent="-457200">
              <a:buFont typeface="+mj-lt"/>
              <a:buAutoNum type="arabicPeriod"/>
            </a:pPr>
            <a:r>
              <a:rPr lang="en-US" dirty="0" smtClean="0"/>
              <a:t>Themes</a:t>
            </a:r>
          </a:p>
          <a:p>
            <a:pPr marL="457200" indent="-457200">
              <a:buFont typeface="+mj-lt"/>
              <a:buAutoNum type="arabicPeriod"/>
            </a:pPr>
            <a:r>
              <a:rPr lang="en-US" dirty="0" smtClean="0"/>
              <a:t>Third Party Resources</a:t>
            </a:r>
            <a:endParaRPr lang="en-US" dirty="0"/>
          </a:p>
        </p:txBody>
      </p:sp>
      <p:sp>
        <p:nvSpPr>
          <p:cNvPr id="4" name="Content Placeholder 3"/>
          <p:cNvSpPr>
            <a:spLocks noGrp="1"/>
          </p:cNvSpPr>
          <p:nvPr>
            <p:ph sz="half" idx="4294967295"/>
          </p:nvPr>
        </p:nvSpPr>
        <p:spPr>
          <a:xfrm>
            <a:off x="7254875" y="1846263"/>
            <a:ext cx="4937125" cy="4022725"/>
          </a:xfrm>
        </p:spPr>
        <p:txBody>
          <a:bodyPr/>
          <a:lstStyle/>
          <a:p>
            <a:endParaRPr lang="en-US" dirty="0"/>
          </a:p>
          <a:p>
            <a:endParaRPr lang="en-US" dirty="0"/>
          </a:p>
        </p:txBody>
      </p:sp>
    </p:spTree>
    <p:extLst>
      <p:ext uri="{BB962C8B-B14F-4D97-AF65-F5344CB8AC3E}">
        <p14:creationId xmlns:p14="http://schemas.microsoft.com/office/powerpoint/2010/main" val="3819358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5" name="Text Placeholder 4"/>
          <p:cNvSpPr>
            <a:spLocks noGrp="1"/>
          </p:cNvSpPr>
          <p:nvPr>
            <p:ph type="body" idx="1"/>
          </p:nvPr>
        </p:nvSpPr>
        <p:spPr/>
        <p:txBody>
          <a:bodyPr/>
          <a:lstStyle/>
          <a:p>
            <a:r>
              <a:rPr lang="en-US" dirty="0" smtClean="0"/>
              <a:t>MVC</a:t>
            </a:r>
            <a:endParaRPr lang="en-US" dirty="0"/>
          </a:p>
        </p:txBody>
      </p:sp>
      <p:sp>
        <p:nvSpPr>
          <p:cNvPr id="6" name="Content Placeholder 5"/>
          <p:cNvSpPr>
            <a:spLocks noGrp="1"/>
          </p:cNvSpPr>
          <p:nvPr>
            <p:ph sz="half" idx="2"/>
          </p:nvPr>
        </p:nvSpPr>
        <p:spPr/>
        <p:txBody>
          <a:bodyPr/>
          <a:lstStyle/>
          <a:p>
            <a:r>
              <a:rPr lang="en-US" dirty="0" smtClean="0"/>
              <a:t>Red Border</a:t>
            </a:r>
          </a:p>
          <a:p>
            <a:r>
              <a:rPr lang="en-US" dirty="0" smtClean="0"/>
              <a:t>Site.css</a:t>
            </a:r>
          </a:p>
          <a:p>
            <a:r>
              <a:rPr lang="en-US" dirty="0" smtClean="0"/>
              <a:t>Input Element</a:t>
            </a:r>
          </a:p>
          <a:p>
            <a:r>
              <a:rPr lang="en-US" dirty="0" smtClean="0"/>
              <a:t>.input-validation-error</a:t>
            </a:r>
            <a:endParaRPr lang="en-US" dirty="0"/>
          </a:p>
        </p:txBody>
      </p:sp>
      <p:sp>
        <p:nvSpPr>
          <p:cNvPr id="7" name="Text Placeholder 6"/>
          <p:cNvSpPr>
            <a:spLocks noGrp="1"/>
          </p:cNvSpPr>
          <p:nvPr>
            <p:ph type="body" sz="quarter" idx="3"/>
          </p:nvPr>
        </p:nvSpPr>
        <p:spPr/>
        <p:txBody>
          <a:bodyPr/>
          <a:lstStyle/>
          <a:p>
            <a:r>
              <a:rPr lang="en-US" dirty="0" smtClean="0"/>
              <a:t>Bootstrap</a:t>
            </a:r>
            <a:endParaRPr lang="en-US" dirty="0"/>
          </a:p>
        </p:txBody>
      </p:sp>
      <p:sp>
        <p:nvSpPr>
          <p:cNvPr id="8" name="Content Placeholder 7"/>
          <p:cNvSpPr>
            <a:spLocks noGrp="1"/>
          </p:cNvSpPr>
          <p:nvPr>
            <p:ph sz="quarter" idx="4"/>
          </p:nvPr>
        </p:nvSpPr>
        <p:spPr/>
        <p:txBody>
          <a:bodyPr/>
          <a:lstStyle/>
          <a:p>
            <a:r>
              <a:rPr lang="en-US" dirty="0" smtClean="0"/>
              <a:t>Bold + Red Border</a:t>
            </a:r>
          </a:p>
          <a:p>
            <a:r>
              <a:rPr lang="en-US" dirty="0" smtClean="0"/>
              <a:t>Bootstrap.css</a:t>
            </a:r>
          </a:p>
          <a:p>
            <a:r>
              <a:rPr lang="en-US" dirty="0" smtClean="0"/>
              <a:t>Parent Element</a:t>
            </a:r>
          </a:p>
          <a:p>
            <a:r>
              <a:rPr lang="en-US" dirty="0" smtClean="0"/>
              <a:t>.has-error</a:t>
            </a:r>
            <a:endParaRPr lang="en-US" dirty="0"/>
          </a:p>
        </p:txBody>
      </p:sp>
    </p:spTree>
    <p:extLst>
      <p:ext uri="{BB962C8B-B14F-4D97-AF65-F5344CB8AC3E}">
        <p14:creationId xmlns:p14="http://schemas.microsoft.com/office/powerpoint/2010/main" val="287189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Validation</a:t>
            </a:r>
            <a:endParaRPr lang="en-US" dirty="0"/>
          </a:p>
        </p:txBody>
      </p:sp>
      <p:sp>
        <p:nvSpPr>
          <p:cNvPr id="8" name="Content Placeholder 7"/>
          <p:cNvSpPr>
            <a:spLocks noGrp="1"/>
          </p:cNvSpPr>
          <p:nvPr>
            <p:ph idx="1"/>
          </p:nvPr>
        </p:nvSpPr>
        <p:spPr/>
        <p:txBody>
          <a:bodyPr/>
          <a:lstStyle/>
          <a:p>
            <a:r>
              <a:rPr lang="en-US" dirty="0" smtClean="0"/>
              <a:t>/Scripts/contoso.validation.js</a:t>
            </a:r>
          </a:p>
          <a:p>
            <a:endParaRPr lang="en-US" dirty="0" smtClean="0"/>
          </a:p>
        </p:txBody>
      </p:sp>
      <p:pic>
        <p:nvPicPr>
          <p:cNvPr id="10" name="Picture 9"/>
          <p:cNvPicPr>
            <a:picLocks noChangeAspect="1"/>
          </p:cNvPicPr>
          <p:nvPr/>
        </p:nvPicPr>
        <p:blipFill>
          <a:blip r:embed="rId3"/>
          <a:stretch>
            <a:fillRect/>
          </a:stretch>
        </p:blipFill>
        <p:spPr>
          <a:xfrm>
            <a:off x="604837" y="2798611"/>
            <a:ext cx="10982325" cy="2914650"/>
          </a:xfrm>
          <a:prstGeom prst="rect">
            <a:avLst/>
          </a:prstGeom>
        </p:spPr>
      </p:pic>
    </p:spTree>
    <p:extLst>
      <p:ext uri="{BB962C8B-B14F-4D97-AF65-F5344CB8AC3E}">
        <p14:creationId xmlns:p14="http://schemas.microsoft.com/office/powerpoint/2010/main" val="655480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1933</TotalTime>
  <Words>4095</Words>
  <Application>Microsoft Macintosh PowerPoint</Application>
  <PresentationFormat>Widescreen</PresentationFormat>
  <Paragraphs>505</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Calibri Light</vt:lpstr>
      <vt:lpstr>Consolas</vt:lpstr>
      <vt:lpstr>Arial</vt:lpstr>
      <vt:lpstr>Retrospect</vt:lpstr>
      <vt:lpstr>Bootstrap and MVC</vt:lpstr>
      <vt:lpstr>Introduction</vt:lpstr>
      <vt:lpstr>Setup</vt:lpstr>
      <vt:lpstr>Setup - CSS</vt:lpstr>
      <vt:lpstr>Setup - Icons</vt:lpstr>
      <vt:lpstr>Setup - Scripts</vt:lpstr>
      <vt:lpstr>Validation</vt:lpstr>
      <vt:lpstr>Validation</vt:lpstr>
      <vt:lpstr>Validation</vt:lpstr>
      <vt:lpstr>Validation</vt:lpstr>
      <vt:lpstr>Validation</vt:lpstr>
      <vt:lpstr>Helpers – Editor Templates</vt:lpstr>
      <vt:lpstr>Helpers – Editor Templates</vt:lpstr>
      <vt:lpstr>Helpers – Editor Templates (Before) </vt:lpstr>
      <vt:lpstr>Helpers – Editor Templates (After) </vt:lpstr>
      <vt:lpstr>Helpers – Editor Templates</vt:lpstr>
      <vt:lpstr>Helpers – Extensions</vt:lpstr>
      <vt:lpstr>Helpers – Extensions</vt:lpstr>
      <vt:lpstr>Helpers – Extensions</vt:lpstr>
      <vt:lpstr>Helpers – Extensions</vt:lpstr>
      <vt:lpstr>Helpers - Extensions</vt:lpstr>
      <vt:lpstr>Helpers – Fluent Extensions</vt:lpstr>
      <vt:lpstr>Helpers – Fluent Extensions</vt:lpstr>
      <vt:lpstr>Helpers – Fluent Extensions</vt:lpstr>
      <vt:lpstr>Helpers – Fluent Extensions</vt:lpstr>
      <vt:lpstr>Helpers – Fluent Extensions</vt:lpstr>
      <vt:lpstr>Helpers – Fluent Extensions</vt:lpstr>
      <vt:lpstr>Helpers – Fluent Extensions</vt:lpstr>
      <vt:lpstr>Helpers – Fluent Extensions</vt:lpstr>
      <vt:lpstr>Helpers – Fluent Extensions</vt:lpstr>
      <vt:lpstr>Helpers – Fluent Extensions</vt:lpstr>
      <vt:lpstr>Validation</vt:lpstr>
      <vt:lpstr>Templates - SideWaffle</vt:lpstr>
      <vt:lpstr>Templates - SideWaffle</vt:lpstr>
      <vt:lpstr>Templates – Add a View</vt:lpstr>
      <vt:lpstr>Templates – Create.cs.t4</vt:lpstr>
      <vt:lpstr>Validation</vt:lpstr>
      <vt:lpstr>Themes - Basic</vt:lpstr>
      <vt:lpstr>Themes - Advanced</vt:lpstr>
      <vt:lpstr>Themes - Complete</vt:lpstr>
      <vt:lpstr>Themes - Integration</vt:lpstr>
      <vt:lpstr>Validation</vt:lpstr>
      <vt:lpstr>Resources – Paged List</vt:lpstr>
      <vt:lpstr>Resources – Tables</vt:lpstr>
      <vt:lpstr>Resources – Suites</vt:lpstr>
      <vt:lpstr>Resources – Fluent Wrapper</vt:lpstr>
      <vt:lpstr>Resources – Fluent Wrapper</vt:lpstr>
      <vt:lpstr>Summary</vt:lpstr>
      <vt:lpstr>Materials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and MVC</dc:title>
  <dc:creator>Scott Kuhl</dc:creator>
  <cp:lastModifiedBy>Scott Kuhl</cp:lastModifiedBy>
  <cp:revision>97</cp:revision>
  <dcterms:created xsi:type="dcterms:W3CDTF">2015-10-24T18:26:06Z</dcterms:created>
  <dcterms:modified xsi:type="dcterms:W3CDTF">2015-11-13T18:03:57Z</dcterms:modified>
</cp:coreProperties>
</file>