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6"/>
  </p:notesMasterIdLst>
  <p:sldIdLst>
    <p:sldId id="256" r:id="rId2"/>
    <p:sldId id="265" r:id="rId3"/>
    <p:sldId id="266" r:id="rId4"/>
    <p:sldId id="267" r:id="rId5"/>
    <p:sldId id="270" r:id="rId6"/>
    <p:sldId id="271" r:id="rId7"/>
    <p:sldId id="273" r:id="rId8"/>
    <p:sldId id="269" r:id="rId9"/>
    <p:sldId id="274" r:id="rId10"/>
    <p:sldId id="275" r:id="rId11"/>
    <p:sldId id="277" r:id="rId12"/>
    <p:sldId id="276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4" r:id="rId27"/>
    <p:sldId id="292" r:id="rId28"/>
    <p:sldId id="293" r:id="rId29"/>
    <p:sldId id="297" r:id="rId30"/>
    <p:sldId id="295" r:id="rId31"/>
    <p:sldId id="296" r:id="rId32"/>
    <p:sldId id="298" r:id="rId33"/>
    <p:sldId id="299" r:id="rId34"/>
    <p:sldId id="302" r:id="rId35"/>
    <p:sldId id="303" r:id="rId36"/>
    <p:sldId id="300" r:id="rId37"/>
    <p:sldId id="308" r:id="rId38"/>
    <p:sldId id="301" r:id="rId39"/>
    <p:sldId id="309" r:id="rId40"/>
    <p:sldId id="305" r:id="rId41"/>
    <p:sldId id="310" r:id="rId42"/>
    <p:sldId id="306" r:id="rId43"/>
    <p:sldId id="307" r:id="rId44"/>
    <p:sldId id="311" r:id="rId45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86" d="100"/>
          <a:sy n="86" d="100"/>
        </p:scale>
        <p:origin x="-79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54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	Show files</a:t>
            </a:r>
            <a:r>
              <a:rPr lang="en-US" baseline="0" dirty="0" smtClean="0"/>
              <a:t> in the bin folder</a:t>
            </a:r>
          </a:p>
          <a:p>
            <a:r>
              <a:rPr lang="en-US" baseline="0" dirty="0" smtClean="0"/>
              <a:t>	Show files in </a:t>
            </a:r>
            <a:r>
              <a:rPr lang="en-US" baseline="0" dirty="0" err="1" smtClean="0"/>
              <a:t>App_Data</a:t>
            </a:r>
            <a:endParaRPr lang="en-US" baseline="0" dirty="0" smtClean="0"/>
          </a:p>
          <a:p>
            <a:r>
              <a:rPr lang="en-US" baseline="0" dirty="0" smtClean="0"/>
              <a:t>	Show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 in setup folder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43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	Show settings from same </a:t>
            </a:r>
            <a:r>
              <a:rPr lang="en-US" dirty="0" err="1" smtClean="0"/>
              <a:t>config</a:t>
            </a:r>
            <a:r>
              <a:rPr lang="en-US" dirty="0" smtClean="0"/>
              <a:t> file on</a:t>
            </a:r>
            <a:r>
              <a:rPr lang="en-US" baseline="0" dirty="0" smtClean="0"/>
              <a:t> the previous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89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Gallery: dotnetblogengine.net under themes</a:t>
            </a:r>
          </a:p>
          <a:p>
            <a:r>
              <a:rPr lang="en-US" dirty="0" smtClean="0"/>
              <a:t>HTML templates:</a:t>
            </a:r>
            <a:r>
              <a:rPr lang="en-US" baseline="0" dirty="0" smtClean="0"/>
              <a:t> oswd.org</a:t>
            </a:r>
          </a:p>
          <a:p>
            <a:r>
              <a:rPr lang="en-US" baseline="0" dirty="0" err="1" smtClean="0"/>
              <a:t>Wordpress</a:t>
            </a:r>
            <a:r>
              <a:rPr lang="en-US" baseline="0" dirty="0" smtClean="0"/>
              <a:t> templates: thethemelist.com (not free) or download </a:t>
            </a:r>
            <a:r>
              <a:rPr lang="en-US" baseline="0" dirty="0" err="1" smtClean="0"/>
              <a:t>wordpress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Wordpress</a:t>
            </a:r>
            <a:r>
              <a:rPr lang="en-US" baseline="0" dirty="0" smtClean="0"/>
              <a:t> tip:  The easy way to get the markup and avoid dealing with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 is to just run a </a:t>
            </a:r>
            <a:r>
              <a:rPr lang="en-US" baseline="0" dirty="0" err="1" smtClean="0"/>
              <a:t>wordpress</a:t>
            </a:r>
            <a:r>
              <a:rPr lang="en-US" baseline="0" dirty="0" smtClean="0"/>
              <a:t> site with the template you want and copy the source html generated.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66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Master</a:t>
            </a:r>
            <a:r>
              <a:rPr lang="en-US" baseline="0" dirty="0" smtClean="0"/>
              <a:t> Page: Overall site layout, usually requires the most work</a:t>
            </a:r>
          </a:p>
          <a:p>
            <a:r>
              <a:rPr lang="en-US" baseline="0" dirty="0" smtClean="0"/>
              <a:t>Post View: The post as rendered on a post page or the main page.</a:t>
            </a:r>
          </a:p>
          <a:p>
            <a:r>
              <a:rPr lang="en-US" baseline="0" dirty="0" smtClean="0"/>
              <a:t>Comment View:  Comments below a post.</a:t>
            </a:r>
          </a:p>
          <a:p>
            <a:r>
              <a:rPr lang="en-US" baseline="0" dirty="0" smtClean="0"/>
              <a:t>Widget Container: Wrapper around each widget.</a:t>
            </a:r>
          </a:p>
          <a:p>
            <a:r>
              <a:rPr lang="en-US" baseline="0" dirty="0" smtClean="0"/>
              <a:t>Newsletter: Sent as email to subscribers.</a:t>
            </a:r>
          </a:p>
          <a:p>
            <a:r>
              <a:rPr lang="en-US" baseline="0" dirty="0" smtClean="0"/>
              <a:t>Theme Admin: Shows up as a list of installed themes in 2.5.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45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Search: search box found in Firefox and older version of IE.</a:t>
            </a:r>
          </a:p>
          <a:p>
            <a:r>
              <a:rPr lang="en-US" dirty="0" smtClean="0"/>
              <a:t>Core JavaScript: Auto links to the JavaScript files found in the</a:t>
            </a:r>
            <a:r>
              <a:rPr lang="en-US" baseline="0" dirty="0" smtClean="0"/>
              <a:t> scripts folder.</a:t>
            </a:r>
          </a:p>
          <a:p>
            <a:r>
              <a:rPr lang="en-US" baseline="0" dirty="0" smtClean="0"/>
              <a:t>Meta: </a:t>
            </a:r>
          </a:p>
          <a:p>
            <a:r>
              <a:rPr lang="en-US" baseline="0" dirty="0" smtClean="0"/>
              <a:t>	keywords from tags and categories</a:t>
            </a:r>
          </a:p>
          <a:p>
            <a:r>
              <a:rPr lang="en-US" baseline="0" dirty="0" smtClean="0"/>
              <a:t>	description from excerpt</a:t>
            </a:r>
          </a:p>
          <a:p>
            <a:r>
              <a:rPr lang="en-US" baseline="0" dirty="0" smtClean="0"/>
              <a:t>	author</a:t>
            </a:r>
          </a:p>
          <a:p>
            <a:r>
              <a:rPr lang="en-US" baseline="0" dirty="0" smtClean="0"/>
              <a:t>	semantic web tags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72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r>
              <a:rPr lang="en-US" baseline="0" dirty="0" smtClean="0"/>
              <a:t> placer holder is for posts and comments</a:t>
            </a:r>
          </a:p>
          <a:p>
            <a:r>
              <a:rPr lang="en-US" baseline="0" dirty="0" smtClean="0"/>
              <a:t>Widget zone is for widgets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DEMO</a:t>
            </a:r>
          </a:p>
          <a:p>
            <a:r>
              <a:rPr lang="en-US" baseline="0" dirty="0" smtClean="0"/>
              <a:t>	Show sections of </a:t>
            </a:r>
            <a:r>
              <a:rPr lang="en-US" baseline="0" dirty="0" err="1" smtClean="0"/>
              <a:t>site.master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51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	Show settings in use on </a:t>
            </a:r>
            <a:r>
              <a:rPr lang="en-US" dirty="0" err="1" smtClean="0"/>
              <a:t>site.master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40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	Show</a:t>
            </a:r>
            <a:r>
              <a:rPr lang="en-US" baseline="0" dirty="0" smtClean="0"/>
              <a:t> search on search control on </a:t>
            </a:r>
            <a:r>
              <a:rPr lang="en-US" baseline="0" dirty="0" err="1" smtClean="0"/>
              <a:t>site.master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32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	Show on </a:t>
            </a:r>
            <a:r>
              <a:rPr lang="en-US" dirty="0" err="1" smtClean="0"/>
              <a:t>site.master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10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	Show on </a:t>
            </a:r>
            <a:r>
              <a:rPr lang="en-US" dirty="0" err="1" smtClean="0"/>
              <a:t>site.master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2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</a:p>
          <a:p>
            <a:r>
              <a:rPr lang="en-US" dirty="0" smtClean="0"/>
              <a:t>	Basic: Posts, Pages, Comments</a:t>
            </a:r>
            <a:r>
              <a:rPr lang="en-US" baseline="0" dirty="0" smtClean="0"/>
              <a:t> (Unapproved &amp; Spam), Categories, Tags, Users</a:t>
            </a:r>
          </a:p>
          <a:p>
            <a:r>
              <a:rPr lang="en-US" baseline="0" dirty="0" smtClean="0"/>
              <a:t>	More Useful: Pingbacks, Trackbacks, Referrers</a:t>
            </a:r>
          </a:p>
          <a:p>
            <a:r>
              <a:rPr lang="en-US" baseline="0" dirty="0" smtClean="0"/>
              <a:t>Third Party Comments</a:t>
            </a:r>
          </a:p>
          <a:p>
            <a:r>
              <a:rPr lang="en-US" baseline="0" dirty="0" smtClean="0"/>
              <a:t>	Avatars: </a:t>
            </a:r>
            <a:r>
              <a:rPr lang="en-US" baseline="0" dirty="0" err="1" smtClean="0"/>
              <a:t>MonsterID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Wavatar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Identicon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Disqus</a:t>
            </a:r>
            <a:endParaRPr lang="en-US" baseline="0" dirty="0" smtClean="0"/>
          </a:p>
          <a:p>
            <a:r>
              <a:rPr lang="en-US" baseline="0" dirty="0" smtClean="0"/>
              <a:t>Moderation</a:t>
            </a:r>
          </a:p>
          <a:p>
            <a:r>
              <a:rPr lang="en-US" baseline="0" dirty="0" smtClean="0"/>
              <a:t>	Comments must be approved option.  </a:t>
            </a:r>
          </a:p>
          <a:p>
            <a:r>
              <a:rPr lang="en-US" baseline="0" dirty="0" smtClean="0"/>
              <a:t>	White list rules for multiple approvals or by IP.</a:t>
            </a:r>
          </a:p>
          <a:p>
            <a:r>
              <a:rPr lang="en-US" baseline="0" dirty="0" smtClean="0"/>
              <a:t>	Black list rules for offenders.</a:t>
            </a:r>
          </a:p>
          <a:p>
            <a:r>
              <a:rPr lang="en-US" baseline="0" dirty="0" smtClean="0"/>
              <a:t>Spam</a:t>
            </a:r>
          </a:p>
          <a:p>
            <a:r>
              <a:rPr lang="en-US" baseline="0" dirty="0" smtClean="0"/>
              <a:t>	Filters: </a:t>
            </a:r>
            <a:r>
              <a:rPr lang="en-US" baseline="0" dirty="0" err="1" smtClean="0"/>
              <a:t>AkismetFilter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StopForumSpam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TypePadFilter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Captcha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Recaptcha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SimpleCaptcha</a:t>
            </a:r>
            <a:endParaRPr lang="en-US" baseline="0" dirty="0" smtClean="0"/>
          </a:p>
          <a:p>
            <a:r>
              <a:rPr lang="en-US" baseline="0" dirty="0" smtClean="0"/>
              <a:t>Desktop</a:t>
            </a:r>
          </a:p>
          <a:p>
            <a:r>
              <a:rPr lang="en-US" baseline="0" dirty="0" smtClean="0"/>
              <a:t>	Windows Live Writer</a:t>
            </a:r>
          </a:p>
          <a:p>
            <a:r>
              <a:rPr lang="en-US" baseline="0" dirty="0" smtClean="0"/>
              <a:t>	Anything that supports the </a:t>
            </a:r>
            <a:r>
              <a:rPr lang="en-US" baseline="0" dirty="0" err="1" smtClean="0"/>
              <a:t>MetaWeblog</a:t>
            </a:r>
            <a:r>
              <a:rPr lang="en-US" baseline="0" dirty="0" smtClean="0"/>
              <a:t>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54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Pages, Archive and Contact web forms are in the root, not in the theme.</a:t>
            </a:r>
          </a:p>
          <a:p>
            <a:endParaRPr lang="en-US" dirty="0" smtClean="0"/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	Run the site, login, create page</a:t>
            </a:r>
          </a:p>
          <a:p>
            <a:r>
              <a:rPr lang="en-US" dirty="0" smtClean="0"/>
              <a:t>	Show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849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	Show postview.ascx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61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	Show CommentView.ascx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39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	Show WidgetContainer.ascx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99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	Show</a:t>
            </a:r>
            <a:r>
              <a:rPr lang="en-US" baseline="0" dirty="0" smtClean="0"/>
              <a:t> newsletter.html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60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	Show Starter theme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1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Added the same</a:t>
            </a:r>
            <a:r>
              <a:rPr lang="en-US" baseline="0" dirty="0" smtClean="0"/>
              <a:t> way you add built in controls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22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control will reduce redundant</a:t>
            </a:r>
            <a:r>
              <a:rPr lang="en-US" baseline="0" dirty="0" smtClean="0"/>
              <a:t> code if you want to put a login in more than one spot such as header and footer.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DEMO</a:t>
            </a:r>
          </a:p>
          <a:p>
            <a:r>
              <a:rPr lang="en-US" baseline="0" dirty="0" smtClean="0"/>
              <a:t>	Show code in </a:t>
            </a:r>
            <a:r>
              <a:rPr lang="en-US" baseline="0" dirty="0" err="1" smtClean="0"/>
              <a:t>App_Code</a:t>
            </a:r>
            <a:r>
              <a:rPr lang="en-US" baseline="0" dirty="0" smtClean="0"/>
              <a:t>/Controls</a:t>
            </a:r>
          </a:p>
          <a:p>
            <a:r>
              <a:rPr lang="en-US" baseline="0" dirty="0" smtClean="0"/>
              <a:t>	Show code in Standard theme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168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	Show code in admin/Pages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5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	Show</a:t>
            </a:r>
            <a:r>
              <a:rPr lang="en-US" baseline="0" dirty="0" smtClean="0"/>
              <a:t> code in the </a:t>
            </a:r>
            <a:r>
              <a:rPr lang="en-US" baseline="0" dirty="0" err="1" smtClean="0"/>
              <a:t>web.sitemap</a:t>
            </a:r>
            <a:endParaRPr lang="en-US" baseline="0" dirty="0" smtClean="0"/>
          </a:p>
          <a:p>
            <a:r>
              <a:rPr lang="en-US" baseline="0" dirty="0" smtClean="0"/>
              <a:t>	Run the site</a:t>
            </a:r>
          </a:p>
          <a:p>
            <a:r>
              <a:rPr lang="en-US" baseline="0" dirty="0" smtClean="0"/>
              <a:t>		Display login on the page</a:t>
            </a:r>
          </a:p>
          <a:p>
            <a:r>
              <a:rPr lang="en-US" baseline="0" dirty="0" smtClean="0"/>
              <a:t>		Go to admin &gt; Controls, point out new tab</a:t>
            </a:r>
          </a:p>
          <a:p>
            <a:r>
              <a:rPr lang="en-US" baseline="0" dirty="0" smtClean="0"/>
              <a:t>		Change settings</a:t>
            </a:r>
          </a:p>
          <a:p>
            <a:r>
              <a:rPr lang="en-US" baseline="0" dirty="0" smtClean="0"/>
              <a:t>		Show new results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download the source can change anything.</a:t>
            </a:r>
          </a:p>
          <a:p>
            <a:r>
              <a:rPr lang="en-US" dirty="0" smtClean="0"/>
              <a:t>TIP: Keep track of all the changes you make in</a:t>
            </a:r>
            <a:r>
              <a:rPr lang="en-US" baseline="0" dirty="0" smtClean="0"/>
              <a:t> a text file.  Useful when upgrading.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559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	Show code in the widgets folder (widget.ascx and edit.ascx)</a:t>
            </a:r>
          </a:p>
          <a:p>
            <a:r>
              <a:rPr lang="en-US" dirty="0" smtClean="0"/>
              <a:t>	Show</a:t>
            </a:r>
            <a:r>
              <a:rPr lang="en-US" baseline="0" dirty="0" smtClean="0"/>
              <a:t> displayed on page and the dropdown list</a:t>
            </a:r>
          </a:p>
          <a:p>
            <a:r>
              <a:rPr lang="en-US" baseline="0" dirty="0" smtClean="0"/>
              <a:t>	Show edit widget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73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	Show code in </a:t>
            </a:r>
            <a:r>
              <a:rPr lang="en-US" dirty="0" err="1" smtClean="0"/>
              <a:t>app_code</a:t>
            </a:r>
            <a:r>
              <a:rPr lang="en-US" dirty="0" smtClean="0"/>
              <a:t>/Extensions</a:t>
            </a:r>
          </a:p>
          <a:p>
            <a:r>
              <a:rPr lang="en-US" dirty="0" smtClean="0"/>
              <a:t>	Show in list under extensions tab of admin</a:t>
            </a:r>
          </a:p>
          <a:p>
            <a:r>
              <a:rPr lang="en-US" dirty="0" smtClean="0"/>
              <a:t>	Add post and show</a:t>
            </a:r>
            <a:r>
              <a:rPr lang="en-US" baseline="0" dirty="0" smtClean="0"/>
              <a:t> log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564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Gallery is new</a:t>
            </a:r>
          </a:p>
          <a:p>
            <a:r>
              <a:rPr lang="en-US" dirty="0" smtClean="0"/>
              <a:t>Official site is old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Discountasp</a:t>
            </a:r>
            <a:r>
              <a:rPr lang="en-US" dirty="0" smtClean="0"/>
              <a:t> is very popular</a:t>
            </a:r>
          </a:p>
          <a:p>
            <a:r>
              <a:rPr lang="en-US" dirty="0" smtClean="0"/>
              <a:t>Have used </a:t>
            </a:r>
            <a:r>
              <a:rPr lang="en-US" dirty="0" err="1" smtClean="0"/>
              <a:t>Accuwebhosting</a:t>
            </a:r>
            <a:endParaRPr lang="en-US" dirty="0" smtClean="0"/>
          </a:p>
          <a:p>
            <a:r>
              <a:rPr lang="en-US" dirty="0" smtClean="0"/>
              <a:t>Check out joining </a:t>
            </a:r>
            <a:r>
              <a:rPr lang="en-US" dirty="0" err="1" smtClean="0"/>
              <a:t>WebsiteSpark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703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Site Analysis – run a report and fix issues</a:t>
            </a:r>
          </a:p>
          <a:p>
            <a:r>
              <a:rPr lang="en-US" dirty="0" smtClean="0"/>
              <a:t>	Also consider using Google Page Speed or Yahoo! </a:t>
            </a:r>
            <a:r>
              <a:rPr lang="en-US" dirty="0" err="1" smtClean="0"/>
              <a:t>Yslow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9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up IIS</a:t>
            </a:r>
            <a:r>
              <a:rPr lang="en-US" baseline="0" dirty="0" smtClean="0"/>
              <a:t> </a:t>
            </a:r>
            <a:r>
              <a:rPr lang="en-US" baseline="0" smtClean="0"/>
              <a:t>URL Rewriter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7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Much of </a:t>
            </a:r>
            <a:r>
              <a:rPr lang="en-US" dirty="0" err="1" smtClean="0"/>
              <a:t>BlogEngine</a:t>
            </a:r>
            <a:r>
              <a:rPr lang="en-US" dirty="0" smtClean="0"/>
              <a:t> community is old and stale.</a:t>
            </a:r>
          </a:p>
          <a:p>
            <a:r>
              <a:rPr lang="en-US" dirty="0" smtClean="0"/>
              <a:t>Version 2 is bringing new life.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36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Missing Features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Intellisense</a:t>
            </a:r>
            <a:endParaRPr lang="en-US" dirty="0" smtClean="0"/>
          </a:p>
          <a:p>
            <a:r>
              <a:rPr lang="en-US" dirty="0" smtClean="0"/>
              <a:t>	Debugging</a:t>
            </a:r>
          </a:p>
          <a:p>
            <a:endParaRPr lang="en-US" dirty="0" smtClean="0"/>
          </a:p>
          <a:p>
            <a:r>
              <a:rPr lang="en-US" dirty="0" smtClean="0"/>
              <a:t>Errors during</a:t>
            </a:r>
            <a:r>
              <a:rPr lang="en-US" baseline="0" dirty="0" smtClean="0"/>
              <a:t> the build will produce junk output.  Build the site in Visual Studio to find the problem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	Open </a:t>
            </a:r>
            <a:r>
              <a:rPr lang="en-US" dirty="0" err="1" smtClean="0"/>
              <a:t>WebMatrix</a:t>
            </a:r>
            <a:endParaRPr lang="en-US" dirty="0" smtClean="0"/>
          </a:p>
          <a:p>
            <a:r>
              <a:rPr lang="en-US" dirty="0" smtClean="0"/>
              <a:t>	Create a new site using the Gallery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13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	Show</a:t>
            </a:r>
            <a:r>
              <a:rPr lang="en-US" baseline="0" dirty="0" smtClean="0"/>
              <a:t> value in </a:t>
            </a:r>
            <a:r>
              <a:rPr lang="en-US" baseline="0" dirty="0" err="1" smtClean="0"/>
              <a:t>WebMatrix</a:t>
            </a:r>
            <a:endParaRPr lang="en-US" baseline="0" dirty="0" smtClean="0"/>
          </a:p>
          <a:p>
            <a:r>
              <a:rPr lang="en-US" baseline="0" dirty="0" smtClean="0"/>
              <a:t>	Show value in Visual Studio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93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	Show</a:t>
            </a:r>
            <a:r>
              <a:rPr lang="en-US" baseline="0" dirty="0" smtClean="0"/>
              <a:t> file in </a:t>
            </a:r>
            <a:r>
              <a:rPr lang="en-US" baseline="0" dirty="0" err="1" smtClean="0"/>
              <a:t>WebMatrix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64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prefer SQL Compact because its easy to setup and has a nice upgrade path to Express and then full versions of SQL Server.</a:t>
            </a:r>
          </a:p>
          <a:p>
            <a:r>
              <a:rPr lang="en-US" baseline="0" dirty="0" smtClean="0"/>
              <a:t>Also makes a good development database since you don’t need to install a server grade database on your workstation.</a:t>
            </a:r>
          </a:p>
          <a:p>
            <a:r>
              <a:rPr lang="en-US" baseline="0" dirty="0" smtClean="0"/>
              <a:t>Ruby on Rails developers have been using a similar technique for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2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8/2/2011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8/2/2011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is.net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mailto:scott@kuhl.w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95549" y="971550"/>
            <a:ext cx="6477000" cy="203835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Customizing Blogengine.net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Level: 200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St. Louis Day of .NET - 2011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3335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4.0 for v2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WebMatrix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09600" y="3333750"/>
            <a:ext cx="2209800" cy="609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Visual Studio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428750"/>
            <a:ext cx="41624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745" y="3409950"/>
            <a:ext cx="51911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65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4.0 for v2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7848600" cy="3276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Replace </a:t>
            </a:r>
            <a:r>
              <a:rPr lang="en-US" dirty="0" err="1" smtClean="0"/>
              <a:t>Web.config</a:t>
            </a:r>
            <a:r>
              <a:rPr lang="en-US" dirty="0" smtClean="0"/>
              <a:t> with 4.0 version in the setup folder.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495550"/>
            <a:ext cx="18288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22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XML (default)</a:t>
            </a:r>
          </a:p>
          <a:p>
            <a:r>
              <a:rPr lang="en-US" dirty="0" smtClean="0"/>
              <a:t>SQL Server (Compact, Express, Full)</a:t>
            </a:r>
          </a:p>
          <a:p>
            <a:r>
              <a:rPr lang="en-US" dirty="0" smtClean="0"/>
              <a:t>Non-Microsoft (MySQL, SQLite, Vista DB)</a:t>
            </a:r>
          </a:p>
        </p:txBody>
      </p:sp>
    </p:spTree>
    <p:extLst>
      <p:ext uri="{BB962C8B-B14F-4D97-AF65-F5344CB8AC3E}">
        <p14:creationId xmlns:p14="http://schemas.microsoft.com/office/powerpoint/2010/main" val="3933376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Compact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5334000" cy="3276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Copy SQL files to the bin folder</a:t>
            </a:r>
          </a:p>
          <a:p>
            <a:r>
              <a:rPr lang="en-US" dirty="0"/>
              <a:t>C:\Program Files (x86)\Microsoft SQL Server Compact </a:t>
            </a:r>
            <a:r>
              <a:rPr lang="en-US" dirty="0" smtClean="0"/>
              <a:t>Edition\v4.0\Private</a:t>
            </a:r>
          </a:p>
          <a:p>
            <a:r>
              <a:rPr lang="en-US" dirty="0" smtClean="0"/>
              <a:t>Replace </a:t>
            </a:r>
            <a:r>
              <a:rPr lang="en-US" dirty="0" err="1" smtClean="0"/>
              <a:t>Web.Config</a:t>
            </a:r>
            <a:endParaRPr lang="en-US" dirty="0" smtClean="0"/>
          </a:p>
          <a:p>
            <a:r>
              <a:rPr lang="en-US" dirty="0" smtClean="0"/>
              <a:t>Copy </a:t>
            </a:r>
            <a:r>
              <a:rPr lang="en-US" dirty="0" err="1" smtClean="0"/>
              <a:t>BlogEngine.sdf</a:t>
            </a:r>
            <a:r>
              <a:rPr lang="en-US" dirty="0" smtClean="0"/>
              <a:t> to </a:t>
            </a:r>
            <a:r>
              <a:rPr lang="en-US" dirty="0" err="1" smtClean="0"/>
              <a:t>App_Data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316" y="1647825"/>
            <a:ext cx="21336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692" y="2876550"/>
            <a:ext cx="25336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817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File 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Delete XML files and folders from </a:t>
            </a:r>
            <a:r>
              <a:rPr lang="en-US" dirty="0" err="1" smtClean="0"/>
              <a:t>App_Data</a:t>
            </a:r>
            <a:endParaRPr lang="en-US" dirty="0" smtClean="0"/>
          </a:p>
          <a:p>
            <a:r>
              <a:rPr lang="en-US" dirty="0" smtClean="0"/>
              <a:t>Update </a:t>
            </a:r>
            <a:r>
              <a:rPr lang="en-US" dirty="0" err="1" smtClean="0"/>
              <a:t>Web.config</a:t>
            </a:r>
            <a:r>
              <a:rPr lang="en-US" dirty="0" smtClean="0"/>
              <a:t>, remove:</a:t>
            </a:r>
            <a:br>
              <a:rPr lang="en-US" dirty="0" smtClean="0"/>
            </a:br>
            <a:endParaRPr lang="en-US" dirty="0" smtClean="0"/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	&lt;</a:t>
            </a:r>
            <a:r>
              <a:rPr lang="en-US" sz="18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add</a:t>
            </a:r>
            <a:r>
              <a:rPr lang="en-US" sz="18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 </a:t>
            </a:r>
            <a:r>
              <a:rPr lang="en-US" sz="1800" dirty="0">
                <a:solidFill>
                  <a:srgbClr val="FF0000"/>
                </a:solidFill>
                <a:latin typeface="Consolas"/>
                <a:ea typeface="Times New Roman"/>
                <a:cs typeface="Times New Roman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XmlBlogProvider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 </a:t>
            </a:r>
            <a:r>
              <a:rPr lang="en-US" sz="1800" dirty="0" smtClean="0">
                <a:solidFill>
                  <a:srgbClr val="FF0000"/>
                </a:solidFill>
                <a:latin typeface="Consolas"/>
                <a:ea typeface="Times New Roman"/>
                <a:cs typeface="Times New Roman"/>
              </a:rPr>
              <a:t>…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/&gt;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	&lt;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add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 </a:t>
            </a:r>
            <a:r>
              <a:rPr lang="en-US" sz="18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XmlMembershipProvider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 </a:t>
            </a:r>
            <a:r>
              <a:rPr lang="en-US" sz="1800" dirty="0" smtClean="0">
                <a:solidFill>
                  <a:srgbClr val="FF0000"/>
                </a:solidFill>
                <a:latin typeface="Consolas"/>
              </a:rPr>
              <a:t>…</a:t>
            </a: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/&gt;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	&lt;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add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 </a:t>
            </a:r>
            <a:r>
              <a:rPr lang="en-US" sz="18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SqlMembershipProvider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 </a:t>
            </a:r>
            <a:r>
              <a:rPr lang="en-US" sz="1800" dirty="0" smtClean="0">
                <a:solidFill>
                  <a:srgbClr val="FF0000"/>
                </a:solidFill>
                <a:latin typeface="Consolas"/>
              </a:rPr>
              <a:t>…</a:t>
            </a: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/&gt;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	&lt;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add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 </a:t>
            </a:r>
            <a:r>
              <a:rPr lang="en-US" sz="18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XmlRoleProvider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 </a:t>
            </a:r>
            <a:r>
              <a:rPr lang="en-US" sz="1800" dirty="0" smtClean="0">
                <a:solidFill>
                  <a:srgbClr val="FF0000"/>
                </a:solidFill>
                <a:latin typeface="Consolas"/>
              </a:rPr>
              <a:t>…</a:t>
            </a: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/&gt;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	&lt;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add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 </a:t>
            </a:r>
            <a:r>
              <a:rPr lang="en-US" sz="18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SqlRoleProvider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 </a:t>
            </a:r>
            <a:r>
              <a:rPr lang="en-US" sz="1800" dirty="0" smtClean="0">
                <a:solidFill>
                  <a:srgbClr val="FF0000"/>
                </a:solidFill>
                <a:latin typeface="Consolas"/>
              </a:rPr>
              <a:t>…</a:t>
            </a: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/&gt;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06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Located in the themes folder</a:t>
            </a:r>
          </a:p>
          <a:p>
            <a:r>
              <a:rPr lang="en-US" dirty="0" smtClean="0"/>
              <a:t>Each theme has its own sub folder</a:t>
            </a:r>
          </a:p>
          <a:p>
            <a:r>
              <a:rPr lang="en-US" dirty="0" smtClean="0"/>
              <a:t>Download a </a:t>
            </a:r>
            <a:r>
              <a:rPr lang="en-US" dirty="0" smtClean="0"/>
              <a:t>theme </a:t>
            </a:r>
            <a:r>
              <a:rPr lang="en-US" dirty="0" smtClean="0"/>
              <a:t>from the gallery</a:t>
            </a:r>
          </a:p>
          <a:p>
            <a:r>
              <a:rPr lang="en-US" dirty="0" smtClean="0"/>
              <a:t>Download </a:t>
            </a:r>
            <a:r>
              <a:rPr lang="en-US" dirty="0"/>
              <a:t>a theme </a:t>
            </a:r>
            <a:r>
              <a:rPr lang="en-US" dirty="0" smtClean="0"/>
              <a:t>from admin (new v2.5)</a:t>
            </a:r>
            <a:endParaRPr lang="en-US" dirty="0"/>
          </a:p>
          <a:p>
            <a:r>
              <a:rPr lang="en-US" dirty="0" smtClean="0"/>
              <a:t>Copy an existing theme folder</a:t>
            </a:r>
          </a:p>
          <a:p>
            <a:r>
              <a:rPr lang="en-US" dirty="0" smtClean="0"/>
              <a:t>Copy any HTML based template from the web</a:t>
            </a:r>
          </a:p>
          <a:p>
            <a:r>
              <a:rPr lang="en-US" dirty="0" smtClean="0"/>
              <a:t>Download a </a:t>
            </a:r>
            <a:r>
              <a:rPr lang="en-US" dirty="0" err="1" smtClean="0"/>
              <a:t>WordPress</a:t>
            </a:r>
            <a:r>
              <a:rPr lang="en-US" dirty="0" smtClean="0"/>
              <a:t>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53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Master Page (</a:t>
            </a:r>
            <a:r>
              <a:rPr lang="en-US" dirty="0" err="1" smtClean="0"/>
              <a:t>site.master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Post View User Control (PostView.ascx)</a:t>
            </a:r>
          </a:p>
          <a:p>
            <a:r>
              <a:rPr lang="en-US" dirty="0" smtClean="0"/>
              <a:t>Comment View User Control (CommentView.ascx)</a:t>
            </a:r>
          </a:p>
          <a:p>
            <a:r>
              <a:rPr lang="en-US" dirty="0" smtClean="0"/>
              <a:t>Widget User Control (WidgetContainer.ascx)</a:t>
            </a:r>
          </a:p>
          <a:p>
            <a:r>
              <a:rPr lang="en-US" dirty="0" smtClean="0"/>
              <a:t>Newsletter Page (newsletter.html)</a:t>
            </a:r>
          </a:p>
          <a:p>
            <a:r>
              <a:rPr lang="en-US" dirty="0" smtClean="0"/>
              <a:t>Theme Admin Settings (theme.xml, theme.png) (2.5)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28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Master Page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Included: </a:t>
            </a:r>
            <a:r>
              <a:rPr lang="en-US" dirty="0" smtClean="0"/>
              <a:t>RSS/Atom </a:t>
            </a:r>
            <a:r>
              <a:rPr lang="en-US" dirty="0" smtClean="0"/>
              <a:t>links, </a:t>
            </a:r>
            <a:r>
              <a:rPr lang="en-US" dirty="0" smtClean="0"/>
              <a:t>Open </a:t>
            </a:r>
            <a:r>
              <a:rPr lang="en-US" dirty="0" smtClean="0"/>
              <a:t>Search, Core JavaScript, Meta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You Add: Style Sheets, Favicons, </a:t>
            </a:r>
            <a:r>
              <a:rPr lang="en-US" dirty="0" smtClean="0"/>
              <a:t>Additional JavaScript</a:t>
            </a:r>
          </a:p>
          <a:p>
            <a:r>
              <a:rPr lang="en-US" sz="2600" dirty="0">
                <a:solidFill>
                  <a:srgbClr val="000000"/>
                </a:solidFill>
                <a:latin typeface="Consolas"/>
              </a:rPr>
              <a:t>&lt;%</a:t>
            </a:r>
            <a:r>
              <a:rPr lang="en-US" sz="2600" dirty="0">
                <a:solidFill>
                  <a:srgbClr val="4F76AC"/>
                </a:solidFill>
                <a:latin typeface="Consolas"/>
              </a:rPr>
              <a:t>@</a:t>
            </a:r>
            <a:r>
              <a:rPr lang="en-US" sz="2600" dirty="0">
                <a:solidFill>
                  <a:srgbClr val="232323"/>
                </a:solidFill>
                <a:latin typeface="Consolas"/>
              </a:rPr>
              <a:t> </a:t>
            </a:r>
            <a:r>
              <a:rPr lang="en-US" sz="2600" dirty="0">
                <a:solidFill>
                  <a:srgbClr val="823125"/>
                </a:solidFill>
                <a:latin typeface="Consolas"/>
              </a:rPr>
              <a:t>Import</a:t>
            </a:r>
            <a:r>
              <a:rPr lang="en-US" sz="2600" dirty="0">
                <a:solidFill>
                  <a:srgbClr val="232323"/>
                </a:solidFill>
                <a:latin typeface="Consolas"/>
              </a:rPr>
              <a:t> </a:t>
            </a:r>
            <a:r>
              <a:rPr lang="en-US" sz="2600" dirty="0">
                <a:solidFill>
                  <a:srgbClr val="D75028"/>
                </a:solidFill>
                <a:latin typeface="Consolas"/>
              </a:rPr>
              <a:t>Namespace</a:t>
            </a:r>
            <a:r>
              <a:rPr lang="en-US" sz="2600" dirty="0">
                <a:solidFill>
                  <a:srgbClr val="4F76AC"/>
                </a:solidFill>
                <a:latin typeface="Consolas"/>
              </a:rPr>
              <a:t>="</a:t>
            </a:r>
            <a:r>
              <a:rPr lang="en-US" sz="2600" dirty="0" err="1">
                <a:solidFill>
                  <a:srgbClr val="4F76AC"/>
                </a:solidFill>
                <a:latin typeface="Consolas"/>
              </a:rPr>
              <a:t>BlogEngine.Core</a:t>
            </a:r>
            <a:r>
              <a:rPr lang="en-US" sz="2600" dirty="0">
                <a:solidFill>
                  <a:srgbClr val="4F76AC"/>
                </a:solidFill>
                <a:latin typeface="Consolas"/>
              </a:rPr>
              <a:t>"</a:t>
            </a:r>
            <a:r>
              <a:rPr lang="en-US" sz="2600" dirty="0">
                <a:solidFill>
                  <a:srgbClr val="232323"/>
                </a:solidFill>
                <a:latin typeface="Consolas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/>
              </a:rPr>
              <a:t>%&gt;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50719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Master Page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Typical: Header</a:t>
            </a:r>
            <a:r>
              <a:rPr lang="en-US" dirty="0" smtClean="0"/>
              <a:t>, Navigation, Posts, Widgets, Footer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>
                <a:solidFill>
                  <a:srgbClr val="4F76AC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823125"/>
                </a:solidFill>
                <a:latin typeface="Consolas"/>
              </a:rPr>
              <a:t>asp:ContentPlaceHolder</a:t>
            </a:r>
            <a:r>
              <a:rPr lang="en-US" dirty="0">
                <a:solidFill>
                  <a:srgbClr val="232323"/>
                </a:solidFill>
                <a:latin typeface="Consolas"/>
              </a:rPr>
              <a:t> </a:t>
            </a:r>
            <a:r>
              <a:rPr lang="en-US" dirty="0">
                <a:solidFill>
                  <a:srgbClr val="D75028"/>
                </a:solidFill>
                <a:latin typeface="Consolas"/>
              </a:rPr>
              <a:t>ID</a:t>
            </a:r>
            <a:r>
              <a:rPr lang="en-US" dirty="0">
                <a:solidFill>
                  <a:srgbClr val="4F76AC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4F76AC"/>
                </a:solidFill>
                <a:latin typeface="Consolas"/>
              </a:rPr>
              <a:t>cphBody</a:t>
            </a:r>
            <a:r>
              <a:rPr lang="en-US" dirty="0">
                <a:solidFill>
                  <a:srgbClr val="4F76AC"/>
                </a:solidFill>
                <a:latin typeface="Consolas"/>
              </a:rPr>
              <a:t>"</a:t>
            </a:r>
            <a:r>
              <a:rPr lang="en-US" dirty="0">
                <a:solidFill>
                  <a:srgbClr val="232323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D75028"/>
                </a:solidFill>
                <a:latin typeface="Consolas"/>
              </a:rPr>
              <a:t>runat</a:t>
            </a:r>
            <a:r>
              <a:rPr lang="en-US" dirty="0">
                <a:solidFill>
                  <a:srgbClr val="4F76AC"/>
                </a:solidFill>
                <a:latin typeface="Consolas"/>
              </a:rPr>
              <a:t>="server"</a:t>
            </a:r>
            <a:r>
              <a:rPr lang="en-US" dirty="0">
                <a:solidFill>
                  <a:srgbClr val="232323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4F76AC"/>
                </a:solidFill>
                <a:latin typeface="Consolas"/>
              </a:rPr>
              <a:t>/&gt;</a:t>
            </a:r>
          </a:p>
          <a:p>
            <a:r>
              <a:rPr lang="en-US" dirty="0">
                <a:solidFill>
                  <a:srgbClr val="4F76AC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823125"/>
                </a:solidFill>
                <a:latin typeface="Consolas"/>
              </a:rPr>
              <a:t>blog:WidgetZone</a:t>
            </a:r>
            <a:r>
              <a:rPr lang="en-US" dirty="0">
                <a:solidFill>
                  <a:srgbClr val="232323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D75028"/>
                </a:solidFill>
                <a:latin typeface="Consolas"/>
              </a:rPr>
              <a:t>runat</a:t>
            </a:r>
            <a:r>
              <a:rPr lang="en-US" dirty="0">
                <a:solidFill>
                  <a:srgbClr val="4F76AC"/>
                </a:solidFill>
                <a:latin typeface="Consolas"/>
              </a:rPr>
              <a:t>="server"</a:t>
            </a:r>
            <a:r>
              <a:rPr lang="en-US" dirty="0">
                <a:solidFill>
                  <a:srgbClr val="232323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D75028"/>
                </a:solidFill>
                <a:latin typeface="Consolas"/>
              </a:rPr>
              <a:t>ZoneName</a:t>
            </a:r>
            <a:r>
              <a:rPr lang="en-US" dirty="0">
                <a:solidFill>
                  <a:srgbClr val="4F76AC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4F76AC"/>
                </a:solidFill>
                <a:latin typeface="Consolas"/>
              </a:rPr>
              <a:t>be_WIDGET_ZONE</a:t>
            </a:r>
            <a:r>
              <a:rPr lang="en-US" dirty="0">
                <a:solidFill>
                  <a:srgbClr val="4F76AC"/>
                </a:solidFill>
                <a:latin typeface="Consolas"/>
              </a:rPr>
              <a:t>"</a:t>
            </a:r>
            <a:r>
              <a:rPr lang="en-US" dirty="0">
                <a:solidFill>
                  <a:srgbClr val="232323"/>
                </a:solidFill>
                <a:latin typeface="Consolas"/>
              </a:rPr>
              <a:t> </a:t>
            </a:r>
            <a:r>
              <a:rPr lang="en-US" dirty="0">
                <a:solidFill>
                  <a:srgbClr val="4F76AC"/>
                </a:solidFill>
                <a:latin typeface="Consolas"/>
              </a:rPr>
              <a:t>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4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Blog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Name 		</a:t>
            </a:r>
            <a:r>
              <a:rPr lang="en-US" sz="2400" dirty="0" smtClean="0"/>
              <a:t>&lt;%=</a:t>
            </a:r>
            <a:r>
              <a:rPr lang="en-US" sz="2400" dirty="0" err="1"/>
              <a:t>BlogSettings.Instance.Name</a:t>
            </a:r>
            <a:r>
              <a:rPr lang="en-US" sz="2400" dirty="0"/>
              <a:t> %&gt;</a:t>
            </a:r>
            <a:endParaRPr lang="en-US" sz="2400" dirty="0" smtClean="0"/>
          </a:p>
          <a:p>
            <a:r>
              <a:rPr lang="en-US" dirty="0" smtClean="0"/>
              <a:t>Description	</a:t>
            </a:r>
            <a:r>
              <a:rPr lang="en-US" sz="2400" dirty="0" smtClean="0"/>
              <a:t>&lt;%=</a:t>
            </a:r>
            <a:r>
              <a:rPr lang="en-US" sz="2400" dirty="0" err="1"/>
              <a:t>BlogSettings.Instance.Description</a:t>
            </a:r>
            <a:r>
              <a:rPr lang="en-US" sz="2400" dirty="0"/>
              <a:t> %&gt;</a:t>
            </a:r>
            <a:endParaRPr lang="en-US" sz="2400" dirty="0" smtClean="0"/>
          </a:p>
          <a:p>
            <a:r>
              <a:rPr lang="en-US" dirty="0" smtClean="0"/>
              <a:t>Email		</a:t>
            </a:r>
            <a:r>
              <a:rPr lang="en-US" sz="2400" dirty="0"/>
              <a:t>&lt;%=</a:t>
            </a:r>
            <a:r>
              <a:rPr lang="en-US" sz="2400" dirty="0" err="1"/>
              <a:t>BlogSettings.Instance.Email</a:t>
            </a:r>
            <a:r>
              <a:rPr lang="en-US" sz="2400" dirty="0"/>
              <a:t> %&gt;</a:t>
            </a:r>
            <a:endParaRPr lang="en-US" sz="2400" dirty="0" smtClean="0"/>
          </a:p>
          <a:p>
            <a:r>
              <a:rPr lang="en-US" dirty="0" smtClean="0"/>
              <a:t>Theme		</a:t>
            </a:r>
            <a:r>
              <a:rPr lang="en-US" sz="2400" dirty="0"/>
              <a:t>&lt;%=</a:t>
            </a:r>
            <a:r>
              <a:rPr lang="en-US" sz="2400" dirty="0" err="1"/>
              <a:t>BlogSettings.Instance.Theme</a:t>
            </a:r>
            <a:r>
              <a:rPr lang="en-US" sz="2400" dirty="0"/>
              <a:t> %&gt;</a:t>
            </a:r>
            <a:endParaRPr lang="en-US" sz="2400" dirty="0" smtClean="0"/>
          </a:p>
          <a:p>
            <a:r>
              <a:rPr lang="en-US" dirty="0" smtClean="0"/>
              <a:t>Version		</a:t>
            </a:r>
            <a:r>
              <a:rPr lang="en-US" sz="2400" dirty="0"/>
              <a:t>&lt;%=</a:t>
            </a:r>
            <a:r>
              <a:rPr lang="en-US" sz="2400" dirty="0" err="1"/>
              <a:t>BlogSettings.Instance.Version</a:t>
            </a:r>
            <a:r>
              <a:rPr lang="en-US" sz="2400" dirty="0"/>
              <a:t>() %&gt;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Geeks </a:t>
            </a:r>
            <a:r>
              <a:rPr lang="en-US" dirty="0"/>
              <a:t>with Blogs - </a:t>
            </a:r>
            <a:r>
              <a:rPr lang="en-US" dirty="0" smtClean="0"/>
              <a:t>geekswithblogs.net/</a:t>
            </a:r>
            <a:r>
              <a:rPr lang="en-US" dirty="0" err="1" smtClean="0"/>
              <a:t>scottkuhl</a:t>
            </a:r>
            <a:r>
              <a:rPr lang="en-US" dirty="0" smtClean="0"/>
              <a:t>/</a:t>
            </a:r>
          </a:p>
          <a:p>
            <a:r>
              <a:rPr lang="en-US" dirty="0" smtClean="0"/>
              <a:t>Twitter - @</a:t>
            </a:r>
            <a:r>
              <a:rPr lang="en-US" dirty="0" err="1" smtClean="0"/>
              <a:t>scottkuhl</a:t>
            </a:r>
            <a:endParaRPr lang="en-US" dirty="0" smtClean="0"/>
          </a:p>
          <a:p>
            <a:r>
              <a:rPr lang="en-US" dirty="0"/>
              <a:t>Google - profiles.google.com/</a:t>
            </a:r>
            <a:r>
              <a:rPr lang="en-US" dirty="0" err="1"/>
              <a:t>scottkuhl</a:t>
            </a:r>
            <a:r>
              <a:rPr lang="en-US" dirty="0" smtClean="0"/>
              <a:t>/</a:t>
            </a:r>
          </a:p>
          <a:p>
            <a:r>
              <a:rPr lang="en-US" dirty="0" smtClean="0"/>
              <a:t>Email – scott@kuhl.ws</a:t>
            </a:r>
          </a:p>
        </p:txBody>
      </p:sp>
    </p:spTree>
    <p:extLst>
      <p:ext uri="{BB962C8B-B14F-4D97-AF65-F5344CB8AC3E}">
        <p14:creationId xmlns:p14="http://schemas.microsoft.com/office/powerpoint/2010/main" val="3125124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App_Code</a:t>
            </a:r>
            <a:r>
              <a:rPr lang="en-US" dirty="0" smtClean="0"/>
              <a:t>/Controls</a:t>
            </a:r>
          </a:p>
          <a:p>
            <a:r>
              <a:rPr lang="en-US" dirty="0" smtClean="0"/>
              <a:t>Most are also available as widgets</a:t>
            </a:r>
          </a:p>
          <a:p>
            <a:r>
              <a:rPr lang="en-US" dirty="0" smtClean="0"/>
              <a:t>Author List, Blog Roll, Category List, Month List, Page List, Post Calendar, Recent Comments, Recent Posts, Search Box, Search on Search, Tag </a:t>
            </a:r>
            <a:r>
              <a:rPr lang="en-US" dirty="0" smtClean="0"/>
              <a:t>Cloud</a:t>
            </a:r>
          </a:p>
          <a:p>
            <a:pPr marL="0" indent="0">
              <a:buNone/>
            </a:pPr>
            <a:r>
              <a:rPr lang="en-US" sz="3200" dirty="0" smtClean="0"/>
              <a:t>&lt;</a:t>
            </a:r>
            <a:r>
              <a:rPr lang="en-US" sz="3200" dirty="0" err="1" smtClean="0"/>
              <a:t>blog:ControlName</a:t>
            </a:r>
            <a:r>
              <a:rPr lang="en-US" sz="3200" dirty="0" smtClean="0"/>
              <a:t> </a:t>
            </a:r>
            <a:r>
              <a:rPr lang="en-US" sz="3200" dirty="0" err="1" smtClean="0"/>
              <a:t>runat</a:t>
            </a:r>
            <a:r>
              <a:rPr lang="en-US" sz="3200" dirty="0" smtClean="0"/>
              <a:t>=“server” </a:t>
            </a:r>
            <a:r>
              <a:rPr lang="en-US" sz="3200" dirty="0" err="1" smtClean="0"/>
              <a:t>parms</a:t>
            </a:r>
            <a:r>
              <a:rPr lang="en-US" sz="3200" dirty="0" smtClean="0"/>
              <a:t> /&gt;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44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Root</a:t>
            </a:r>
          </a:p>
          <a:p>
            <a:pPr lvl="1"/>
            <a:r>
              <a:rPr lang="en-US" sz="2400" dirty="0"/>
              <a:t>&lt;%=</a:t>
            </a:r>
            <a:r>
              <a:rPr lang="en-US" sz="2400" dirty="0" err="1"/>
              <a:t>Utils.AbsoluteWebRoot</a:t>
            </a:r>
            <a:r>
              <a:rPr lang="en-US" sz="2400" dirty="0"/>
              <a:t> </a:t>
            </a:r>
            <a:r>
              <a:rPr lang="en-US" sz="2400" dirty="0" smtClean="0"/>
              <a:t>%&gt;</a:t>
            </a:r>
          </a:p>
          <a:p>
            <a:pPr lvl="1"/>
            <a:r>
              <a:rPr lang="en-US" sz="2400" dirty="0"/>
              <a:t>&lt;a </a:t>
            </a:r>
            <a:r>
              <a:rPr lang="en-US" sz="2400" dirty="0" err="1"/>
              <a:t>href</a:t>
            </a:r>
            <a:r>
              <a:rPr lang="en-US" sz="2400" dirty="0"/>
              <a:t>="&lt;%=</a:t>
            </a:r>
            <a:r>
              <a:rPr lang="en-US" sz="2400" dirty="0" err="1"/>
              <a:t>Utils.AbsoluteWebRoot</a:t>
            </a:r>
            <a:r>
              <a:rPr lang="en-US" sz="2400" dirty="0"/>
              <a:t> %&gt;archive.aspx"&gt;</a:t>
            </a:r>
            <a:endParaRPr lang="en-US" sz="2400" dirty="0" smtClean="0"/>
          </a:p>
          <a:p>
            <a:r>
              <a:rPr lang="en-US" dirty="0" smtClean="0"/>
              <a:t>Feed URL</a:t>
            </a:r>
          </a:p>
          <a:p>
            <a:pPr lvl="1"/>
            <a:r>
              <a:rPr lang="en-US" sz="2400" dirty="0"/>
              <a:t>&lt;a </a:t>
            </a:r>
            <a:r>
              <a:rPr lang="en-US" sz="2400" dirty="0" err="1"/>
              <a:t>href</a:t>
            </a:r>
            <a:r>
              <a:rPr lang="en-US" sz="2400" dirty="0"/>
              <a:t>="&lt;%=</a:t>
            </a:r>
            <a:r>
              <a:rPr lang="en-US" sz="2400" dirty="0" err="1"/>
              <a:t>Utils.FeedUrl</a:t>
            </a:r>
            <a:r>
              <a:rPr lang="en-US" sz="2400" dirty="0"/>
              <a:t> %&gt;"&gt;</a:t>
            </a:r>
          </a:p>
          <a:p>
            <a:r>
              <a:rPr lang="en-US" dirty="0" smtClean="0"/>
              <a:t>Download </a:t>
            </a:r>
            <a:r>
              <a:rPr lang="en-US" dirty="0" smtClean="0"/>
              <a:t>Source for full list of options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31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BlogEngine</a:t>
            </a:r>
            <a:r>
              <a:rPr lang="en-US" dirty="0" smtClean="0"/>
              <a:t> handles Globalization</a:t>
            </a:r>
          </a:p>
          <a:p>
            <a:r>
              <a:rPr lang="en-US" dirty="0" err="1" smtClean="0"/>
              <a:t>App_GlobalResources</a:t>
            </a:r>
            <a:r>
              <a:rPr lang="en-US" dirty="0" smtClean="0"/>
              <a:t>/</a:t>
            </a:r>
            <a:r>
              <a:rPr lang="en-US" dirty="0" err="1" smtClean="0"/>
              <a:t>labels.resx</a:t>
            </a:r>
            <a:endParaRPr lang="en-US" dirty="0" smtClean="0"/>
          </a:p>
          <a:p>
            <a:r>
              <a:rPr lang="en-US" dirty="0" smtClean="0"/>
              <a:t>Common: Home, Archive, Contact, </a:t>
            </a:r>
            <a:r>
              <a:rPr lang="en-US" dirty="0" smtClean="0"/>
              <a:t>Subscribe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&lt;%= </a:t>
            </a:r>
            <a:r>
              <a:rPr lang="en-US" dirty="0" err="1" smtClean="0"/>
              <a:t>Resources.labels.home</a:t>
            </a:r>
            <a:r>
              <a:rPr lang="en-US" dirty="0" smtClean="0"/>
              <a:t> %&gt;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543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Theme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Need to style</a:t>
            </a:r>
          </a:p>
          <a:p>
            <a:endParaRPr lang="en-US" dirty="0" smtClean="0"/>
          </a:p>
          <a:p>
            <a:r>
              <a:rPr lang="en-US" dirty="0" smtClean="0"/>
              <a:t>Archive.aspx – List of past articles.</a:t>
            </a:r>
          </a:p>
          <a:p>
            <a:r>
              <a:rPr lang="en-US" dirty="0" smtClean="0"/>
              <a:t>Contact.aspx – Contact form.</a:t>
            </a:r>
          </a:p>
          <a:p>
            <a:r>
              <a:rPr lang="en-US" dirty="0" smtClean="0"/>
              <a:t>Page/(PageName).aspx – Custom pages.</a:t>
            </a:r>
          </a:p>
        </p:txBody>
      </p:sp>
    </p:spTree>
    <p:extLst>
      <p:ext uri="{BB962C8B-B14F-4D97-AF65-F5344CB8AC3E}">
        <p14:creationId xmlns:p14="http://schemas.microsoft.com/office/powerpoint/2010/main" val="2448514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Post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Shows Many Posts or a Single Post</a:t>
            </a:r>
          </a:p>
          <a:p>
            <a:r>
              <a:rPr lang="en-US" dirty="0" smtClean="0"/>
              <a:t>Post Properties: </a:t>
            </a:r>
            <a:r>
              <a:rPr lang="en-US" dirty="0" err="1" smtClean="0"/>
              <a:t>ApprovedComments</a:t>
            </a:r>
            <a:r>
              <a:rPr lang="en-US" dirty="0" smtClean="0"/>
              <a:t>, Author, </a:t>
            </a:r>
            <a:r>
              <a:rPr lang="en-US" dirty="0" err="1" smtClean="0"/>
              <a:t>AuthorProfile</a:t>
            </a:r>
            <a:r>
              <a:rPr lang="en-US" dirty="0" smtClean="0"/>
              <a:t>, Content, </a:t>
            </a:r>
            <a:r>
              <a:rPr lang="en-US" dirty="0" err="1" smtClean="0"/>
              <a:t>DateCreated</a:t>
            </a:r>
            <a:r>
              <a:rPr lang="en-US" dirty="0" smtClean="0"/>
              <a:t>, </a:t>
            </a:r>
            <a:r>
              <a:rPr lang="en-US" dirty="0" err="1" smtClean="0"/>
              <a:t>PermaLink</a:t>
            </a:r>
            <a:r>
              <a:rPr lang="en-US" dirty="0" smtClean="0"/>
              <a:t>, </a:t>
            </a:r>
            <a:r>
              <a:rPr lang="en-US" dirty="0" err="1" smtClean="0"/>
              <a:t>RelativeLink</a:t>
            </a:r>
            <a:r>
              <a:rPr lang="en-US" dirty="0" smtClean="0"/>
              <a:t>, Title</a:t>
            </a:r>
          </a:p>
          <a:p>
            <a:r>
              <a:rPr lang="en-US" dirty="0" smtClean="0"/>
              <a:t>Methods: </a:t>
            </a:r>
            <a:r>
              <a:rPr lang="en-US" dirty="0" err="1" smtClean="0"/>
              <a:t>AdminLinks</a:t>
            </a:r>
            <a:r>
              <a:rPr lang="en-US" dirty="0" smtClean="0"/>
              <a:t>, </a:t>
            </a:r>
            <a:r>
              <a:rPr lang="en-US" dirty="0" err="1" smtClean="0"/>
              <a:t>CategoryLinks</a:t>
            </a:r>
            <a:r>
              <a:rPr lang="en-US" dirty="0" smtClean="0"/>
              <a:t>(“ | “), </a:t>
            </a:r>
            <a:r>
              <a:rPr lang="en-US" dirty="0" err="1" smtClean="0"/>
              <a:t>CommentFeed</a:t>
            </a:r>
            <a:r>
              <a:rPr lang="en-US" dirty="0" smtClean="0"/>
              <a:t>, Rating, </a:t>
            </a:r>
            <a:r>
              <a:rPr lang="en-US" dirty="0" err="1" smtClean="0"/>
              <a:t>TagLinks</a:t>
            </a:r>
            <a:r>
              <a:rPr lang="en-US" dirty="0" smtClean="0"/>
              <a:t> (“, “)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79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Comment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Comment Properties: Author, Content, </a:t>
            </a:r>
            <a:r>
              <a:rPr lang="en-US" dirty="0" err="1" smtClean="0"/>
              <a:t>DateCreated</a:t>
            </a:r>
            <a:r>
              <a:rPr lang="en-US" dirty="0" smtClean="0"/>
              <a:t>, Id, Website</a:t>
            </a:r>
          </a:p>
          <a:p>
            <a:r>
              <a:rPr lang="en-US" dirty="0" smtClean="0"/>
              <a:t>Methods: </a:t>
            </a:r>
            <a:r>
              <a:rPr lang="en-US" dirty="0" err="1" smtClean="0"/>
              <a:t>AdminLinks</a:t>
            </a:r>
            <a:r>
              <a:rPr lang="en-US" dirty="0" smtClean="0"/>
              <a:t>, Flag, </a:t>
            </a:r>
            <a:r>
              <a:rPr lang="en-US" dirty="0" err="1" smtClean="0"/>
              <a:t>Gravatar</a:t>
            </a:r>
            <a:r>
              <a:rPr lang="en-US" dirty="0" smtClean="0"/>
              <a:t>(80), </a:t>
            </a:r>
            <a:r>
              <a:rPr lang="en-US" dirty="0" err="1" smtClean="0"/>
              <a:t>ReplyToLink</a:t>
            </a:r>
            <a:r>
              <a:rPr lang="en-US" dirty="0" smtClean="0"/>
              <a:t>, </a:t>
            </a:r>
            <a:r>
              <a:rPr lang="en-US" dirty="0" err="1" smtClean="0"/>
              <a:t>ResolveLinks</a:t>
            </a:r>
            <a:r>
              <a:rPr lang="en-US" dirty="0" smtClean="0"/>
              <a:t>(</a:t>
            </a:r>
            <a:r>
              <a:rPr lang="en-US" dirty="0" err="1" smtClean="0"/>
              <a:t>Comment.Comment</a:t>
            </a:r>
            <a:r>
              <a:rPr lang="en-US" dirty="0" smtClean="0"/>
              <a:t>), Text</a:t>
            </a:r>
          </a:p>
          <a:p>
            <a:r>
              <a:rPr lang="en-US" dirty="0" smtClean="0"/>
              <a:t>Nested comments are also supported</a:t>
            </a:r>
          </a:p>
        </p:txBody>
      </p:sp>
    </p:spTree>
    <p:extLst>
      <p:ext uri="{BB962C8B-B14F-4D97-AF65-F5344CB8AC3E}">
        <p14:creationId xmlns:p14="http://schemas.microsoft.com/office/powerpoint/2010/main" val="805637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Widget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Widget Properties: </a:t>
            </a:r>
            <a:r>
              <a:rPr lang="en-US" dirty="0" err="1" smtClean="0"/>
              <a:t>ShowTitle</a:t>
            </a:r>
            <a:r>
              <a:rPr lang="en-US" dirty="0" smtClean="0"/>
              <a:t>, Title, </a:t>
            </a:r>
            <a:r>
              <a:rPr lang="en-US" dirty="0" err="1" smtClean="0"/>
              <a:t>WidgetId</a:t>
            </a:r>
            <a:endParaRPr lang="en-US" dirty="0" smtClean="0"/>
          </a:p>
          <a:p>
            <a:r>
              <a:rPr lang="en-US" dirty="0" smtClean="0"/>
              <a:t>Methods: </a:t>
            </a:r>
            <a:r>
              <a:rPr lang="en-US" dirty="0" err="1" smtClean="0"/>
              <a:t>AdminLinks</a:t>
            </a:r>
            <a:endParaRPr lang="en-US" dirty="0" smtClean="0"/>
          </a:p>
          <a:p>
            <a:r>
              <a:rPr lang="en-US" dirty="0" err="1" smtClean="0"/>
              <a:t>PlaceHolder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sz="2000" dirty="0" smtClean="0">
                <a:solidFill>
                  <a:srgbClr val="4F76AC"/>
                </a:solidFill>
                <a:latin typeface="Consolas"/>
              </a:rPr>
              <a:t>&lt;</a:t>
            </a:r>
            <a:r>
              <a:rPr lang="en-US" sz="2000" dirty="0" err="1">
                <a:solidFill>
                  <a:srgbClr val="823125"/>
                </a:solidFill>
                <a:latin typeface="Consolas"/>
              </a:rPr>
              <a:t>asp:PlaceHolder</a:t>
            </a:r>
            <a:r>
              <a:rPr lang="en-US" sz="2000" dirty="0">
                <a:solidFill>
                  <a:srgbClr val="232323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D75028"/>
                </a:solidFill>
                <a:latin typeface="Consolas"/>
              </a:rPr>
              <a:t>ID</a:t>
            </a:r>
            <a:r>
              <a:rPr lang="en-US" sz="2000" dirty="0">
                <a:solidFill>
                  <a:srgbClr val="4F76AC"/>
                </a:solidFill>
                <a:latin typeface="Consolas"/>
              </a:rPr>
              <a:t>="</a:t>
            </a:r>
            <a:r>
              <a:rPr lang="en-US" sz="2000" dirty="0" err="1">
                <a:solidFill>
                  <a:srgbClr val="4F76AC"/>
                </a:solidFill>
                <a:latin typeface="Consolas"/>
              </a:rPr>
              <a:t>phWidgetBody</a:t>
            </a:r>
            <a:r>
              <a:rPr lang="en-US" sz="2000" dirty="0">
                <a:solidFill>
                  <a:srgbClr val="4F76AC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232323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D75028"/>
                </a:solidFill>
                <a:latin typeface="Consolas"/>
              </a:rPr>
              <a:t>runat</a:t>
            </a:r>
            <a:r>
              <a:rPr lang="en-US" sz="2000" dirty="0">
                <a:solidFill>
                  <a:srgbClr val="4F76AC"/>
                </a:solidFill>
                <a:latin typeface="Consolas"/>
              </a:rPr>
              <a:t>="</a:t>
            </a:r>
            <a:r>
              <a:rPr lang="en-US" sz="2000" dirty="0" smtClean="0">
                <a:solidFill>
                  <a:srgbClr val="4F76AC"/>
                </a:solidFill>
                <a:latin typeface="Consolas"/>
              </a:rPr>
              <a:t>server“ /&gt;</a:t>
            </a:r>
            <a:endParaRPr lang="en-US" sz="2000" dirty="0">
              <a:solidFill>
                <a:srgbClr val="232323"/>
              </a:solidFill>
              <a:latin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97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Newsletter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Newsletter Widget</a:t>
            </a:r>
          </a:p>
          <a:p>
            <a:r>
              <a:rPr lang="en-US" dirty="0" smtClean="0"/>
              <a:t>HTML Text Replacement [Replace]</a:t>
            </a:r>
          </a:p>
          <a:p>
            <a:pPr lvl="1"/>
            <a:r>
              <a:rPr lang="en-US" dirty="0" err="1" smtClean="0"/>
              <a:t>httpBase</a:t>
            </a:r>
            <a:r>
              <a:rPr lang="en-US" dirty="0" smtClean="0"/>
              <a:t> – Root URL</a:t>
            </a:r>
          </a:p>
          <a:p>
            <a:pPr lvl="1"/>
            <a:r>
              <a:rPr lang="en-US" dirty="0" smtClean="0"/>
              <a:t>LINK – Link to the post.</a:t>
            </a:r>
          </a:p>
          <a:p>
            <a:pPr lvl="1"/>
            <a:r>
              <a:rPr lang="en-US" dirty="0" smtClean="0"/>
              <a:t>LINK_DESCRIPTION – Post excerpt.</a:t>
            </a:r>
          </a:p>
          <a:p>
            <a:pPr lvl="1"/>
            <a:r>
              <a:rPr lang="en-US" dirty="0" smtClean="0"/>
              <a:t>TITLE – Post title.</a:t>
            </a:r>
          </a:p>
          <a:p>
            <a:r>
              <a:rPr lang="en-US" dirty="0" smtClean="0"/>
              <a:t>Note: Does not work with delayed posts</a:t>
            </a:r>
          </a:p>
        </p:txBody>
      </p:sp>
    </p:spTree>
    <p:extLst>
      <p:ext uri="{BB962C8B-B14F-4D97-AF65-F5344CB8AC3E}">
        <p14:creationId xmlns:p14="http://schemas.microsoft.com/office/powerpoint/2010/main" val="3203999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Default View – First thing the user sees.</a:t>
            </a:r>
          </a:p>
          <a:p>
            <a:r>
              <a:rPr lang="en-US" dirty="0" smtClean="0"/>
              <a:t>Post View – Individual post pages.</a:t>
            </a:r>
          </a:p>
          <a:p>
            <a:r>
              <a:rPr lang="en-US" dirty="0" smtClean="0"/>
              <a:t>Page View – Every custom page.</a:t>
            </a:r>
          </a:p>
          <a:p>
            <a:r>
              <a:rPr lang="en-US" dirty="0" smtClean="0"/>
              <a:t>Archive View – Archive view of posts.</a:t>
            </a:r>
          </a:p>
          <a:p>
            <a:r>
              <a:rPr lang="en-US" dirty="0" smtClean="0"/>
              <a:t>Contact Page – Contact form.</a:t>
            </a:r>
          </a:p>
          <a:p>
            <a:r>
              <a:rPr lang="en-US" dirty="0" smtClean="0"/>
              <a:t>Newsletter – Email newsletter.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18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Starter HTML5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Custom HTML5 based theme</a:t>
            </a:r>
          </a:p>
          <a:p>
            <a:r>
              <a:rPr lang="en-US" dirty="0" smtClean="0"/>
              <a:t>Minimalistic markup</a:t>
            </a:r>
          </a:p>
          <a:p>
            <a:r>
              <a:rPr lang="en-US" dirty="0" smtClean="0"/>
              <a:t>Built in HTML5 CSS reset</a:t>
            </a:r>
          </a:p>
          <a:p>
            <a:r>
              <a:rPr lang="en-US" dirty="0" smtClean="0"/>
              <a:t>Standard and Apple Favicon</a:t>
            </a:r>
          </a:p>
          <a:p>
            <a:r>
              <a:rPr lang="en-US" dirty="0" err="1" smtClean="0"/>
              <a:t>Modernizr</a:t>
            </a:r>
            <a:endParaRPr lang="en-US" dirty="0" smtClean="0"/>
          </a:p>
          <a:p>
            <a:r>
              <a:rPr lang="en-US" dirty="0" smtClean="0"/>
              <a:t>IE9 Pinned Site Support</a:t>
            </a:r>
          </a:p>
        </p:txBody>
      </p:sp>
    </p:spTree>
    <p:extLst>
      <p:ext uri="{BB962C8B-B14F-4D97-AF65-F5344CB8AC3E}">
        <p14:creationId xmlns:p14="http://schemas.microsoft.com/office/powerpoint/2010/main" val="180416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4724400" cy="3276600"/>
          </a:xfrm>
        </p:spPr>
        <p:txBody>
          <a:bodyPr/>
          <a:lstStyle/>
          <a:p>
            <a:r>
              <a:rPr lang="en-US" dirty="0" smtClean="0"/>
              <a:t>What is BlogEngine.NET</a:t>
            </a:r>
          </a:p>
          <a:p>
            <a:r>
              <a:rPr lang="en-US" dirty="0" smtClean="0"/>
              <a:t>Setup and Configuration</a:t>
            </a:r>
          </a:p>
          <a:p>
            <a:r>
              <a:rPr lang="en-US" dirty="0" smtClean="0"/>
              <a:t>Creating a Custom Theme</a:t>
            </a:r>
          </a:p>
          <a:p>
            <a:r>
              <a:rPr lang="en-US" dirty="0" smtClean="0"/>
              <a:t>Creating a Custom Control</a:t>
            </a:r>
          </a:p>
          <a:p>
            <a:r>
              <a:rPr lang="en-US" dirty="0" smtClean="0"/>
              <a:t>Creating a Custom Widget</a:t>
            </a:r>
          </a:p>
          <a:p>
            <a:r>
              <a:rPr lang="en-US" dirty="0" smtClean="0"/>
              <a:t>Creating a Custom Extension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57800" y="1352550"/>
            <a:ext cx="3657600" cy="3276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Publishing</a:t>
            </a:r>
          </a:p>
          <a:p>
            <a:r>
              <a:rPr lang="en-US" dirty="0" smtClean="0"/>
              <a:t>Hosting</a:t>
            </a:r>
          </a:p>
          <a:p>
            <a:r>
              <a:rPr lang="en-US" dirty="0" smtClean="0"/>
              <a:t>SEO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93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 </a:t>
            </a:r>
            <a:r>
              <a:rPr lang="en-US" dirty="0" smtClean="0"/>
              <a:t>class to </a:t>
            </a:r>
            <a:r>
              <a:rPr lang="en-US" dirty="0" err="1"/>
              <a:t>App_Code</a:t>
            </a:r>
            <a:r>
              <a:rPr lang="en-US" dirty="0"/>
              <a:t>/Controls</a:t>
            </a:r>
          </a:p>
          <a:p>
            <a:r>
              <a:rPr lang="en-US" dirty="0" smtClean="0"/>
              <a:t>Add to namespace </a:t>
            </a:r>
            <a:r>
              <a:rPr lang="en-US" dirty="0" err="1" smtClean="0"/>
              <a:t>App_Code.Controls</a:t>
            </a:r>
            <a:endParaRPr lang="en-US" dirty="0" smtClean="0"/>
          </a:p>
          <a:p>
            <a:r>
              <a:rPr lang="en-US" dirty="0" smtClean="0"/>
              <a:t>Inherit the Control class</a:t>
            </a:r>
          </a:p>
          <a:p>
            <a:r>
              <a:rPr lang="en-US" dirty="0" smtClean="0"/>
              <a:t>Add to theme: 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/>
              <a:t>blog:YourControl</a:t>
            </a:r>
            <a:r>
              <a:rPr lang="en-US" dirty="0"/>
              <a:t> </a:t>
            </a:r>
            <a:r>
              <a:rPr lang="en-US" dirty="0" err="1"/>
              <a:t>runat</a:t>
            </a:r>
            <a:r>
              <a:rPr lang="en-US" dirty="0"/>
              <a:t>="server" 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Create Admin page at admin/Pages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Web.sitemap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25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Creates a login link if the user is not logged in.</a:t>
            </a:r>
          </a:p>
          <a:p>
            <a:r>
              <a:rPr lang="en-US" dirty="0" smtClean="0"/>
              <a:t>If the user is logged in:</a:t>
            </a:r>
          </a:p>
          <a:p>
            <a:pPr lvl="1"/>
            <a:r>
              <a:rPr lang="en-US" dirty="0" smtClean="0"/>
              <a:t>Displays a logout link.</a:t>
            </a:r>
          </a:p>
          <a:p>
            <a:pPr lvl="1"/>
            <a:r>
              <a:rPr lang="en-US" dirty="0" smtClean="0"/>
              <a:t>Displays the user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27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Control Admin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Demonstrates the use of a control admin page.</a:t>
            </a:r>
          </a:p>
          <a:p>
            <a:r>
              <a:rPr lang="en-US" dirty="0" smtClean="0"/>
              <a:t>Allows the admin to choose whether to display the current user name or not.</a:t>
            </a:r>
          </a:p>
          <a:p>
            <a:r>
              <a:rPr lang="en-US" dirty="0" smtClean="0"/>
              <a:t>Saves settings to the </a:t>
            </a:r>
            <a:r>
              <a:rPr lang="en-US" dirty="0" err="1" smtClean="0"/>
              <a:t>App_Data</a:t>
            </a:r>
            <a:r>
              <a:rPr lang="en-US" dirty="0" smtClean="0"/>
              <a:t> folder.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31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Control Sitemap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New for version 2.0+</a:t>
            </a:r>
          </a:p>
          <a:p>
            <a:r>
              <a:rPr lang="en-US" dirty="0" smtClean="0"/>
              <a:t>Add the admin page to the </a:t>
            </a:r>
            <a:r>
              <a:rPr lang="en-US" dirty="0" err="1" smtClean="0"/>
              <a:t>Web.sitemap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Displays as an embedded form in the Controls tab under Settings.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22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 </a:t>
            </a:r>
            <a:r>
              <a:rPr lang="en-US" dirty="0" smtClean="0"/>
              <a:t>folder </a:t>
            </a:r>
            <a:r>
              <a:rPr lang="en-US" dirty="0"/>
              <a:t>to </a:t>
            </a:r>
            <a:r>
              <a:rPr lang="en-US" dirty="0" smtClean="0"/>
              <a:t>widgets</a:t>
            </a:r>
            <a:endParaRPr lang="en-US" dirty="0"/>
          </a:p>
          <a:p>
            <a:r>
              <a:rPr lang="en-US" dirty="0" smtClean="0"/>
              <a:t>Add widget.ascx user control to the folder</a:t>
            </a:r>
            <a:endParaRPr lang="en-US" dirty="0"/>
          </a:p>
          <a:p>
            <a:r>
              <a:rPr lang="en-US" dirty="0"/>
              <a:t>Inherit the </a:t>
            </a:r>
            <a:r>
              <a:rPr lang="en-US" dirty="0" err="1" smtClean="0"/>
              <a:t>WidgetBase</a:t>
            </a:r>
            <a:r>
              <a:rPr lang="en-US" dirty="0" smtClean="0"/>
              <a:t> </a:t>
            </a:r>
            <a:r>
              <a:rPr lang="en-US" dirty="0"/>
              <a:t>class</a:t>
            </a:r>
          </a:p>
          <a:p>
            <a:r>
              <a:rPr lang="en-US" dirty="0" smtClean="0"/>
              <a:t>Override Name, </a:t>
            </a:r>
            <a:r>
              <a:rPr lang="en-US" dirty="0" err="1" smtClean="0"/>
              <a:t>IsEditable</a:t>
            </a:r>
            <a:r>
              <a:rPr lang="en-US" dirty="0" smtClean="0"/>
              <a:t> and </a:t>
            </a:r>
            <a:r>
              <a:rPr lang="en-US" dirty="0" err="1" smtClean="0"/>
              <a:t>LoadWidget</a:t>
            </a:r>
            <a:endParaRPr lang="en-US" dirty="0" smtClean="0"/>
          </a:p>
          <a:p>
            <a:r>
              <a:rPr lang="en-US" dirty="0" smtClean="0"/>
              <a:t>Add edit.ascx user control to the folder</a:t>
            </a:r>
          </a:p>
          <a:p>
            <a:r>
              <a:rPr lang="en-US" dirty="0" smtClean="0"/>
              <a:t>Inherit the </a:t>
            </a:r>
            <a:r>
              <a:rPr lang="en-US" dirty="0" err="1" smtClean="0"/>
              <a:t>WidgetEditBase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Override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83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 List 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Displays a list of authors</a:t>
            </a:r>
          </a:p>
          <a:p>
            <a:r>
              <a:rPr lang="en-US" dirty="0" smtClean="0"/>
              <a:t>Author List is not available as a widget, only a control</a:t>
            </a:r>
          </a:p>
          <a:p>
            <a:r>
              <a:rPr lang="en-US" dirty="0" smtClean="0"/>
              <a:t>Demonstrates saving and retrieving settings using built in methods for widgets.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10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Launches code in response to specific events</a:t>
            </a:r>
          </a:p>
          <a:p>
            <a:r>
              <a:rPr lang="en-US" dirty="0" smtClean="0"/>
              <a:t>Add class to </a:t>
            </a:r>
            <a:r>
              <a:rPr lang="en-US" dirty="0" err="1" smtClean="0"/>
              <a:t>App_Code</a:t>
            </a:r>
            <a:r>
              <a:rPr lang="en-US" dirty="0" smtClean="0"/>
              <a:t>/Extensions</a:t>
            </a:r>
          </a:p>
          <a:p>
            <a:r>
              <a:rPr lang="en-US" dirty="0" smtClean="0"/>
              <a:t>Add the Extension attribute to the class</a:t>
            </a:r>
          </a:p>
          <a:p>
            <a:r>
              <a:rPr lang="en-US" dirty="0" smtClean="0"/>
              <a:t>Wire up event in the default constructor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14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Extension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Post</a:t>
            </a:r>
          </a:p>
          <a:p>
            <a:r>
              <a:rPr lang="en-US" dirty="0" smtClean="0"/>
              <a:t>Page</a:t>
            </a:r>
          </a:p>
          <a:p>
            <a:r>
              <a:rPr lang="en-US" dirty="0" smtClean="0"/>
              <a:t>Comment</a:t>
            </a:r>
          </a:p>
          <a:p>
            <a:r>
              <a:rPr lang="en-US" dirty="0" smtClean="0"/>
              <a:t>Category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Referrer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smtClean="0"/>
              <a:t>Files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Pingback</a:t>
            </a:r>
          </a:p>
          <a:p>
            <a:r>
              <a:rPr lang="en-US" dirty="0" smtClean="0"/>
              <a:t>Trackback</a:t>
            </a:r>
          </a:p>
        </p:txBody>
      </p:sp>
    </p:spTree>
    <p:extLst>
      <p:ext uri="{BB962C8B-B14F-4D97-AF65-F5344CB8AC3E}">
        <p14:creationId xmlns:p14="http://schemas.microsoft.com/office/powerpoint/2010/main" val="1801818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Sample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Demonstrates writing to a log with every saved post</a:t>
            </a:r>
          </a:p>
          <a:p>
            <a:r>
              <a:rPr lang="en-US" dirty="0" smtClean="0"/>
              <a:t>Could replace with something more useful like Twitter or Facebook.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293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Gallery</a:t>
            </a:r>
          </a:p>
          <a:p>
            <a:pPr marL="0" indent="0">
              <a:buNone/>
            </a:pPr>
            <a:r>
              <a:rPr lang="en-US" dirty="0" smtClean="0"/>
              <a:t>dnbegallery.org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1352549"/>
            <a:ext cx="4159101" cy="32686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Official Site</a:t>
            </a:r>
          </a:p>
          <a:p>
            <a:pPr marL="0" indent="0">
              <a:buNone/>
            </a:pPr>
            <a:r>
              <a:rPr lang="en-US" dirty="0"/>
              <a:t>www.dotnetblogengine.net/contact.aspx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19360"/>
            <a:ext cx="26765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37881"/>
            <a:ext cx="25368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93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BlogEngine.NET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“BlogEngine.NET is an </a:t>
            </a:r>
            <a:r>
              <a:rPr lang="en-US" b="1" dirty="0"/>
              <a:t>open source</a:t>
            </a:r>
            <a:r>
              <a:rPr lang="en-US" dirty="0"/>
              <a:t> .NET blogging project that was born out of desire for a better blog platform. A blog platform with </a:t>
            </a:r>
            <a:r>
              <a:rPr lang="en-US" b="1" dirty="0"/>
              <a:t>less complexity, easy customization</a:t>
            </a:r>
            <a:r>
              <a:rPr lang="en-US" dirty="0"/>
              <a:t>, and one that takes advantage of the latest .NET features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481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Discountasp</a:t>
            </a:r>
            <a:endParaRPr lang="en-US" dirty="0" smtClean="0"/>
          </a:p>
          <a:p>
            <a:pPr lvl="1"/>
            <a:r>
              <a:rPr lang="en-US" dirty="0"/>
              <a:t>www.discountasp.net/sp_blogengine-hosting.aspx</a:t>
            </a:r>
            <a:endParaRPr lang="en-US" dirty="0" smtClean="0"/>
          </a:p>
          <a:p>
            <a:r>
              <a:rPr lang="en-US" dirty="0" err="1" smtClean="0"/>
              <a:t>Accuwebhosting</a:t>
            </a:r>
            <a:endParaRPr lang="en-US" dirty="0" smtClean="0"/>
          </a:p>
          <a:p>
            <a:pPr lvl="1"/>
            <a:r>
              <a:rPr lang="en-US" dirty="0"/>
              <a:t>www.accuwebhosting.com</a:t>
            </a:r>
            <a:endParaRPr lang="en-US" dirty="0" smtClean="0"/>
          </a:p>
          <a:p>
            <a:r>
              <a:rPr lang="en-US" dirty="0" smtClean="0"/>
              <a:t>Microsoft List of Providers</a:t>
            </a:r>
          </a:p>
          <a:p>
            <a:pPr lvl="1"/>
            <a:r>
              <a:rPr lang="en-US" dirty="0"/>
              <a:t>www.microsoft.com/web/hosting/home</a:t>
            </a:r>
          </a:p>
        </p:txBody>
      </p:sp>
    </p:spTree>
    <p:extLst>
      <p:ext uri="{BB962C8B-B14F-4D97-AF65-F5344CB8AC3E}">
        <p14:creationId xmlns:p14="http://schemas.microsoft.com/office/powerpoint/2010/main" val="12594232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SEO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38100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www.iis.net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/download/</a:t>
            </a:r>
            <a:r>
              <a:rPr lang="en-US" dirty="0" err="1" smtClean="0"/>
              <a:t>SEOToolkit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352550"/>
            <a:ext cx="4343400" cy="345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52750"/>
            <a:ext cx="2095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049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SEO – Lower Case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Requested URL: </a:t>
            </a:r>
            <a:r>
              <a:rPr lang="en-US" dirty="0"/>
              <a:t>Matches the Pattern, </a:t>
            </a:r>
            <a:r>
              <a:rPr lang="en-US" b="1" dirty="0"/>
              <a:t>Using:</a:t>
            </a:r>
            <a:r>
              <a:rPr lang="en-US" dirty="0"/>
              <a:t> Regular Expressions, </a:t>
            </a:r>
            <a:r>
              <a:rPr lang="en-US" b="1" dirty="0"/>
              <a:t>Pattern:</a:t>
            </a:r>
            <a:r>
              <a:rPr lang="en-US" dirty="0"/>
              <a:t> [A-Z], Do not Ignore case</a:t>
            </a:r>
          </a:p>
          <a:p>
            <a:r>
              <a:rPr lang="en-US" dirty="0"/>
              <a:t>Match All conditions</a:t>
            </a:r>
          </a:p>
          <a:p>
            <a:r>
              <a:rPr lang="en-US" b="1" dirty="0"/>
              <a:t>Condition: </a:t>
            </a:r>
            <a:r>
              <a:rPr lang="en-US" dirty="0"/>
              <a:t>{REQUEST_URI}, Type: Does Not Matches the Pattern, Pattern: ^/admin/*</a:t>
            </a:r>
          </a:p>
          <a:p>
            <a:r>
              <a:rPr lang="en-US" b="1" dirty="0"/>
              <a:t>Condition: </a:t>
            </a:r>
            <a:r>
              <a:rPr lang="en-US" dirty="0"/>
              <a:t>{REQUEST_URI}, Type: Does Not Matches the Pattern, Pattern: ^/themes/*</a:t>
            </a:r>
          </a:p>
          <a:p>
            <a:r>
              <a:rPr lang="en-US" b="1" dirty="0"/>
              <a:t>Action type: </a:t>
            </a:r>
            <a:r>
              <a:rPr lang="en-US" dirty="0"/>
              <a:t>Redirect, </a:t>
            </a:r>
            <a:r>
              <a:rPr lang="en-US" b="1" dirty="0"/>
              <a:t>Action Properties:</a:t>
            </a:r>
            <a:r>
              <a:rPr lang="en-US" dirty="0"/>
              <a:t> {</a:t>
            </a:r>
            <a:r>
              <a:rPr lang="en-US" dirty="0" err="1"/>
              <a:t>ToLower</a:t>
            </a:r>
            <a:r>
              <a:rPr lang="en-US" dirty="0"/>
              <a:t>:{URL}}, Append query string, </a:t>
            </a:r>
            <a:r>
              <a:rPr lang="en-US" b="1" dirty="0"/>
              <a:t>Redirect type:</a:t>
            </a:r>
            <a:r>
              <a:rPr lang="en-US" dirty="0"/>
              <a:t> Permanent (301)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22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SEO – Redirect www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Requested URL: </a:t>
            </a:r>
            <a:r>
              <a:rPr lang="en-US" dirty="0"/>
              <a:t>Matches the Pattern, </a:t>
            </a:r>
            <a:r>
              <a:rPr lang="en-US" b="1" dirty="0"/>
              <a:t>Using:</a:t>
            </a:r>
            <a:r>
              <a:rPr lang="en-US" dirty="0"/>
              <a:t> Wildcards, </a:t>
            </a:r>
            <a:r>
              <a:rPr lang="en-US" b="1" dirty="0"/>
              <a:t>Pattern:</a:t>
            </a:r>
            <a:r>
              <a:rPr lang="en-US" dirty="0"/>
              <a:t> *, Ignore case</a:t>
            </a:r>
          </a:p>
          <a:p>
            <a:r>
              <a:rPr lang="en-US" b="1" dirty="0"/>
              <a:t>Condition:</a:t>
            </a:r>
            <a:r>
              <a:rPr lang="en-US" dirty="0"/>
              <a:t> {HTTP_HOST}, Type: Matches the Pattern, </a:t>
            </a:r>
            <a:r>
              <a:rPr lang="en-US" b="1" dirty="0"/>
              <a:t>Pattern:</a:t>
            </a:r>
            <a:r>
              <a:rPr lang="en-US" dirty="0"/>
              <a:t> </a:t>
            </a:r>
            <a:r>
              <a:rPr lang="en-US" u="sng" dirty="0"/>
              <a:t>www.yoursite.com</a:t>
            </a:r>
            <a:endParaRPr lang="en-US" dirty="0"/>
          </a:p>
          <a:p>
            <a:r>
              <a:rPr lang="en-US" b="1" dirty="0"/>
              <a:t>Action type:</a:t>
            </a:r>
            <a:r>
              <a:rPr lang="en-US" dirty="0"/>
              <a:t> Redirect, </a:t>
            </a:r>
            <a:r>
              <a:rPr lang="en-US" b="1" dirty="0"/>
              <a:t>Action Properties:</a:t>
            </a:r>
            <a:r>
              <a:rPr lang="en-US" dirty="0"/>
              <a:t> </a:t>
            </a:r>
            <a:r>
              <a:rPr lang="en-US" u="sng" dirty="0"/>
              <a:t>http://yoursite.com/{R:0}</a:t>
            </a:r>
            <a:r>
              <a:rPr lang="en-US" dirty="0"/>
              <a:t>, Append query string, </a:t>
            </a:r>
            <a:r>
              <a:rPr lang="en-US" b="1" dirty="0"/>
              <a:t>Redirect type: </a:t>
            </a:r>
            <a:r>
              <a:rPr lang="en-US" dirty="0"/>
              <a:t>Permanent (301)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72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Geeks </a:t>
            </a:r>
            <a:r>
              <a:rPr lang="en-US" dirty="0"/>
              <a:t>with Blogs - </a:t>
            </a:r>
            <a:r>
              <a:rPr lang="en-US" dirty="0" smtClean="0"/>
              <a:t>geekswithblogs.net/</a:t>
            </a:r>
            <a:r>
              <a:rPr lang="en-US" dirty="0" err="1" smtClean="0"/>
              <a:t>scottkuhl</a:t>
            </a:r>
            <a:r>
              <a:rPr lang="en-US" dirty="0" smtClean="0"/>
              <a:t>/</a:t>
            </a:r>
          </a:p>
          <a:p>
            <a:r>
              <a:rPr lang="en-US" dirty="0" smtClean="0"/>
              <a:t>Twitter - @</a:t>
            </a:r>
            <a:r>
              <a:rPr lang="en-US" dirty="0" err="1" smtClean="0"/>
              <a:t>scottkuhl</a:t>
            </a:r>
            <a:endParaRPr lang="en-US" dirty="0" smtClean="0"/>
          </a:p>
          <a:p>
            <a:r>
              <a:rPr lang="en-US" dirty="0"/>
              <a:t>Google - profiles.google.com/</a:t>
            </a:r>
            <a:r>
              <a:rPr lang="en-US" dirty="0" err="1"/>
              <a:t>scottkuhl</a:t>
            </a:r>
            <a:r>
              <a:rPr lang="en-US" dirty="0" smtClean="0"/>
              <a:t>/</a:t>
            </a:r>
          </a:p>
          <a:p>
            <a:r>
              <a:rPr lang="en-US" dirty="0" smtClean="0"/>
              <a:t>Email – </a:t>
            </a:r>
            <a:r>
              <a:rPr lang="en-US" dirty="0" smtClean="0">
                <a:hlinkClick r:id="rId2"/>
              </a:rPr>
              <a:t>scott@kuhl.ws</a:t>
            </a:r>
            <a:endParaRPr lang="en-US" dirty="0"/>
          </a:p>
          <a:p>
            <a:r>
              <a:rPr lang="en-US" b="1" dirty="0" smtClean="0"/>
              <a:t>Deck and samples will be available on Geeks with Blogs</a:t>
            </a:r>
          </a:p>
        </p:txBody>
      </p:sp>
    </p:spTree>
    <p:extLst>
      <p:ext uri="{BB962C8B-B14F-4D97-AF65-F5344CB8AC3E}">
        <p14:creationId xmlns:p14="http://schemas.microsoft.com/office/powerpoint/2010/main" val="243441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author support</a:t>
            </a:r>
          </a:p>
          <a:p>
            <a:r>
              <a:rPr lang="en-US" dirty="0" smtClean="0"/>
              <a:t>Multiple blog support (new in version 2.5)</a:t>
            </a:r>
          </a:p>
          <a:p>
            <a:r>
              <a:rPr lang="en-US" dirty="0" smtClean="0"/>
              <a:t>Tracking statistics</a:t>
            </a:r>
          </a:p>
          <a:p>
            <a:r>
              <a:rPr lang="en-US" dirty="0" smtClean="0"/>
              <a:t>Third party comment system integration</a:t>
            </a:r>
          </a:p>
          <a:p>
            <a:r>
              <a:rPr lang="en-US" dirty="0" smtClean="0"/>
              <a:t>Moderation and spam controls</a:t>
            </a:r>
          </a:p>
          <a:p>
            <a:r>
              <a:rPr lang="en-US" dirty="0" smtClean="0"/>
              <a:t>Desktop software </a:t>
            </a:r>
            <a:r>
              <a:rPr lang="en-US" dirty="0" smtClean="0"/>
              <a:t>support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8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Custom pages</a:t>
            </a:r>
          </a:p>
          <a:p>
            <a:r>
              <a:rPr lang="en-US" dirty="0" smtClean="0"/>
              <a:t>Custom controls and widgets</a:t>
            </a:r>
          </a:p>
          <a:p>
            <a:r>
              <a:rPr lang="en-US" dirty="0" smtClean="0"/>
              <a:t>Custom themes</a:t>
            </a:r>
          </a:p>
          <a:p>
            <a:r>
              <a:rPr lang="en-US" dirty="0" smtClean="0"/>
              <a:t>Custom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BlogEngine</a:t>
            </a:r>
            <a:r>
              <a:rPr lang="en-US" dirty="0" smtClean="0"/>
              <a:t> vs. </a:t>
            </a:r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BlogEngine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.NET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WordPress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Much larger user base</a:t>
            </a:r>
          </a:p>
          <a:p>
            <a:r>
              <a:rPr lang="en-US" dirty="0" smtClean="0"/>
              <a:t>Lots of custom themes</a:t>
            </a:r>
          </a:p>
          <a:p>
            <a:r>
              <a:rPr lang="en-US" dirty="0" smtClean="0"/>
              <a:t>Many more extensions and widgets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3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On The Web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1142999"/>
          </a:xfrm>
        </p:spPr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en-US" altLang="x-none" dirty="0" smtClean="0"/>
              <a:t>Official Site</a:t>
            </a:r>
          </a:p>
          <a:p>
            <a:pPr marL="0" indent="0">
              <a:buNone/>
            </a:pPr>
            <a:r>
              <a:rPr lang="en-US" sz="2400" dirty="0"/>
              <a:t>www.dotnetblogengine.net</a:t>
            </a:r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1066801"/>
          </a:xfrm>
        </p:spPr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en-US" altLang="x-none" dirty="0" err="1" smtClean="0"/>
              <a:t>CodePlex</a:t>
            </a:r>
            <a:endParaRPr lang="en-US" altLang="x-none" dirty="0" smtClean="0"/>
          </a:p>
          <a:p>
            <a:pPr marL="0" indent="0">
              <a:buNone/>
            </a:pPr>
            <a:r>
              <a:rPr lang="en-US" altLang="x-none" sz="2400" dirty="0" err="1" smtClean="0"/>
              <a:t>blogengine.codeplex.come</a:t>
            </a: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52750"/>
            <a:ext cx="2533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962275"/>
            <a:ext cx="24765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958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Easy</a:t>
            </a:r>
          </a:p>
          <a:p>
            <a:r>
              <a:rPr lang="en-US" dirty="0" smtClean="0"/>
              <a:t>Integrated </a:t>
            </a:r>
            <a:r>
              <a:rPr lang="en-US" dirty="0" err="1" smtClean="0"/>
              <a:t>WebPI</a:t>
            </a:r>
            <a:endParaRPr lang="en-US" dirty="0" smtClean="0"/>
          </a:p>
          <a:p>
            <a:r>
              <a:rPr lang="en-US" dirty="0" smtClean="0"/>
              <a:t>Dependency Checking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845050" y="1561941"/>
            <a:ext cx="3886200" cy="28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99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1581</Words>
  <Application>Microsoft Office PowerPoint</Application>
  <PresentationFormat>On-screen Show (16:9)</PresentationFormat>
  <Paragraphs>398</Paragraphs>
  <Slides>44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Widescreen Presentation</vt:lpstr>
      <vt:lpstr>Customizing Blogengine.net  Level: 200</vt:lpstr>
      <vt:lpstr>Contact Information</vt:lpstr>
      <vt:lpstr>Overview</vt:lpstr>
      <vt:lpstr>BlogEngine.NET</vt:lpstr>
      <vt:lpstr>Features</vt:lpstr>
      <vt:lpstr>Features (cont.)</vt:lpstr>
      <vt:lpstr>BlogEngine vs. WordPress</vt:lpstr>
      <vt:lpstr>On The Web</vt:lpstr>
      <vt:lpstr>WebMatrix</vt:lpstr>
      <vt:lpstr>ASP.NET 4.0 for v2</vt:lpstr>
      <vt:lpstr>ASP.NET 4.0 for v2 (cont.)</vt:lpstr>
      <vt:lpstr>Data Storage</vt:lpstr>
      <vt:lpstr>SQL Server Compact 4</vt:lpstr>
      <vt:lpstr>XML File Cleanup</vt:lpstr>
      <vt:lpstr>Themes</vt:lpstr>
      <vt:lpstr>Theme Files</vt:lpstr>
      <vt:lpstr>Theme Master Page Header</vt:lpstr>
      <vt:lpstr>Theme Master Page Body</vt:lpstr>
      <vt:lpstr>Theme Blog Settings</vt:lpstr>
      <vt:lpstr>Theme Controls</vt:lpstr>
      <vt:lpstr>Theme Utilities</vt:lpstr>
      <vt:lpstr>Theme Resources</vt:lpstr>
      <vt:lpstr>Non Theme Pages</vt:lpstr>
      <vt:lpstr>Theme Post View</vt:lpstr>
      <vt:lpstr>Theme Comment View</vt:lpstr>
      <vt:lpstr>Theme Widget Container</vt:lpstr>
      <vt:lpstr>Theme Newsletter</vt:lpstr>
      <vt:lpstr>Theme Testing</vt:lpstr>
      <vt:lpstr>Starter HTML5 Theme</vt:lpstr>
      <vt:lpstr>Custom Controls</vt:lpstr>
      <vt:lpstr>Login Control</vt:lpstr>
      <vt:lpstr>Login Control Admin Page</vt:lpstr>
      <vt:lpstr>Login Control Sitemap</vt:lpstr>
      <vt:lpstr>Custom Widgets</vt:lpstr>
      <vt:lpstr>Author List Widget</vt:lpstr>
      <vt:lpstr>Custom Extensions</vt:lpstr>
      <vt:lpstr>Custom Extension Events</vt:lpstr>
      <vt:lpstr>Log Sample Extension</vt:lpstr>
      <vt:lpstr>Publishing</vt:lpstr>
      <vt:lpstr>Hosting</vt:lpstr>
      <vt:lpstr>SEO Toolkit</vt:lpstr>
      <vt:lpstr>SEO – Lower Case URLs</vt:lpstr>
      <vt:lpstr>SEO – Redirect www</vt:lpstr>
      <vt:lpstr>Contact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2011-07-17T16:15:59Z</dcterms:created>
  <dcterms:modified xsi:type="dcterms:W3CDTF">2011-08-03T01:27:28Z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