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74" r:id="rId3"/>
    <p:sldId id="257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9917" autoAdjust="0"/>
  </p:normalViewPr>
  <p:slideViewPr>
    <p:cSldViewPr snapToGrid="0">
      <p:cViewPr varScale="1">
        <p:scale>
          <a:sx n="69" d="100"/>
          <a:sy n="69" d="100"/>
        </p:scale>
        <p:origin x="4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AD324-7F39-49B0-8F42-E5E33BEC95DD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04884-8AED-4756-B2A4-923F75B59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88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9F7C0-00AA-4E3A-B7E0-B829C5F69B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99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04884-8AED-4756-B2A4-923F75B593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74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Reset.sql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TestData.sql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Script.PostDeployment.sql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Global.asax</a:t>
            </a:r>
            <a:r>
              <a:rPr lang="en-US" baseline="0" dirty="0" smtClean="0"/>
              <a:t> &gt; </a:t>
            </a:r>
            <a:r>
              <a:rPr lang="en-US" baseline="0" dirty="0" err="1" smtClean="0"/>
              <a:t>Application_Start</a:t>
            </a:r>
            <a:r>
              <a:rPr lang="en-US" baseline="0" dirty="0" smtClean="0"/>
              <a:t>, Database Properties &gt; Debug, Set as Startup and Debug, SQL Server Object Explorer, Schema Compare for production.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04884-8AED-4756-B2A4-923F75B593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15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Reverse Engineer:</a:t>
            </a:r>
            <a:r>
              <a:rPr lang="en-US" baseline="0" dirty="0" smtClean="0"/>
              <a:t> Fluent API (</a:t>
            </a:r>
            <a:r>
              <a:rPr lang="en-US" baseline="0" dirty="0" err="1" smtClean="0"/>
              <a:t>ReverseEngineerExample</a:t>
            </a:r>
            <a:r>
              <a:rPr lang="en-US" baseline="0" dirty="0" smtClean="0"/>
              <a:t>), Data Annotations (</a:t>
            </a:r>
            <a:r>
              <a:rPr lang="en-US" baseline="0" dirty="0" err="1" smtClean="0"/>
              <a:t>Models.Instructor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Templating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Compiled Views: 3 seconds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3 minutes, </a:t>
            </a:r>
            <a:r>
              <a:rPr lang="en-US" baseline="0" dirty="0" err="1" smtClean="0"/>
              <a:t>DAL.SchoolContext.Views.cs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Beta Error: “The parameter is incorrect.”  Must be startup project.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EF6 Note: Currently an issue with warm up times in some models.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04884-8AED-4756-B2A4-923F75B593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32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Unit</a:t>
            </a:r>
            <a:r>
              <a:rPr lang="en-US" baseline="0" dirty="0" smtClean="0"/>
              <a:t> Tests &gt; Helper (Data Initialize, Timer), Course Test Example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are examples of how to implement, not best practices on unit test coverage.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Split out data load for: Large sets of static data (load once), into subsystems for 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04884-8AED-4756-B2A4-923F75B593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72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 Authentication,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Web.Config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system.web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system.webserver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appsettings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dirty="0" smtClean="0"/>
              <a:t>Database: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Course.sql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Audit.sql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Entity Framework: </a:t>
            </a:r>
            <a:r>
              <a:rPr lang="en-US" baseline="0" dirty="0" err="1" smtClean="0"/>
              <a:t>Models.Audit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Models.AuditBase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DAL.SchoolContext.SaveChanges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Run: </a:t>
            </a:r>
            <a:r>
              <a:rPr lang="en-US" baseline="0" dirty="0" err="1" smtClean="0"/>
              <a:t>UnitTests.AuditTest.CreateStudent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04884-8AED-4756-B2A4-923F75B593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06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Database: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Person.sql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EF: </a:t>
            </a:r>
            <a:r>
              <a:rPr lang="en-US" baseline="0" dirty="0" err="1" smtClean="0"/>
              <a:t>Security.CustomClaimsPrincipal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MVC: </a:t>
            </a:r>
            <a:r>
              <a:rPr lang="en-US" baseline="0" dirty="0" err="1" smtClean="0"/>
              <a:t>Security.SecurityModule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Web.config</a:t>
            </a:r>
            <a:r>
              <a:rPr lang="en-US" baseline="0" dirty="0" smtClean="0"/>
              <a:t> module section, </a:t>
            </a:r>
            <a:r>
              <a:rPr lang="en-US" baseline="0" dirty="0" err="1" smtClean="0"/>
              <a:t>Global.asax</a:t>
            </a:r>
            <a:r>
              <a:rPr lang="en-US" baseline="0" dirty="0" smtClean="0"/>
              <a:t> Application Start, Views &gt; Instructor &gt; Create 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Html.AntiForgeryToken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Controllers.InstructorController.Create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04884-8AED-4756-B2A4-923F75B593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7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http://www.stldodn.com/2013/speakers</a:t>
            </a:r>
          </a:p>
          <a:p>
            <a:endParaRPr lang="en-US" dirty="0" smtClean="0"/>
          </a:p>
          <a:p>
            <a:r>
              <a:rPr lang="en-US" dirty="0" smtClean="0"/>
              <a:t>Database: Performance table</a:t>
            </a:r>
          </a:p>
          <a:p>
            <a:endParaRPr lang="en-US" dirty="0" smtClean="0"/>
          </a:p>
          <a:p>
            <a:r>
              <a:rPr lang="en-US" dirty="0" smtClean="0"/>
              <a:t>EF: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DAL.Timer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DAL.SchoolContext.SaveChanges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Can add to repositories, page execution,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04884-8AED-4756-B2A4-923F75B593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24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Designed</a:t>
            </a:r>
            <a:r>
              <a:rPr lang="en-US" baseline="0" dirty="0" smtClean="0"/>
              <a:t> to demo power and flexibility.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04884-8AED-4756-B2A4-923F75B593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05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Uniform patterns</a:t>
            </a:r>
          </a:p>
          <a:p>
            <a:r>
              <a:rPr lang="en-US" dirty="0" smtClean="0"/>
              <a:t>Extensible Points (Ex: Timer as façade</a:t>
            </a:r>
            <a:r>
              <a:rPr lang="en-US" baseline="0" dirty="0" smtClean="0"/>
              <a:t> layer)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04884-8AED-4756-B2A4-923F75B593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6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11/13/2013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11/13/2013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et.microsoft.com/en-us/library/cc645937.asp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eblogs.asp.net/jgalloway/archive/2008/01/27/adding-simple-trigger-based-auditing-to-your-sql-server-database.aspx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data/dn46946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stl-east-dot-ne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drv.ms/1bku4ce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jpeg"/><Relationship Id="rId18" Type="http://schemas.openxmlformats.org/officeDocument/2006/relationships/image" Target="../media/image16.jpeg"/><Relationship Id="rId26" Type="http://schemas.openxmlformats.org/officeDocument/2006/relationships/image" Target="../media/image24.png"/><Relationship Id="rId39" Type="http://schemas.openxmlformats.org/officeDocument/2006/relationships/image" Target="../media/image37.jpeg"/><Relationship Id="rId21" Type="http://schemas.openxmlformats.org/officeDocument/2006/relationships/image" Target="../media/image19.png"/><Relationship Id="rId34" Type="http://schemas.openxmlformats.org/officeDocument/2006/relationships/image" Target="../media/image32.jpeg"/><Relationship Id="rId42" Type="http://schemas.openxmlformats.org/officeDocument/2006/relationships/image" Target="../media/image40.png"/><Relationship Id="rId47" Type="http://schemas.openxmlformats.org/officeDocument/2006/relationships/image" Target="../media/image45.jpe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jpeg"/><Relationship Id="rId41" Type="http://schemas.openxmlformats.org/officeDocument/2006/relationships/image" Target="../media/image39.png"/><Relationship Id="rId54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24" Type="http://schemas.openxmlformats.org/officeDocument/2006/relationships/image" Target="../media/image22.jpg"/><Relationship Id="rId32" Type="http://schemas.openxmlformats.org/officeDocument/2006/relationships/image" Target="../media/image30.jpeg"/><Relationship Id="rId37" Type="http://schemas.openxmlformats.org/officeDocument/2006/relationships/image" Target="../media/image35.gif"/><Relationship Id="rId40" Type="http://schemas.openxmlformats.org/officeDocument/2006/relationships/image" Target="../media/image38.png"/><Relationship Id="rId45" Type="http://schemas.openxmlformats.org/officeDocument/2006/relationships/image" Target="../media/image43.jpeg"/><Relationship Id="rId53" Type="http://schemas.openxmlformats.org/officeDocument/2006/relationships/image" Target="../media/image51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jpeg"/><Relationship Id="rId28" Type="http://schemas.openxmlformats.org/officeDocument/2006/relationships/image" Target="../media/image26.jpeg"/><Relationship Id="rId36" Type="http://schemas.openxmlformats.org/officeDocument/2006/relationships/image" Target="../media/image34.jpeg"/><Relationship Id="rId49" Type="http://schemas.openxmlformats.org/officeDocument/2006/relationships/image" Target="../media/image47.png"/><Relationship Id="rId10" Type="http://schemas.openxmlformats.org/officeDocument/2006/relationships/image" Target="../media/image8.gif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jpe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jpeg"/><Relationship Id="rId48" Type="http://schemas.openxmlformats.org/officeDocument/2006/relationships/image" Target="../media/image46.jp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://sdrv.ms/1bku4ce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mvc/tutorials/getting-started-with-ef-using-mvc" TargetMode="External"/><Relationship Id="rId2" Type="http://schemas.openxmlformats.org/officeDocument/2006/relationships/hyperlink" Target="http://www.asp.net/mvc/tutorials/getting-started-with-ef-5-using-mvc-4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data/tools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kykTO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Entity Framework in the Enterprise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St. Louis Days of .NET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15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and DAL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Auditing, Security and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2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SQL Server Change Data Capture</a:t>
            </a:r>
          </a:p>
          <a:p>
            <a:pPr lvl="1"/>
            <a:r>
              <a:rPr lang="en-US" dirty="0" smtClean="0"/>
              <a:t>Requires 2008+</a:t>
            </a:r>
          </a:p>
          <a:p>
            <a:pPr lvl="1"/>
            <a:r>
              <a:rPr lang="en-US" dirty="0" smtClean="0"/>
              <a:t>Change Tables</a:t>
            </a:r>
          </a:p>
          <a:p>
            <a:pPr lvl="1"/>
            <a:r>
              <a:rPr lang="en-US" dirty="0" smtClean="0"/>
              <a:t>Transaction Log</a:t>
            </a:r>
          </a:p>
          <a:p>
            <a:pPr lvl="1"/>
            <a:r>
              <a:rPr lang="en-US" dirty="0" smtClean="0"/>
              <a:t>ETL to Data Warehouse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technet.microsoft.com/en-us/library/cc645937.aspx</a:t>
            </a:r>
            <a:endParaRPr lang="en-US" dirty="0" smtClean="0"/>
          </a:p>
          <a:p>
            <a:r>
              <a:rPr lang="en-US" dirty="0" smtClean="0"/>
              <a:t>Triggers</a:t>
            </a:r>
          </a:p>
          <a:p>
            <a:pPr lvl="1"/>
            <a:r>
              <a:rPr lang="en-US" dirty="0" smtClean="0"/>
              <a:t>Common Pre- Data Capture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weblogs.asp.net/jgalloway/archive/2008/01/27/adding-simple-trigger-based-auditing-to-your-sql-server-database.aspx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Entity </a:t>
            </a:r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Platform Independent</a:t>
            </a:r>
          </a:p>
          <a:p>
            <a:pPr lvl="1"/>
            <a:r>
              <a:rPr lang="en-US" dirty="0" smtClean="0"/>
              <a:t>Application Controlled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Basic </a:t>
            </a:r>
            <a:r>
              <a:rPr lang="en-US" dirty="0"/>
              <a:t>Auditing</a:t>
            </a:r>
          </a:p>
          <a:p>
            <a:pPr lvl="1"/>
            <a:r>
              <a:rPr lang="en-US" dirty="0"/>
              <a:t>Historical Auditing</a:t>
            </a:r>
          </a:p>
          <a:p>
            <a:pPr lvl="1"/>
            <a:r>
              <a:rPr lang="en-US" dirty="0" err="1"/>
              <a:t>AuditBase</a:t>
            </a:r>
            <a:r>
              <a:rPr lang="en-US" dirty="0"/>
              <a:t> </a:t>
            </a:r>
            <a:r>
              <a:rPr lang="en-US" dirty="0" smtClean="0"/>
              <a:t>Class</a:t>
            </a:r>
          </a:p>
          <a:p>
            <a:pPr lvl="1"/>
            <a:r>
              <a:rPr lang="en-US" dirty="0" err="1"/>
              <a:t>SaveChanges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Physical Configuration – Audit Tables</a:t>
            </a:r>
          </a:p>
          <a:p>
            <a:pPr lvl="1"/>
            <a:r>
              <a:rPr lang="en-US" dirty="0" smtClean="0"/>
              <a:t>Archiving</a:t>
            </a:r>
          </a:p>
          <a:p>
            <a:pPr lvl="1"/>
            <a:r>
              <a:rPr lang="en-US" dirty="0" smtClean="0"/>
              <a:t>ETL to Data Warehouse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07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Security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Windows Authentication</a:t>
            </a:r>
          </a:p>
          <a:p>
            <a:pPr lvl="1"/>
            <a:r>
              <a:rPr lang="en-US" dirty="0" smtClean="0"/>
              <a:t>Active Directory Controlled</a:t>
            </a:r>
          </a:p>
          <a:p>
            <a:r>
              <a:rPr lang="en-US" dirty="0"/>
              <a:t>Single Sign-On</a:t>
            </a:r>
          </a:p>
          <a:p>
            <a:pPr lvl="1"/>
            <a:r>
              <a:rPr lang="en-US" dirty="0"/>
              <a:t>Third-Party Controlled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Days of .NET Session</a:t>
            </a:r>
          </a:p>
          <a:p>
            <a:pPr lvl="1"/>
            <a:r>
              <a:rPr lang="en-US" dirty="0" smtClean="0"/>
              <a:t>Single Sign On (SSO) using Windows Identity Foundation (WIF) in .NET 4.5</a:t>
            </a:r>
            <a:br>
              <a:rPr lang="en-US" dirty="0" smtClean="0"/>
            </a:br>
            <a:r>
              <a:rPr lang="en-US" dirty="0" smtClean="0"/>
              <a:t>1:40 PM Saturday, Level 300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Application Security</a:t>
            </a:r>
          </a:p>
          <a:p>
            <a:pPr lvl="1"/>
            <a:r>
              <a:rPr lang="en-US" dirty="0" smtClean="0"/>
              <a:t>Application Controlled</a:t>
            </a:r>
          </a:p>
          <a:p>
            <a:pPr lvl="1"/>
            <a:r>
              <a:rPr lang="en-US" dirty="0" smtClean="0"/>
              <a:t>Hybrid Security Mode (Windows + DB)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Claims Based Authentication (4.5)</a:t>
            </a:r>
          </a:p>
          <a:p>
            <a:pPr lvl="1"/>
            <a:r>
              <a:rPr lang="en-US" dirty="0" smtClean="0"/>
              <a:t>Custom Principal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Security Module</a:t>
            </a:r>
          </a:p>
          <a:p>
            <a:pPr lvl="1"/>
            <a:r>
              <a:rPr lang="en-US" dirty="0" smtClean="0"/>
              <a:t>Anti-Forgery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54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Tracking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Monitoring Tools</a:t>
            </a:r>
          </a:p>
          <a:p>
            <a:r>
              <a:rPr lang="en-US" dirty="0" smtClean="0"/>
              <a:t>IIS Logs</a:t>
            </a:r>
          </a:p>
          <a:p>
            <a:r>
              <a:rPr lang="en-US" dirty="0" smtClean="0"/>
              <a:t>Performance Counters</a:t>
            </a:r>
          </a:p>
          <a:p>
            <a:r>
              <a:rPr lang="en-US" dirty="0" smtClean="0"/>
              <a:t>Glimpse</a:t>
            </a:r>
          </a:p>
          <a:p>
            <a:endParaRPr lang="en-US" dirty="0"/>
          </a:p>
          <a:p>
            <a:r>
              <a:rPr lang="en-US" dirty="0" smtClean="0"/>
              <a:t>Days of .NET Sessions</a:t>
            </a:r>
          </a:p>
          <a:p>
            <a:pPr lvl="1"/>
            <a:r>
              <a:rPr lang="en-US" dirty="0" smtClean="0"/>
              <a:t>Modern Web Diagnostics with a Glimpse into ASP.NET</a:t>
            </a:r>
            <a:br>
              <a:rPr lang="en-US" dirty="0" smtClean="0"/>
            </a:br>
            <a:r>
              <a:rPr lang="en-US" dirty="0" smtClean="0"/>
              <a:t>1:40 PM Friday, Level 200</a:t>
            </a:r>
          </a:p>
          <a:p>
            <a:pPr lvl="1"/>
            <a:r>
              <a:rPr lang="en-US" dirty="0" smtClean="0"/>
              <a:t>Profiling your MVC application!</a:t>
            </a:r>
            <a:br>
              <a:rPr lang="en-US" dirty="0" smtClean="0"/>
            </a:br>
            <a:r>
              <a:rPr lang="en-US" dirty="0" smtClean="0"/>
              <a:t>8:00 AM Friday, Level 200 (Gus Emery)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2404989"/>
          </a:xfrm>
        </p:spPr>
        <p:txBody>
          <a:bodyPr/>
          <a:lstStyle/>
          <a:p>
            <a:r>
              <a:rPr lang="en-US" dirty="0" smtClean="0"/>
              <a:t>Entity Framework 5+</a:t>
            </a:r>
          </a:p>
          <a:p>
            <a:pPr lvl="1"/>
            <a:r>
              <a:rPr lang="en-US" dirty="0" smtClean="0"/>
              <a:t>Lightweight, Simple, Real Stats</a:t>
            </a:r>
          </a:p>
          <a:p>
            <a:pPr lvl="1"/>
            <a:r>
              <a:rPr lang="en-US" dirty="0" smtClean="0"/>
              <a:t>Performance Table</a:t>
            </a:r>
          </a:p>
          <a:p>
            <a:pPr lvl="1"/>
            <a:r>
              <a:rPr lang="en-US" dirty="0" smtClean="0"/>
              <a:t>Physical Configuration – Similar to Audit</a:t>
            </a:r>
          </a:p>
          <a:p>
            <a:pPr lvl="1"/>
            <a:r>
              <a:rPr lang="en-US" dirty="0" smtClean="0"/>
              <a:t>Alt: </a:t>
            </a:r>
            <a:r>
              <a:rPr lang="en-US" dirty="0" err="1" smtClean="0"/>
              <a:t>NLog</a:t>
            </a:r>
            <a:r>
              <a:rPr lang="en-US" dirty="0" smtClean="0"/>
              <a:t> (table, file, event)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217920" y="3830228"/>
            <a:ext cx="4937760" cy="20388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Entity Framework 6</a:t>
            </a:r>
          </a:p>
          <a:p>
            <a:pPr lvl="1"/>
            <a:r>
              <a:rPr lang="en-US" dirty="0" smtClean="0"/>
              <a:t>Database Logging</a:t>
            </a:r>
          </a:p>
          <a:p>
            <a:pPr lvl="1"/>
            <a:r>
              <a:rPr lang="en-US" dirty="0" smtClean="0"/>
              <a:t>SQL Statements</a:t>
            </a:r>
          </a:p>
          <a:p>
            <a:pPr lvl="1"/>
            <a:r>
              <a:rPr lang="en-US" dirty="0" smtClean="0"/>
              <a:t>Execution Time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msdn.microsoft.com/en-us/data/dn469464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732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Facades, Unit of Work, Repositories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23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Contoso University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4149" y="1915297"/>
            <a:ext cx="7304662" cy="409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2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Example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4528" y="2557849"/>
            <a:ext cx="8243904" cy="226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0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Days of .NET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Architecture Jumpstart</a:t>
            </a:r>
          </a:p>
          <a:p>
            <a:pPr lvl="1"/>
            <a:r>
              <a:rPr lang="en-US" dirty="0" smtClean="0"/>
              <a:t>8:00 AM Saturday, Level 200</a:t>
            </a:r>
          </a:p>
          <a:p>
            <a:r>
              <a:rPr lang="en-US" dirty="0" smtClean="0"/>
              <a:t>Enterprise Architecture: Demystifying the 1,000lb Gorilla</a:t>
            </a:r>
          </a:p>
          <a:p>
            <a:pPr lvl="1"/>
            <a:r>
              <a:rPr lang="en-US" dirty="0" smtClean="0"/>
              <a:t>1:40 PM Saturday, Level 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5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Full Article</a:t>
            </a:r>
          </a:p>
          <a:p>
            <a:r>
              <a:rPr lang="en-US" dirty="0" smtClean="0"/>
              <a:t>geekswithblogs.net/</a:t>
            </a:r>
            <a:r>
              <a:rPr lang="en-US" dirty="0" err="1" smtClean="0"/>
              <a:t>scottkuhl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Real World Example</a:t>
            </a:r>
          </a:p>
          <a:p>
            <a:r>
              <a:rPr lang="en-US" dirty="0" smtClean="0"/>
              <a:t>St. Louis Metro East .NET User Group, O’Fallon, IL</a:t>
            </a:r>
          </a:p>
          <a:p>
            <a:r>
              <a:rPr lang="en-US" dirty="0">
                <a:hlinkClick r:id="rId3"/>
              </a:rPr>
              <a:t>http://www.meetup.com/stl-east-dot-net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oData</a:t>
            </a:r>
            <a:r>
              <a:rPr lang="en-US" dirty="0" smtClean="0"/>
              <a:t> Based Business Layer, Web API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Scott Kuhl</a:t>
            </a:r>
          </a:p>
          <a:p>
            <a:r>
              <a:rPr lang="en-US" dirty="0"/>
              <a:t>@</a:t>
            </a:r>
            <a:r>
              <a:rPr lang="en-US" dirty="0" err="1"/>
              <a:t>scottkuhl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Source &amp; Slides</a:t>
            </a:r>
          </a:p>
          <a:p>
            <a:r>
              <a:rPr lang="en-US" dirty="0">
                <a:hlinkClick r:id="rId4"/>
              </a:rPr>
              <a:t>http://sdrv.ms/1bku4ce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2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>
            <a:off x="381002" y="69757"/>
            <a:ext cx="11582399" cy="1129777"/>
          </a:xfrm>
          <a:prstGeom prst="roundRect">
            <a:avLst/>
          </a:prstGeom>
          <a:solidFill>
            <a:schemeClr val="tx1"/>
          </a:solidFill>
          <a:ln>
            <a:solidFill>
              <a:srgbClr val="7030A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962" y="294737"/>
            <a:ext cx="1476679" cy="693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itle 1"/>
          <p:cNvSpPr txBox="1">
            <a:spLocks/>
          </p:cNvSpPr>
          <p:nvPr/>
        </p:nvSpPr>
        <p:spPr>
          <a:xfrm>
            <a:off x="566119" y="117440"/>
            <a:ext cx="2028037" cy="429937"/>
          </a:xfrm>
          <a:prstGeom prst="rect">
            <a:avLst/>
          </a:prstGeom>
        </p:spPr>
        <p:txBody>
          <a:bodyPr lIns="68587" tIns="34295" rIns="68587" bIns="34295"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 sz="2000" b="1" spc="-7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Platinum Sponsors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381002" y="5662976"/>
            <a:ext cx="11582399" cy="1112569"/>
          </a:xfrm>
          <a:prstGeom prst="roundRect">
            <a:avLst/>
          </a:prstGeom>
          <a:solidFill>
            <a:schemeClr val="tx1"/>
          </a:solidFill>
          <a:ln>
            <a:solidFill>
              <a:srgbClr val="7030A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www.stlouisdayofdotnet.com/2012/Media/Default/Sponsors/logicn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318" y="5969285"/>
            <a:ext cx="1909665" cy="43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stlouisdayofdotnet.com/2012/Media/Default/Sponsors/pluralsigh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976054"/>
            <a:ext cx="1720893" cy="44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itle 1"/>
          <p:cNvSpPr txBox="1">
            <a:spLocks/>
          </p:cNvSpPr>
          <p:nvPr/>
        </p:nvSpPr>
        <p:spPr>
          <a:xfrm>
            <a:off x="480874" y="5718735"/>
            <a:ext cx="1916039" cy="303592"/>
          </a:xfrm>
          <a:prstGeom prst="rect">
            <a:avLst/>
          </a:prstGeom>
        </p:spPr>
        <p:txBody>
          <a:bodyPr lIns="68587" tIns="34295" rIns="68587" bIns="34295"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 sz="2000" b="1" spc="-7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Silver Sponsors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66681" y="1342744"/>
            <a:ext cx="11582399" cy="4237099"/>
          </a:xfrm>
          <a:prstGeom prst="roundRect">
            <a:avLst/>
          </a:prstGeom>
          <a:solidFill>
            <a:schemeClr val="tx1"/>
          </a:solidFill>
          <a:ln>
            <a:solidFill>
              <a:srgbClr val="7030A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6" descr="http://www.stlouisdayofdotnet.com/2012/Media/Default/Sponsors/talentport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896" y="1461314"/>
            <a:ext cx="1211753" cy="36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stlouisdayofdotnet.com/2012/Media/Default/Sponsors/vantagelink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782" y="2071670"/>
            <a:ext cx="825455" cy="87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http://www.stlouisdayofdotnet.com/2012/Media/Default/Sponsors/ctp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657" y="4955996"/>
            <a:ext cx="1643749" cy="3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http://www.stlouisdayofdotnet.com/2012/Media/Default/Sponsors/kellymitchell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736" y="5124411"/>
            <a:ext cx="2253329" cy="2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6" descr="http://www.stlouisdayofdotnet.com/2012/Media/Default/Sponsors/daugherty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061" y="3675579"/>
            <a:ext cx="1601241" cy="56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6" descr="http://www.stlouisdayofdotnet.com/2012/Media/Default/Sponsors/fastsearch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50" y="2724133"/>
            <a:ext cx="776281" cy="60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8" descr="http://www.stlouisdayofdotnet.com/2012/Media/Default/Sponsors/washuit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815" y="4748314"/>
            <a:ext cx="1219788" cy="70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4" descr="http://www.stlouisdayofdotnet.com/2012/Media/Default/Sponsors/preferredresources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462" y="4316891"/>
            <a:ext cx="2002495" cy="51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8" descr="http://www.stlouisdayofdotnet.com/2012/Media/Default/Sponsors/ungerboe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33" y="3631752"/>
            <a:ext cx="1766091" cy="54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itle 1"/>
          <p:cNvSpPr txBox="1">
            <a:spLocks/>
          </p:cNvSpPr>
          <p:nvPr/>
        </p:nvSpPr>
        <p:spPr>
          <a:xfrm>
            <a:off x="638176" y="1450551"/>
            <a:ext cx="1849789" cy="457200"/>
          </a:xfrm>
          <a:prstGeom prst="rect">
            <a:avLst/>
          </a:prstGeom>
        </p:spPr>
        <p:txBody>
          <a:bodyPr lIns="68587" tIns="34295" rIns="68587" bIns="34295"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 sz="2000" b="1" spc="-7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Gold Sponsors</a:t>
            </a:r>
          </a:p>
        </p:txBody>
      </p:sp>
      <p:pic>
        <p:nvPicPr>
          <p:cNvPr id="52" name="Picture 51" descr="http://www.stlouisdayofdotnet.com/2012/Media/Default/Sponsors/scottrade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551" y="1494437"/>
            <a:ext cx="1364480" cy="40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6" descr="http://www.stlouisdayofdotnet.com/2012/Media/Default/Sponsors/MissouriState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698" y="1447801"/>
            <a:ext cx="1975039" cy="55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32" descr="http://www.stlouisdayofdotnet.com/2012/Media/Default/Sponsors/infragistics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249" y="1401826"/>
            <a:ext cx="2074287" cy="47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50" descr="http://www.stlouisdayofdotnet.com/2012/Media/Default/Sponsors/adaptivesg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851" y="2641792"/>
            <a:ext cx="1806592" cy="35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ttp://www.stlouisdayofdotnet.com/2012/Media/Default/Sponsors/centriq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702" y="3207608"/>
            <a:ext cx="1214239" cy="55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stlouisdayofdotnet.com/2012/Media/Default/Sponsors/perficient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47" y="1866614"/>
            <a:ext cx="1092532" cy="47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http://www.stlouisdayofdotnet.com/2012/Media/Default/Sponsors/nextgen-is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3297404"/>
            <a:ext cx="1564389" cy="28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stlouisdayofdotnet.com/2012/Media/Default/Sponsors/jacobsonstaffing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453" y="5948181"/>
            <a:ext cx="1472063" cy="44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8" descr="http://www.stlouisdayofdotnet.com/2012/Media/Default/Sponsors/xiolink.jp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890" y="1853167"/>
            <a:ext cx="918889" cy="58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803" y="202751"/>
            <a:ext cx="1372789" cy="790152"/>
          </a:xfrm>
          <a:prstGeom prst="rect">
            <a:avLst/>
          </a:prstGeom>
        </p:spPr>
      </p:pic>
      <p:pic>
        <p:nvPicPr>
          <p:cNvPr id="26" name="Picture 2" descr="World Wide Technology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933" y="293223"/>
            <a:ext cx="1847851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Polaris Solutions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735" y="109987"/>
            <a:ext cx="26193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8" descr="http://www.stlouisdayofdotnet.com/2012/Media/Default/Sponsors/TransITions.jp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2" y="3810001"/>
            <a:ext cx="1784599" cy="64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Nokia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732" y="1482829"/>
            <a:ext cx="1007863" cy="43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4" descr="LRS Consulti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4" y="2062026"/>
            <a:ext cx="1213265" cy="49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6" descr="ArchitectNow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2" y="4756974"/>
            <a:ext cx="2130863" cy="82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dventureTech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19" y="2561053"/>
            <a:ext cx="896263" cy="83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ompuware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962" y="4385745"/>
            <a:ext cx="1423680" cy="74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evExpress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532" y="3660085"/>
            <a:ext cx="2028825" cy="42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O'Reilly Media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547" y="5919188"/>
            <a:ext cx="1656635" cy="46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Syncfusion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526" y="5934499"/>
            <a:ext cx="1687535" cy="49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nifest Digital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213" y="3156646"/>
            <a:ext cx="1608083" cy="42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Amitech Solutions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14" y="4331267"/>
            <a:ext cx="2111005" cy="50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synchrony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091" y="3354103"/>
            <a:ext cx="1254831" cy="61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CAIT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342" y="2669831"/>
            <a:ext cx="781516" cy="78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Mortgage Returns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271" y="1857353"/>
            <a:ext cx="1637301" cy="72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4" descr="Swank Motion Pictures, Inc.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925" y="3421776"/>
            <a:ext cx="1495375" cy="93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6" descr="ComponentOne a division of GrapeCity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719" y="2445896"/>
            <a:ext cx="1096144" cy="87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8" descr="SLU Workforce Center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382" y="2113122"/>
            <a:ext cx="1563567" cy="95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0" descr="Signature Consultants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39" y="2094188"/>
            <a:ext cx="1368303" cy="42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2" descr="WROX"/>
          <p:cNvPicPr>
            <a:picLocks noChangeAspect="1" noChangeArrowheads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800" y="6103712"/>
            <a:ext cx="464541" cy="46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Oakwood Systems Group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28" y="402380"/>
            <a:ext cx="2365931" cy="7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192" y="2025592"/>
            <a:ext cx="728946" cy="3644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700" y="4955996"/>
            <a:ext cx="1409252" cy="5195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202" y="4273654"/>
            <a:ext cx="1367468" cy="3760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068" y="2580552"/>
            <a:ext cx="630097" cy="6300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4" y="4295432"/>
            <a:ext cx="1628775" cy="542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220" y="2055484"/>
            <a:ext cx="1115525" cy="2537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079" y="4156270"/>
            <a:ext cx="1330286" cy="45894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622" y="2451044"/>
            <a:ext cx="1156130" cy="477629"/>
          </a:xfrm>
          <a:prstGeom prst="rect">
            <a:avLst/>
          </a:prstGeom>
        </p:spPr>
      </p:pic>
      <p:pic>
        <p:nvPicPr>
          <p:cNvPr id="35" name="Picture 10" descr="Technology Partners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287" y="3082188"/>
            <a:ext cx="1276351" cy="42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6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Scott Kuhl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scottkuhl</a:t>
            </a:r>
            <a:endParaRPr lang="en-US" dirty="0" smtClean="0"/>
          </a:p>
          <a:p>
            <a:r>
              <a:rPr lang="en-US" dirty="0" smtClean="0"/>
              <a:t>geekswithblogs.net/</a:t>
            </a:r>
            <a:r>
              <a:rPr lang="en-US" dirty="0" err="1" smtClean="0"/>
              <a:t>scottkuhl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US Bank Community Development Corp.</a:t>
            </a:r>
          </a:p>
          <a:p>
            <a:r>
              <a:rPr lang="en-US" dirty="0"/>
              <a:t>u</a:t>
            </a:r>
            <a:r>
              <a:rPr lang="en-US" dirty="0" smtClean="0"/>
              <a:t>sbank.com/</a:t>
            </a:r>
            <a:r>
              <a:rPr lang="en-US" dirty="0" err="1" smtClean="0"/>
              <a:t>cdc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/>
              <a:t>Source &amp; Slides</a:t>
            </a:r>
          </a:p>
          <a:p>
            <a:r>
              <a:rPr lang="en-US" dirty="0">
                <a:hlinkClick r:id="rId2"/>
              </a:rPr>
              <a:t>http://sdrv.ms/1bku4ce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71380" y="1846263"/>
            <a:ext cx="483084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6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Contoso University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Based on MVC 5 and </a:t>
            </a:r>
            <a:r>
              <a:rPr lang="en-US" dirty="0" smtClean="0"/>
              <a:t>EF5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www.asp.net/mvc/tutorials/getting-started-with-ef-5-using-mvc-4</a:t>
            </a:r>
            <a:endParaRPr lang="en-US" dirty="0" smtClean="0"/>
          </a:p>
          <a:p>
            <a:r>
              <a:rPr lang="en-US" dirty="0" smtClean="0"/>
              <a:t>MVC </a:t>
            </a:r>
            <a:r>
              <a:rPr lang="en-US" dirty="0"/>
              <a:t>5 and EF6 (not complete)</a:t>
            </a: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www.asp.net/mvc/tutorials/getting-started-with-ef-using-mvc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Sorting, Filtering, Paging</a:t>
            </a:r>
          </a:p>
          <a:p>
            <a:r>
              <a:rPr lang="en-US" dirty="0" smtClean="0"/>
              <a:t>Concurrency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Repository and Unit of Work</a:t>
            </a:r>
          </a:p>
          <a:p>
            <a:r>
              <a:rPr lang="en-US" dirty="0" smtClean="0"/>
              <a:t>Raw SQL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1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and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 Server DATA Tools &amp; Entity Framework Power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63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SQL Server Data Tools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msdn.microsoft.com/en-us/data/tools.aspx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Source Control</a:t>
            </a:r>
          </a:p>
          <a:p>
            <a:r>
              <a:rPr lang="en-US" dirty="0" smtClean="0"/>
              <a:t>Reverse Engineering</a:t>
            </a:r>
          </a:p>
          <a:p>
            <a:r>
              <a:rPr lang="en-US" dirty="0" smtClean="0"/>
              <a:t>Data and Schema Migration</a:t>
            </a:r>
          </a:p>
          <a:p>
            <a:r>
              <a:rPr lang="en-US" dirty="0" smtClean="0"/>
              <a:t>Schema Compare</a:t>
            </a:r>
          </a:p>
          <a:p>
            <a:r>
              <a:rPr lang="en-US" dirty="0" err="1" smtClean="0"/>
              <a:t>LocalDB</a:t>
            </a:r>
            <a:r>
              <a:rPr lang="en-US" dirty="0" smtClean="0"/>
              <a:t> for Development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Resetting Data to a Common Start</a:t>
            </a:r>
          </a:p>
          <a:p>
            <a:r>
              <a:rPr lang="en-US" dirty="0" smtClean="0"/>
              <a:t>Loading Test Data</a:t>
            </a:r>
          </a:p>
          <a:p>
            <a:r>
              <a:rPr lang="en-US" dirty="0" smtClean="0"/>
              <a:t>Post Deployment Execution</a:t>
            </a:r>
          </a:p>
          <a:p>
            <a:r>
              <a:rPr lang="en-US" dirty="0" smtClean="0"/>
              <a:t>Disable EF Migrations</a:t>
            </a:r>
          </a:p>
          <a:p>
            <a:r>
              <a:rPr lang="en-US" dirty="0" smtClean="0"/>
              <a:t>Startup</a:t>
            </a:r>
          </a:p>
          <a:p>
            <a:endParaRPr lang="en-US" dirty="0"/>
          </a:p>
          <a:p>
            <a:r>
              <a:rPr lang="en-US" dirty="0" smtClean="0"/>
              <a:t>Days of .NET Session</a:t>
            </a:r>
          </a:p>
          <a:p>
            <a:pPr lvl="1"/>
            <a:r>
              <a:rPr lang="en-US" dirty="0" smtClean="0"/>
              <a:t>Starting with Code-First Entity Framework</a:t>
            </a:r>
            <a:br>
              <a:rPr lang="en-US" dirty="0" smtClean="0"/>
            </a:br>
            <a:r>
              <a:rPr lang="en-US" dirty="0" smtClean="0"/>
              <a:t>10:20 AM Saturday, Level 100</a:t>
            </a:r>
          </a:p>
        </p:txBody>
      </p:sp>
    </p:spTree>
    <p:extLst>
      <p:ext uri="{BB962C8B-B14F-4D97-AF65-F5344CB8AC3E}">
        <p14:creationId xmlns:p14="http://schemas.microsoft.com/office/powerpoint/2010/main" val="157097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 Power Tools Beta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bit.ly/kykTOB</a:t>
            </a:r>
            <a:endParaRPr lang="en-US" dirty="0" smtClean="0"/>
          </a:p>
          <a:p>
            <a:r>
              <a:rPr lang="en-US" dirty="0" smtClean="0"/>
              <a:t>Reverse Engineer</a:t>
            </a:r>
          </a:p>
          <a:p>
            <a:r>
              <a:rPr lang="en-US" dirty="0" smtClean="0"/>
              <a:t>Compiled Views</a:t>
            </a:r>
          </a:p>
          <a:p>
            <a:r>
              <a:rPr lang="en-US" dirty="0" smtClean="0"/>
              <a:t>THESE ARE BETA TOOLS!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942923" y="1845734"/>
            <a:ext cx="3183466" cy="31834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4050985"/>
            <a:ext cx="6591465" cy="85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83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Testing the Data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7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Mocking Framework</a:t>
            </a:r>
          </a:p>
          <a:p>
            <a:pPr lvl="1"/>
            <a:r>
              <a:rPr lang="en-US" dirty="0" err="1" smtClean="0"/>
              <a:t>NMock</a:t>
            </a:r>
            <a:r>
              <a:rPr lang="en-US" dirty="0" smtClean="0"/>
              <a:t>, Rhino, </a:t>
            </a:r>
            <a:r>
              <a:rPr lang="en-US" dirty="0" err="1" smtClean="0"/>
              <a:t>Moq</a:t>
            </a:r>
            <a:r>
              <a:rPr lang="en-US" dirty="0" smtClean="0"/>
              <a:t>, Microsoft Fakes, etc.</a:t>
            </a:r>
          </a:p>
          <a:p>
            <a:pPr lvl="1"/>
            <a:r>
              <a:rPr lang="en-US" dirty="0" smtClean="0"/>
              <a:t>Dependency Injection and Inversion of Control</a:t>
            </a:r>
          </a:p>
          <a:p>
            <a:r>
              <a:rPr lang="en-US" dirty="0" smtClean="0"/>
              <a:t>Entity Framework 6</a:t>
            </a:r>
          </a:p>
          <a:p>
            <a:pPr lvl="1"/>
            <a:r>
              <a:rPr lang="en-US" dirty="0" smtClean="0"/>
              <a:t>Support for mocking frameworks</a:t>
            </a:r>
          </a:p>
          <a:p>
            <a:pPr lvl="1"/>
            <a:r>
              <a:rPr lang="en-US" dirty="0" smtClean="0"/>
              <a:t>Create your own test doubles</a:t>
            </a:r>
          </a:p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Last mile testing</a:t>
            </a:r>
          </a:p>
          <a:p>
            <a:pPr lvl="1"/>
            <a:r>
              <a:rPr lang="en-US" dirty="0" smtClean="0"/>
              <a:t>Performance testing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Days of .NET Sessions</a:t>
            </a:r>
          </a:p>
          <a:p>
            <a:pPr lvl="1"/>
            <a:r>
              <a:rPr lang="en-US" dirty="0" smtClean="0"/>
              <a:t>A Pragmatic Intro to Unit Testing</a:t>
            </a:r>
            <a:br>
              <a:rPr lang="en-US" dirty="0" smtClean="0"/>
            </a:br>
            <a:r>
              <a:rPr lang="en-US" dirty="0" smtClean="0"/>
              <a:t>8:00 AM Saturday, Level 100</a:t>
            </a:r>
          </a:p>
          <a:p>
            <a:pPr lvl="1"/>
            <a:r>
              <a:rPr lang="en-US" dirty="0" smtClean="0"/>
              <a:t>How I Learned to Love Dependency Injection</a:t>
            </a:r>
            <a:br>
              <a:rPr lang="en-US" dirty="0" smtClean="0"/>
            </a:br>
            <a:r>
              <a:rPr lang="en-US" dirty="0" smtClean="0"/>
              <a:t>10:20 AM Friday, Level 100</a:t>
            </a:r>
          </a:p>
          <a:p>
            <a:pPr lvl="1"/>
            <a:r>
              <a:rPr lang="en-US" dirty="0" smtClean="0"/>
              <a:t>Learn the Basics: Inversion of Control</a:t>
            </a:r>
            <a:br>
              <a:rPr lang="en-US" dirty="0" smtClean="0"/>
            </a:br>
            <a:r>
              <a:rPr lang="en-US" dirty="0" smtClean="0"/>
              <a:t>4:00 PM Friday, Level 200</a:t>
            </a:r>
          </a:p>
          <a:p>
            <a:pPr lvl="1"/>
            <a:r>
              <a:rPr lang="en-US" dirty="0" smtClean="0"/>
              <a:t>TDD is about more than testing</a:t>
            </a:r>
            <a:br>
              <a:rPr lang="en-US" dirty="0" smtClean="0"/>
            </a:br>
            <a:r>
              <a:rPr lang="en-US" dirty="0" smtClean="0"/>
              <a:t>1:40 PM Friday, Level 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95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393</TotalTime>
  <Words>713</Words>
  <Application>Microsoft Office PowerPoint</Application>
  <PresentationFormat>Widescreen</PresentationFormat>
  <Paragraphs>193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Segoe UI</vt:lpstr>
      <vt:lpstr>Segoe UI Light</vt:lpstr>
      <vt:lpstr>Retrospect</vt:lpstr>
      <vt:lpstr>Entity Framework in the Enterprise</vt:lpstr>
      <vt:lpstr>PowerPoint Presentation</vt:lpstr>
      <vt:lpstr>Contact Info</vt:lpstr>
      <vt:lpstr>Contoso University</vt:lpstr>
      <vt:lpstr>Database and Tools</vt:lpstr>
      <vt:lpstr>Microsoft SQL Server Data Tools</vt:lpstr>
      <vt:lpstr>Entity Framework Power Tools Beta 4</vt:lpstr>
      <vt:lpstr>Unit Tests</vt:lpstr>
      <vt:lpstr>Types of Tests</vt:lpstr>
      <vt:lpstr>Model and DAL</vt:lpstr>
      <vt:lpstr>Audit Tracking</vt:lpstr>
      <vt:lpstr>Custom Security</vt:lpstr>
      <vt:lpstr>Performance Tracking</vt:lpstr>
      <vt:lpstr>Business Rules</vt:lpstr>
      <vt:lpstr>Contoso University</vt:lpstr>
      <vt:lpstr>Real World Example Structure</vt:lpstr>
      <vt:lpstr>Days of .NET Sessions</vt:lpstr>
      <vt:lpstr>More to Come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in the Enterprise</dc:title>
  <dc:creator>Scott Kuhl</dc:creator>
  <cp:lastModifiedBy>Scott Kuhl</cp:lastModifiedBy>
  <cp:revision>52</cp:revision>
  <dcterms:created xsi:type="dcterms:W3CDTF">2013-11-11T15:48:41Z</dcterms:created>
  <dcterms:modified xsi:type="dcterms:W3CDTF">2013-11-13T21:28:26Z</dcterms:modified>
</cp:coreProperties>
</file>