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8" y="1148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D2B91-9F95-9C43-8E38-F1CD2F62E393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C641B-B743-3948-B5FD-322A54EF2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48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C641B-B743-3948-B5FD-322A54EF20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DEC3-E32E-D045-A746-6D003D887A76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4DF5-02FB-8947-A79E-5B49C8525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2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DEC3-E32E-D045-A746-6D003D887A76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4DF5-02FB-8947-A79E-5B49C8525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1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DEC3-E32E-D045-A746-6D003D887A76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4DF5-02FB-8947-A79E-5B49C8525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DEC3-E32E-D045-A746-6D003D887A76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4DF5-02FB-8947-A79E-5B49C8525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6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DEC3-E32E-D045-A746-6D003D887A76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4DF5-02FB-8947-A79E-5B49C8525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6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DEC3-E32E-D045-A746-6D003D887A76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4DF5-02FB-8947-A79E-5B49C8525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4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DEC3-E32E-D045-A746-6D003D887A76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4DF5-02FB-8947-A79E-5B49C8525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3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DEC3-E32E-D045-A746-6D003D887A76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4DF5-02FB-8947-A79E-5B49C8525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3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DEC3-E32E-D045-A746-6D003D887A76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4DF5-02FB-8947-A79E-5B49C8525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2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DEC3-E32E-D045-A746-6D003D887A76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4DF5-02FB-8947-A79E-5B49C8525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7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DEC3-E32E-D045-A746-6D003D887A76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4DF5-02FB-8947-A79E-5B49C8525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5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DDEC3-E32E-D045-A746-6D003D887A76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C4DF5-02FB-8947-A79E-5B49C8525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1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olarSphere 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8616"/>
            <a:ext cx="15855480" cy="11891611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3891200" cy="3415291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sz="11000" b="1" dirty="0" smtClean="0">
                <a:solidFill>
                  <a:schemeClr val="bg1"/>
                </a:solidFill>
                <a:latin typeface="Avenir Heavy"/>
                <a:cs typeface="Avenir Heavy"/>
              </a:rPr>
              <a:t>Spheres of Community Building: ScholarSphere and </a:t>
            </a:r>
            <a:r>
              <a:rPr lang="en-US" sz="11000" b="1" dirty="0" err="1" smtClean="0">
                <a:solidFill>
                  <a:schemeClr val="bg1"/>
                </a:solidFill>
                <a:latin typeface="Avenir Heavy"/>
                <a:cs typeface="Avenir Heavy"/>
              </a:rPr>
              <a:t>Sufia</a:t>
            </a:r>
            <a:endParaRPr lang="en-US" sz="1100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3" name="Content Placeholder 12" descr="combomarkblue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1" r="41231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16163353" y="6096821"/>
            <a:ext cx="14777923" cy="96334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000" b="1" dirty="0" smtClean="0">
              <a:latin typeface="Helvetica"/>
              <a:cs typeface="Helvetica"/>
            </a:endParaRPr>
          </a:p>
          <a:p>
            <a:pPr algn="ctr"/>
            <a:r>
              <a:rPr lang="en-US" sz="4000" dirty="0" smtClean="0">
                <a:latin typeface="Helvetica"/>
                <a:cs typeface="Helvetica"/>
              </a:rPr>
              <a:t>In fall 2012 Penn State released ScholarSphere, a repository service leveraging the Hydra/Fedora technology stack. ScholarSphere supports self-deposit of research materials, for preservation and access. </a:t>
            </a:r>
          </a:p>
          <a:p>
            <a:pPr algn="ctr"/>
            <a:endParaRPr lang="en-US" sz="4000" dirty="0">
              <a:latin typeface="Helvetica"/>
              <a:cs typeface="Helvetica"/>
            </a:endParaRPr>
          </a:p>
          <a:p>
            <a:pPr algn="ctr"/>
            <a:r>
              <a:rPr lang="en-US" sz="4000" dirty="0" smtClean="0">
                <a:latin typeface="Helvetica"/>
                <a:cs typeface="Helvetica"/>
              </a:rPr>
              <a:t>Shortly after ScholarSphere went into production, we launched work on </a:t>
            </a:r>
            <a:r>
              <a:rPr lang="en-US" sz="4000" dirty="0" err="1" smtClean="0">
                <a:latin typeface="Helvetica"/>
                <a:cs typeface="Helvetica"/>
              </a:rPr>
              <a:t>Sufia</a:t>
            </a:r>
            <a:r>
              <a:rPr lang="en-US" sz="4000" dirty="0" smtClean="0">
                <a:latin typeface="Helvetica"/>
                <a:cs typeface="Helvetica"/>
              </a:rPr>
              <a:t> with other Hydra community members. </a:t>
            </a:r>
            <a:r>
              <a:rPr lang="en-US" sz="4000" dirty="0" err="1" smtClean="0">
                <a:latin typeface="Helvetica"/>
                <a:cs typeface="Helvetica"/>
              </a:rPr>
              <a:t>Sufia</a:t>
            </a:r>
            <a:r>
              <a:rPr lang="en-US" sz="4000" dirty="0" smtClean="0">
                <a:latin typeface="Helvetica"/>
                <a:cs typeface="Helvetica"/>
              </a:rPr>
              <a:t>, the engine that powers ScholarSphere and provides its baseline functionality, facilitates sharing of the code base.</a:t>
            </a:r>
          </a:p>
          <a:p>
            <a:pPr algn="ctr"/>
            <a:endParaRPr lang="en-US" sz="4000" dirty="0" smtClean="0">
              <a:latin typeface="Helvetica"/>
              <a:cs typeface="Helvetica"/>
            </a:endParaRPr>
          </a:p>
          <a:p>
            <a:pPr algn="ctr"/>
            <a:r>
              <a:rPr lang="en-US" sz="4000" dirty="0" smtClean="0">
                <a:latin typeface="Helvetica"/>
                <a:cs typeface="Helvetica"/>
              </a:rPr>
              <a:t>Our focus is on community-based collaborations to propel iterative design and development and to enhance usability. These include the creation of </a:t>
            </a:r>
            <a:r>
              <a:rPr lang="en-US" sz="4000" dirty="0" err="1" smtClean="0">
                <a:latin typeface="Helvetica"/>
                <a:cs typeface="Helvetica"/>
              </a:rPr>
              <a:t>Sufia</a:t>
            </a:r>
            <a:r>
              <a:rPr lang="en-US" sz="4000" dirty="0" smtClean="0">
                <a:latin typeface="Helvetica"/>
                <a:cs typeface="Helvetica"/>
              </a:rPr>
              <a:t>, as well as early engagement of stakeholders, such as faculty and students, through use case discussions and usability testing.</a:t>
            </a:r>
          </a:p>
        </p:txBody>
      </p:sp>
      <p:pic>
        <p:nvPicPr>
          <p:cNvPr id="14" name="Picture 13" descr="combomark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203" y="29840370"/>
            <a:ext cx="13124306" cy="2541369"/>
          </a:xfrm>
          <a:prstGeom prst="rect">
            <a:avLst/>
          </a:prstGeom>
          <a:noFill/>
        </p:spPr>
      </p:pic>
      <p:pic>
        <p:nvPicPr>
          <p:cNvPr id="15" name="Picture 14" descr="dlt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476" y="29458816"/>
            <a:ext cx="14335355" cy="27035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29" name="Picture 28" descr="hydra_logo_ahead_captioned_realign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03" y="29840370"/>
            <a:ext cx="11938000" cy="2514600"/>
          </a:xfrm>
          <a:prstGeom prst="rect">
            <a:avLst/>
          </a:prstGeom>
        </p:spPr>
      </p:pic>
      <p:pic>
        <p:nvPicPr>
          <p:cNvPr id="32" name="Picture 31" descr="ScreenShot ScholarSphere Hom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1575" y="3838616"/>
            <a:ext cx="12118659" cy="11891611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6163353" y="4291338"/>
            <a:ext cx="147779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tx2"/>
                </a:solidFill>
                <a:latin typeface="Avenir Heavy"/>
                <a:cs typeface="Avenir Heavy"/>
              </a:rPr>
              <a:t>By: </a:t>
            </a:r>
            <a:r>
              <a:rPr lang="en-US" sz="4500" dirty="0" smtClean="0">
                <a:solidFill>
                  <a:schemeClr val="tx2"/>
                </a:solidFill>
                <a:latin typeface="Avenir Heavy"/>
                <a:cs typeface="Avenir Heavy"/>
              </a:rPr>
              <a:t>Daniel Coughlin, Michael Giarlo, and Patricia Hswe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9389" y="15992113"/>
            <a:ext cx="15586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>
                <a:latin typeface="Helvetica"/>
                <a:cs typeface="Helvetica"/>
              </a:rPr>
              <a:t>Hydra/Fedora-based </a:t>
            </a:r>
            <a:r>
              <a:rPr lang="en-US" sz="4200" b="1" dirty="0" smtClean="0">
                <a:latin typeface="Helvetica"/>
                <a:cs typeface="Helvetica"/>
              </a:rPr>
              <a:t>architecture supporting ScholarSphere</a:t>
            </a:r>
            <a:endParaRPr lang="en-US" sz="4200" b="1" dirty="0"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411575" y="15992113"/>
            <a:ext cx="121186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>
                <a:latin typeface="Helvetica"/>
                <a:cs typeface="Helvetica"/>
              </a:rPr>
              <a:t>ScholarSphere UI after logging in</a:t>
            </a:r>
            <a:endParaRPr lang="en-US" sz="4200" b="1" dirty="0"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0903" y="26751242"/>
            <a:ext cx="17125458" cy="20005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1000" dirty="0" smtClean="0">
              <a:latin typeface="Helvetica"/>
              <a:cs typeface="Helvetica"/>
            </a:endParaRPr>
          </a:p>
          <a:p>
            <a:pPr algn="ctr"/>
            <a:r>
              <a:rPr lang="en-US" sz="4200" b="1" i="1" dirty="0" smtClean="0">
                <a:solidFill>
                  <a:schemeClr val="tx2"/>
                </a:solidFill>
                <a:latin typeface="Helvetica"/>
                <a:cs typeface="Helvetica"/>
              </a:rPr>
              <a:t>Above: </a:t>
            </a:r>
            <a:r>
              <a:rPr lang="en-US" sz="4200" b="1" dirty="0" smtClean="0">
                <a:latin typeface="Helvetica"/>
                <a:cs typeface="Helvetica"/>
              </a:rPr>
              <a:t>Sample tasks from usability test given to </a:t>
            </a:r>
            <a:r>
              <a:rPr lang="en-US" sz="4200" b="1" dirty="0" smtClean="0">
                <a:latin typeface="Helvetica"/>
                <a:cs typeface="Helvetica"/>
              </a:rPr>
              <a:t>stakeholders</a:t>
            </a:r>
          </a:p>
          <a:p>
            <a:pPr algn="ctr"/>
            <a:endParaRPr lang="en-US" sz="2000" b="1" dirty="0" smtClean="0">
              <a:latin typeface="Helvetica"/>
              <a:cs typeface="Helvetica"/>
            </a:endParaRPr>
          </a:p>
          <a:p>
            <a:pPr algn="ctr"/>
            <a:r>
              <a:rPr lang="en-US" sz="4200" b="1" i="1" dirty="0" smtClean="0">
                <a:solidFill>
                  <a:srgbClr val="1F497D"/>
                </a:solidFill>
                <a:latin typeface="Helvetica"/>
                <a:cs typeface="Helvetica"/>
              </a:rPr>
              <a:t>At right: </a:t>
            </a:r>
            <a:r>
              <a:rPr lang="en-US" sz="4200" b="1" dirty="0" smtClean="0">
                <a:latin typeface="Helvetica"/>
                <a:cs typeface="Helvetica"/>
              </a:rPr>
              <a:t>Profile page in ScholarSphere</a:t>
            </a:r>
          </a:p>
          <a:p>
            <a:pPr algn="ctr"/>
            <a:endParaRPr lang="en-US" sz="1000" dirty="0" smtClean="0">
              <a:latin typeface="Helvetica"/>
              <a:cs typeface="Helvetica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9388" y="17602946"/>
            <a:ext cx="13123104" cy="8402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2000" dirty="0" smtClean="0"/>
          </a:p>
          <a:p>
            <a:r>
              <a:rPr lang="en-US" sz="4000" b="1" dirty="0" smtClean="0"/>
              <a:t>TASK - Viewing and revising your ScholarSphere Profile</a:t>
            </a:r>
          </a:p>
          <a:p>
            <a:r>
              <a:rPr lang="en-US" sz="4000" i="1" dirty="0" smtClean="0"/>
              <a:t>ScholarSphere allows you to choose files to highlight in your user profile. Try highlighting a file.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Were you able to highlight a file? How easy was the process to complete?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View your ScholarSphere profile page.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Does the highlighted file appear on your profile?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On your profile page, can you find a list of all of the files you have uploaded? What are your reactions to the location and appearance of this list?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Edit your ScholarSphere profile.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Are there any profile features you would like that currently are not available?</a:t>
            </a:r>
            <a:endParaRPr lang="en-US" sz="4000" dirty="0"/>
          </a:p>
        </p:txBody>
      </p:sp>
      <p:pic>
        <p:nvPicPr>
          <p:cNvPr id="41" name="Picture 40" descr="ScreenShot Profile contribution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366" y="17602946"/>
            <a:ext cx="10656229" cy="8974327"/>
          </a:xfrm>
          <a:prstGeom prst="rect">
            <a:avLst/>
          </a:prstGeom>
          <a:ln>
            <a:solidFill>
              <a:srgbClr val="DCE6F2"/>
            </a:solidFill>
          </a:ln>
        </p:spPr>
      </p:pic>
      <p:pic>
        <p:nvPicPr>
          <p:cNvPr id="42" name="Picture 41" descr="ScreenShot Profile user inf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1222" y="17602946"/>
            <a:ext cx="10380887" cy="10148570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pic>
        <p:nvPicPr>
          <p:cNvPr id="43" name="Picture 42" descr="sufia_contributors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7310" y="17602946"/>
            <a:ext cx="14202924" cy="6352875"/>
          </a:xfrm>
          <a:prstGeom prst="rect">
            <a:avLst/>
          </a:prstGeom>
          <a:ln>
            <a:solidFill>
              <a:srgbClr val="DCE6F2"/>
            </a:solidFill>
          </a:ln>
        </p:spPr>
      </p:pic>
      <p:sp>
        <p:nvSpPr>
          <p:cNvPr id="45" name="TextBox 44"/>
          <p:cNvSpPr txBox="1"/>
          <p:nvPr/>
        </p:nvSpPr>
        <p:spPr>
          <a:xfrm>
            <a:off x="29341024" y="24764059"/>
            <a:ext cx="142029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>
                <a:latin typeface="Helvetica"/>
                <a:cs typeface="Helvetica"/>
              </a:rPr>
              <a:t>Contributors to </a:t>
            </a:r>
            <a:r>
              <a:rPr lang="en-US" sz="4200" b="1" dirty="0" err="1" smtClean="0">
                <a:latin typeface="Helvetica"/>
                <a:cs typeface="Helvetica"/>
              </a:rPr>
              <a:t>Sufia</a:t>
            </a:r>
            <a:endParaRPr lang="en-US" sz="4200" b="1" dirty="0"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63352" y="15992113"/>
            <a:ext cx="14777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>
                <a:latin typeface="Helvetica"/>
                <a:cs typeface="Helvetica"/>
              </a:rPr>
              <a:t>About ScholarSphere </a:t>
            </a:r>
            <a:r>
              <a:rPr lang="en-US" sz="4200" b="1" dirty="0">
                <a:latin typeface="Helvetica"/>
                <a:cs typeface="Helvetica"/>
              </a:rPr>
              <a:t>and </a:t>
            </a:r>
            <a:r>
              <a:rPr lang="en-US" sz="4200" b="1" dirty="0" err="1">
                <a:latin typeface="Helvetica"/>
                <a:cs typeface="Helvetica"/>
              </a:rPr>
              <a:t>Sufia</a:t>
            </a:r>
            <a:endParaRPr lang="en-US" sz="42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7177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284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Spheres of Community Building: ScholarSphere and Sufia</vt:lpstr>
    </vt:vector>
  </TitlesOfParts>
  <Company>Penn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Hswe</dc:creator>
  <cp:lastModifiedBy>Patricia Hswe</cp:lastModifiedBy>
  <cp:revision>22</cp:revision>
  <dcterms:created xsi:type="dcterms:W3CDTF">2013-10-19T20:13:17Z</dcterms:created>
  <dcterms:modified xsi:type="dcterms:W3CDTF">2013-10-20T19:20:23Z</dcterms:modified>
</cp:coreProperties>
</file>