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25"/>
  </p:notesMasterIdLst>
  <p:handoutMasterIdLst>
    <p:handoutMasterId r:id="rId26"/>
  </p:handoutMasterIdLst>
  <p:sldIdLst>
    <p:sldId id="815" r:id="rId3"/>
    <p:sldId id="819" r:id="rId4"/>
    <p:sldId id="800" r:id="rId5"/>
    <p:sldId id="1047" r:id="rId6"/>
    <p:sldId id="1046" r:id="rId7"/>
    <p:sldId id="1037" r:id="rId8"/>
    <p:sldId id="1045" r:id="rId9"/>
    <p:sldId id="1041" r:id="rId10"/>
    <p:sldId id="1042" r:id="rId11"/>
    <p:sldId id="1051" r:id="rId12"/>
    <p:sldId id="1052" r:id="rId13"/>
    <p:sldId id="1053" r:id="rId14"/>
    <p:sldId id="1043" r:id="rId15"/>
    <p:sldId id="1048" r:id="rId16"/>
    <p:sldId id="1044" r:id="rId17"/>
    <p:sldId id="1054" r:id="rId18"/>
    <p:sldId id="1040" r:id="rId19"/>
    <p:sldId id="1050" r:id="rId20"/>
    <p:sldId id="1055" r:id="rId21"/>
    <p:sldId id="1056" r:id="rId22"/>
    <p:sldId id="1049" r:id="rId23"/>
    <p:sldId id="860" r:id="rId2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08" autoAdjust="0"/>
    <p:restoredTop sz="83762" autoAdjust="0"/>
  </p:normalViewPr>
  <p:slideViewPr>
    <p:cSldViewPr>
      <p:cViewPr varScale="1">
        <p:scale>
          <a:sx n="110" d="100"/>
          <a:sy n="110" d="100"/>
        </p:scale>
        <p:origin x="11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81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5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7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7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8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21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36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5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5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6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8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ysinternals/downloads/sysm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afhartong/sysmon-modular" TargetMode="External"/><Relationship Id="rId2" Type="http://schemas.openxmlformats.org/officeDocument/2006/relationships/hyperlink" Target="https://github.com/SwiftOnSecurity/sysmon-confi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rustedsec/SysmonCommunityGuid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afhartong/sysmon-modula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panda.com/index.php/2017/02/28/deploying-sysmon-through-gp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okezone/Update-Sysm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olafhartong/sysmon-10-4-release-7f7480300df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7dEfKn70HCI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www.peerlyst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l1736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ysinternals/downloads/sysm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48201" y="1676232"/>
            <a:ext cx="9184987" cy="2955234"/>
          </a:xfrm>
        </p:spPr>
        <p:txBody>
          <a:bodyPr/>
          <a:lstStyle/>
          <a:p>
            <a:r>
              <a:rPr lang="en-US" dirty="0"/>
              <a:t>Got Sysmon? How to Deploy Sysmon and Collect the Logs in an Enterprise Environment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Scott Lynch, SEC555 Instructor 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PacketEngineer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3EFC3-9467-4C04-B633-D0E4168E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Features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D0952-BD7A-48E5-ACF1-C828D3E67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Process creation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with full command 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Hash of process image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files using SHA1 (the default), MD5, SHA256 or IMPHASH.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Includes a process GUID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in process create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Include a session GUID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in each events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Logs loading of drivers or DLLs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with their signatures and hashes.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Logs opens for raw read access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of disks and volumes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46F00-76A0-400C-B0D8-0FEC835F8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Logs network connections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, including each connection’s source process, IP addresses, port numbers, hostnames and port names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Detects changes in file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 creation time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Rule filtering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to include or exclude certain events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71717"/>
                </a:solidFill>
                <a:latin typeface="Segoe UI" panose="020B0502040204020203" pitchFamily="34" charset="0"/>
              </a:rPr>
              <a:t>Generates events from early in the boot process 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to capture activity made by even sophisticated kernel-mode malware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9114B9-183B-4BB7-A63C-075197F7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Event ID’s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00425-E58A-4A95-B4AA-054D26B8F4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1: Process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2: A process changed a file creation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3: Network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4: Sysmon service state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5: Process terminated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6: Driver loaded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7: Image loaded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8: </a:t>
            </a:r>
            <a:r>
              <a:rPr lang="en-US" sz="1800" dirty="0" err="1"/>
              <a:t>CreateRemoteThread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9: </a:t>
            </a:r>
            <a:r>
              <a:rPr lang="en-US" sz="1800" dirty="0" err="1"/>
              <a:t>RawAccessRead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10: </a:t>
            </a:r>
            <a:r>
              <a:rPr lang="en-US" sz="1800" dirty="0" err="1"/>
              <a:t>ProcessAccess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11: </a:t>
            </a:r>
            <a:r>
              <a:rPr lang="en-US" sz="1800" dirty="0" err="1"/>
              <a:t>FileCreate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ID 12: </a:t>
            </a:r>
            <a:r>
              <a:rPr lang="en-US" sz="1800" dirty="0" err="1"/>
              <a:t>RegistryEvent</a:t>
            </a:r>
            <a:r>
              <a:rPr lang="en-US" sz="1800" dirty="0"/>
              <a:t> (Object create and delete)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2A861-AEF4-45C8-AC94-00E0C55F8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7696200"/>
          </a:xfrm>
        </p:spPr>
        <p:txBody>
          <a:bodyPr/>
          <a:lstStyle/>
          <a:p>
            <a:r>
              <a:rPr lang="en-US" sz="1800" dirty="0"/>
              <a:t>Event ID 13: </a:t>
            </a:r>
            <a:r>
              <a:rPr lang="en-US" sz="1800" dirty="0" err="1"/>
              <a:t>RegistryEvent</a:t>
            </a:r>
            <a:r>
              <a:rPr lang="en-US" sz="1800" dirty="0"/>
              <a:t> (Value Set)</a:t>
            </a:r>
          </a:p>
          <a:p>
            <a:r>
              <a:rPr lang="en-US" sz="1800" dirty="0"/>
              <a:t>Event ID 14: </a:t>
            </a:r>
            <a:r>
              <a:rPr lang="en-US" sz="1800" dirty="0" err="1"/>
              <a:t>RegistryEvent</a:t>
            </a:r>
            <a:r>
              <a:rPr lang="en-US" sz="1800" dirty="0"/>
              <a:t> (Key and Value Rename)</a:t>
            </a:r>
          </a:p>
          <a:p>
            <a:r>
              <a:rPr lang="en-US" sz="1800" dirty="0"/>
              <a:t>Event ID 15: </a:t>
            </a:r>
            <a:r>
              <a:rPr lang="en-US" sz="1800" dirty="0" err="1"/>
              <a:t>FileCreateStreamHash</a:t>
            </a:r>
            <a:endParaRPr lang="en-US" sz="1800" dirty="0"/>
          </a:p>
          <a:p>
            <a:r>
              <a:rPr lang="en-US" sz="1800" dirty="0"/>
              <a:t>Event ID 17: </a:t>
            </a:r>
            <a:r>
              <a:rPr lang="en-US" sz="1800" dirty="0" err="1"/>
              <a:t>PipeEvent</a:t>
            </a:r>
            <a:r>
              <a:rPr lang="en-US" sz="1800" dirty="0"/>
              <a:t> (Pipe Created)</a:t>
            </a:r>
          </a:p>
          <a:p>
            <a:r>
              <a:rPr lang="en-US" sz="1800" dirty="0"/>
              <a:t>Event ID 18: </a:t>
            </a:r>
            <a:r>
              <a:rPr lang="en-US" sz="1800" dirty="0" err="1"/>
              <a:t>PipeEvent</a:t>
            </a:r>
            <a:r>
              <a:rPr lang="en-US" sz="1800" dirty="0"/>
              <a:t> (Pipe Connected)</a:t>
            </a:r>
          </a:p>
          <a:p>
            <a:r>
              <a:rPr lang="en-US" sz="1800" dirty="0"/>
              <a:t>Event ID 19: </a:t>
            </a:r>
            <a:r>
              <a:rPr lang="en-US" sz="1800" dirty="0" err="1"/>
              <a:t>WmiEvent</a:t>
            </a:r>
            <a:r>
              <a:rPr lang="en-US" sz="1800" dirty="0"/>
              <a:t> (</a:t>
            </a:r>
            <a:r>
              <a:rPr lang="en-US" sz="1800" dirty="0" err="1"/>
              <a:t>WmiEventFilter</a:t>
            </a:r>
            <a:r>
              <a:rPr lang="en-US" sz="1800" dirty="0"/>
              <a:t> activity detected)</a:t>
            </a:r>
          </a:p>
          <a:p>
            <a:r>
              <a:rPr lang="en-US" sz="1800" dirty="0"/>
              <a:t>Event ID 20: </a:t>
            </a:r>
            <a:r>
              <a:rPr lang="en-US" sz="1800" dirty="0" err="1"/>
              <a:t>WmiEvent</a:t>
            </a:r>
            <a:r>
              <a:rPr lang="en-US" sz="1800" dirty="0"/>
              <a:t> (</a:t>
            </a:r>
            <a:r>
              <a:rPr lang="en-US" sz="1800" dirty="0" err="1"/>
              <a:t>WmiEventConsumer</a:t>
            </a:r>
            <a:r>
              <a:rPr lang="en-US" sz="1800" dirty="0"/>
              <a:t> activity detected)</a:t>
            </a:r>
          </a:p>
          <a:p>
            <a:r>
              <a:rPr lang="en-US" sz="1800" dirty="0"/>
              <a:t>Event ID 21: </a:t>
            </a:r>
            <a:r>
              <a:rPr lang="en-US" sz="1800" dirty="0" err="1"/>
              <a:t>WmiEvent</a:t>
            </a:r>
            <a:r>
              <a:rPr lang="en-US" sz="1800" dirty="0"/>
              <a:t> (</a:t>
            </a:r>
            <a:r>
              <a:rPr lang="en-US" sz="1800" dirty="0" err="1"/>
              <a:t>WmiEventConsumerToFilter</a:t>
            </a:r>
            <a:r>
              <a:rPr lang="en-US" sz="1800" dirty="0"/>
              <a:t> activity detected)</a:t>
            </a:r>
          </a:p>
          <a:p>
            <a:r>
              <a:rPr lang="fr-FR" sz="1800" dirty="0"/>
              <a:t>Event ID 22: </a:t>
            </a:r>
            <a:r>
              <a:rPr lang="fr-FR" sz="1800" dirty="0" err="1"/>
              <a:t>DNSEvent</a:t>
            </a:r>
            <a:r>
              <a:rPr lang="fr-FR" sz="1800" dirty="0"/>
              <a:t> (DNS </a:t>
            </a:r>
            <a:r>
              <a:rPr lang="fr-FR" sz="1800" dirty="0" err="1"/>
              <a:t>query</a:t>
            </a:r>
            <a:r>
              <a:rPr lang="fr-FR" sz="1800" dirty="0"/>
              <a:t>)</a:t>
            </a:r>
          </a:p>
          <a:p>
            <a:r>
              <a:rPr lang="en-US" sz="1800" dirty="0"/>
              <a:t>Event ID 255: Error</a:t>
            </a:r>
          </a:p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024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F71700-A3E6-4796-B46D-C2A43CC5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Catching PowerShell Base64 Encoded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3ECFBC-B920-428C-89DE-DDA8E6C2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dirty="0"/>
              <a:t>Sysmon caught this!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15799D-3C3B-4754-B44C-9A5F0AB5F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76022"/>
            <a:ext cx="7896214" cy="413427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744928B-C063-4574-9476-F44EED2D0DF8}"/>
              </a:ext>
            </a:extLst>
          </p:cNvPr>
          <p:cNvSpPr/>
          <p:nvPr/>
        </p:nvSpPr>
        <p:spPr>
          <a:xfrm rot="18696567">
            <a:off x="1874804" y="1747866"/>
            <a:ext cx="2133600" cy="250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CD180A-B428-4FF6-8B02-2356D43F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9640B-CBF6-4C7B-8675-B798D5515B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Straight forward install process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b="1" dirty="0" err="1"/>
              <a:t>sysmon</a:t>
            </a:r>
            <a:r>
              <a:rPr lang="en-US" b="1" dirty="0"/>
              <a:t> -</a:t>
            </a:r>
            <a:r>
              <a:rPr lang="en-US" b="1" dirty="0" err="1"/>
              <a:t>accepteula</a:t>
            </a:r>
            <a:r>
              <a:rPr lang="en-US" b="1" dirty="0"/>
              <a:t>  –I </a:t>
            </a:r>
          </a:p>
          <a:p>
            <a:pPr lvl="1" indent="0">
              <a:buNone/>
            </a:pPr>
            <a:r>
              <a:rPr lang="en-US" dirty="0"/>
              <a:t>Install with default settings </a:t>
            </a:r>
          </a:p>
          <a:p>
            <a:endParaRPr lang="en-US" dirty="0"/>
          </a:p>
          <a:p>
            <a:pPr lvl="1" indent="0">
              <a:buNone/>
            </a:pPr>
            <a:r>
              <a:rPr lang="en-US" sz="2000" dirty="0"/>
              <a:t>Install:    Sysmon.exe -</a:t>
            </a:r>
            <a:r>
              <a:rPr lang="en-US" sz="2000" dirty="0" err="1"/>
              <a:t>i</a:t>
            </a:r>
            <a:r>
              <a:rPr lang="en-US" sz="2000" dirty="0"/>
              <a:t> &lt;</a:t>
            </a:r>
            <a:r>
              <a:rPr lang="en-US" sz="2000" dirty="0" err="1"/>
              <a:t>configfile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[-h &lt;[sha1|md5|sha256|imphash|*],...&gt;] [-n [&lt;process,...&gt;]]</a:t>
            </a:r>
            <a:br>
              <a:rPr lang="en-US" sz="2000" dirty="0"/>
            </a:br>
            <a:r>
              <a:rPr lang="en-US" sz="2000" dirty="0"/>
              <a:t>[-l (&lt;process,...&gt;)]</a:t>
            </a:r>
          </a:p>
          <a:p>
            <a:pPr lvl="2" indent="0">
              <a:buNone/>
            </a:pPr>
            <a:endParaRPr lang="en-US" dirty="0"/>
          </a:p>
          <a:p>
            <a:r>
              <a:rPr lang="en-US" sz="1200" dirty="0">
                <a:hlinkClick r:id="rId3"/>
              </a:rPr>
              <a:t>https://docs.microsoft.com/en-us/sysinternals/downloads/sysmon</a:t>
            </a:r>
            <a:endParaRPr lang="en-US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EEA331-CD67-44C5-887B-6866B4C809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Get a Log of DNS Queries with Sysmon - soji256 - Medium">
            <a:extLst>
              <a:ext uri="{FF2B5EF4-FFF2-40B4-BE49-F238E27FC236}">
                <a16:creationId xmlns:a16="http://schemas.microsoft.com/office/drawing/2014/main" id="{B8C01701-81D2-4D66-9F01-65121DA2F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38400"/>
            <a:ext cx="55911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9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090FB7-2197-4916-BFA0-36F3061D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Sysmon Config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563C2B-A5F9-475F-A372-04543F9D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XML based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Many filtering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100" name="Picture 4" descr="Configuration file">
            <a:extLst>
              <a:ext uri="{FF2B5EF4-FFF2-40B4-BE49-F238E27FC236}">
                <a16:creationId xmlns:a16="http://schemas.microsoft.com/office/drawing/2014/main" id="{52BC69DE-B06E-4FFC-8244-D970475A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5257800" cy="396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9762E-F3D1-4FDA-BA45-D2CEB581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Configuration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C93E1-DA06-4CD9-8DD6-D0CF40F3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SwiftOnSecurity            </a:t>
            </a:r>
            <a:r>
              <a:rPr lang="en-US" dirty="0">
                <a:hlinkClick r:id="rId2"/>
              </a:rPr>
              <a:t>https://github.com/SwiftOnSecurity/sysmon-config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Olaf </a:t>
            </a:r>
            <a:r>
              <a:rPr lang="en-US" dirty="0" err="1"/>
              <a:t>Hartong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dirty="0">
                <a:hlinkClick r:id="rId3"/>
              </a:rPr>
              <a:t>https://github.com/olafhartong/sysmon-modular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Sysmon Community Guide by Carlos Perez </a:t>
            </a:r>
            <a:r>
              <a:rPr lang="en-US" dirty="0" err="1"/>
              <a:t>TrustedSec</a:t>
            </a:r>
            <a:r>
              <a:rPr lang="en-US" dirty="0"/>
              <a:t> LLC</a:t>
            </a:r>
          </a:p>
          <a:p>
            <a:r>
              <a:rPr lang="en-US" dirty="0">
                <a:hlinkClick r:id="rId4"/>
              </a:rPr>
              <a:t>https://github.com/trustedsec/SysmonCommunityGuide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5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224B1-7EBD-4E53-B69C-4AE2D07F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Sysmon Config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99D38-9333-42DD-A649-180D983C7D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by Olaf </a:t>
            </a:r>
            <a:r>
              <a:rPr lang="en-US" dirty="0" err="1"/>
              <a:t>Hartong</a:t>
            </a:r>
            <a:endParaRPr lang="en-US" dirty="0"/>
          </a:p>
          <a:p>
            <a:r>
              <a:rPr lang="en-US" sz="2000" dirty="0">
                <a:hlinkClick r:id="rId3"/>
              </a:rPr>
              <a:t>https://github.com/olafhartong/sysmon-modular</a:t>
            </a:r>
            <a:endParaRPr lang="en-US" sz="2000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Modular = easier to maintain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Choose your own adventure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Maps in MITRE Techniques from the ATT&amp;C Framework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F2781B-55F4-4FCB-80A9-E54CAFCC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1" y="1590117"/>
            <a:ext cx="4038600" cy="3176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401DB-02CE-4F77-B16B-500902761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5031779"/>
            <a:ext cx="10782300" cy="10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4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0727D9-CE27-4085-BE58-FC14F075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Deployment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265CF-E34A-417E-AAB7-4BA95A38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Install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Download and install on each endpoint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Automated Deployment and Install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GPO and Scheduled Task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Third Party Tools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sz="2000" dirty="0">
                <a:hlinkClick r:id="rId3"/>
              </a:rPr>
              <a:t>https://www.syspanda.com/index.php/2017/02/28/deploying-sysmon-through-gpo/</a:t>
            </a:r>
            <a:endParaRPr lang="en-US" sz="2000" dirty="0"/>
          </a:p>
          <a:p>
            <a:pPr lvl="1" indent="0">
              <a:buNone/>
            </a:pPr>
            <a:r>
              <a:rPr lang="en-US" sz="2000" dirty="0">
                <a:hlinkClick r:id="rId4"/>
              </a:rPr>
              <a:t>https://github.com/jokezone/Update-Sysmon</a:t>
            </a:r>
            <a:endParaRPr lang="en-US" sz="2000" dirty="0"/>
          </a:p>
          <a:p>
            <a:pPr marL="1209675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7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03012-D816-42ED-8D2C-551344A4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Sysmon Deployment Options –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36D4C-ACEC-4053-9F74-F750498B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Deployment tools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SCCM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Lansweeper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PowerShell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Ansible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And many more…</a:t>
            </a:r>
          </a:p>
          <a:p>
            <a:pPr lvl="1" indent="0">
              <a:buNone/>
            </a:pPr>
            <a:endParaRPr lang="en-US" dirty="0"/>
          </a:p>
          <a:p>
            <a:endParaRPr lang="en-US" b="1" dirty="0"/>
          </a:p>
        </p:txBody>
      </p:sp>
      <p:pic>
        <p:nvPicPr>
          <p:cNvPr id="5122" name="Picture 2" descr="Kitchen Soap – A Mature Role for Automation: Part I">
            <a:extLst>
              <a:ext uri="{FF2B5EF4-FFF2-40B4-BE49-F238E27FC236}">
                <a16:creationId xmlns:a16="http://schemas.microsoft.com/office/drawing/2014/main" id="{483C67A9-1DE1-4C04-A2BB-FC44FD04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958" y="144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6D8602-9EF4-425B-BAA3-24F0FC0B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Collection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FB100-4B01-4509-A855-BDD6F56C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Event Forwarding (WEF)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NSA Spotting the Adversary 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End Point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Winlogbeat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Nxlog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Universal Forwarder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7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Instructor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Global Manger Security Operations, Global Satellite Communications 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GIAC GCDA, GDSA, GNFA, GCIH, Cisco CCNP-S, Cisco Instructor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Navy Veteran, CVN 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80B38F-4A0A-4C29-91EB-807DDC16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Own Adventure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B0A76-295F-4455-8130-718EBCBEA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 can support agents, use them!</a:t>
            </a:r>
          </a:p>
          <a:p>
            <a:pPr marL="860425" lvl="1" indent="-457200"/>
            <a:r>
              <a:rPr lang="en-US" dirty="0"/>
              <a:t>Support additional features not found in WEF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If you cant deploy agents than use WEF (still an agent    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AEC896-99C9-4575-A2BC-DA6D8BD2EF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EB85623-E93C-49B9-B319-AA0599A1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40" y="1524000"/>
            <a:ext cx="2438400" cy="41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miley Face with Shades Circle Button | Magnet America">
            <a:extLst>
              <a:ext uri="{FF2B5EF4-FFF2-40B4-BE49-F238E27FC236}">
                <a16:creationId xmlns:a16="http://schemas.microsoft.com/office/drawing/2014/main" id="{817EECC4-83C7-4276-BFDE-9BAFF994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38600"/>
            <a:ext cx="309563" cy="3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1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0DEF8D-9A0B-4932-BAB3-3DD1D43B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E4E33-6CB4-48EC-85E8-A247E0C45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SwiftOnSecurity  </a:t>
            </a:r>
            <a:r>
              <a:rPr lang="en-US" sz="2400" dirty="0">
                <a:solidFill>
                  <a:schemeClr val="accent5"/>
                </a:solidFill>
              </a:rPr>
              <a:t>@SwiftOnSecurity</a:t>
            </a:r>
          </a:p>
          <a:p>
            <a:r>
              <a:rPr lang="en-US" sz="2400" dirty="0"/>
              <a:t>Olaf </a:t>
            </a:r>
            <a:r>
              <a:rPr lang="en-US" sz="2400" dirty="0" err="1"/>
              <a:t>Hartong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@</a:t>
            </a:r>
            <a:r>
              <a:rPr lang="en-US" sz="2400" dirty="0" err="1">
                <a:hlinkClick r:id="rId3"/>
              </a:rPr>
              <a:t>olafhartong</a:t>
            </a:r>
            <a:endParaRPr lang="en-US" sz="2400" dirty="0"/>
          </a:p>
          <a:p>
            <a:r>
              <a:rPr lang="en-US" sz="2400" dirty="0"/>
              <a:t>Pablo D. </a:t>
            </a:r>
            <a:r>
              <a:rPr lang="en-US" sz="2400" dirty="0">
                <a:solidFill>
                  <a:schemeClr val="accent5"/>
                </a:solidFill>
              </a:rPr>
              <a:t>@</a:t>
            </a:r>
            <a:r>
              <a:rPr lang="en-US" sz="2400" dirty="0" err="1">
                <a:solidFill>
                  <a:schemeClr val="accent5"/>
                </a:solidFill>
              </a:rPr>
              <a:t>PabloSyspanda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/>
              <a:t>Roberto Rodriguez </a:t>
            </a:r>
            <a:r>
              <a:rPr lang="en-US" sz="2400" dirty="0">
                <a:solidFill>
                  <a:schemeClr val="accent5"/>
                </a:solidFill>
              </a:rPr>
              <a:t>@Cyb3rWard0g</a:t>
            </a:r>
          </a:p>
          <a:p>
            <a:r>
              <a:rPr lang="en-US" sz="2400" dirty="0"/>
              <a:t>Carlos Perez </a:t>
            </a:r>
            <a:r>
              <a:rPr lang="en-US" sz="2400" dirty="0">
                <a:solidFill>
                  <a:schemeClr val="accent5"/>
                </a:solidFill>
              </a:rPr>
              <a:t>@Carlos_Perez</a:t>
            </a:r>
          </a:p>
          <a:p>
            <a:r>
              <a:rPr lang="en-US" sz="2400" dirty="0">
                <a:solidFill>
                  <a:srgbClr val="14171A"/>
                </a:solidFill>
                <a:latin typeface="system-ui"/>
              </a:rPr>
              <a:t>Nate Guagenti </a:t>
            </a:r>
            <a:r>
              <a:rPr lang="en-US" sz="2400" dirty="0">
                <a:solidFill>
                  <a:schemeClr val="accent5"/>
                </a:solidFill>
                <a:latin typeface="system-ui"/>
              </a:rPr>
              <a:t>@neu5ron 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/>
              <a:t>And many many more….</a:t>
            </a: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B6C97-C923-4D67-9D36-C807C095CA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Peerlyst </a:t>
            </a:r>
            <a:r>
              <a:rPr lang="en-US" sz="2400" dirty="0">
                <a:hlinkClick r:id="rId4"/>
              </a:rPr>
              <a:t>https://www.peerlyst.com/</a:t>
            </a:r>
            <a:endParaRPr lang="en-US" sz="2400" dirty="0"/>
          </a:p>
          <a:p>
            <a:r>
              <a:rPr lang="en-US" sz="2400" dirty="0"/>
              <a:t>Medium </a:t>
            </a:r>
            <a:r>
              <a:rPr lang="en-US" sz="2400" dirty="0">
                <a:hlinkClick r:id="rId5"/>
              </a:rPr>
              <a:t>https://medium.com/</a:t>
            </a:r>
          </a:p>
          <a:p>
            <a:r>
              <a:rPr lang="en-US" sz="2400" dirty="0"/>
              <a:t>Eric Conrad Threat hunting with Sysmon</a:t>
            </a:r>
            <a:r>
              <a:rPr lang="en-US" sz="1400" dirty="0"/>
              <a:t> </a:t>
            </a:r>
            <a:r>
              <a:rPr lang="en-US" sz="2400" dirty="0">
                <a:hlinkClick r:id="rId6"/>
              </a:rPr>
              <a:t>https://www.youtube.com/watch?v=7dEfKn70HCI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11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C874D3-E8CA-45E7-9D58-00CF21C0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CECFB-EF0D-4CE4-9A22-AF30EFE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Deploy Sysmon and Collect the Logs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Plan your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 log enhancements and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Collect the logs</a:t>
            </a:r>
          </a:p>
          <a:p>
            <a:endParaRPr lang="en-US" dirty="0"/>
          </a:p>
          <a:p>
            <a:r>
              <a:rPr lang="en-US" dirty="0"/>
              <a:t>Consider </a:t>
            </a:r>
            <a:r>
              <a:rPr lang="en-US" b="1" dirty="0"/>
              <a:t>SEC555: SIEM with Tactical Analytics</a:t>
            </a:r>
          </a:p>
          <a:p>
            <a:r>
              <a:rPr lang="en-US" b="1" dirty="0"/>
              <a:t>Rumor is…</a:t>
            </a:r>
            <a:r>
              <a:rPr lang="en-US" dirty="0"/>
              <a:t> There may also be a new course soon:</a:t>
            </a:r>
          </a:p>
          <a:p>
            <a:r>
              <a:rPr lang="en-US" b="1" dirty="0"/>
              <a:t>      Tactical Data Handling at Scale with Logstash</a:t>
            </a:r>
          </a:p>
        </p:txBody>
      </p:sp>
      <p:pic>
        <p:nvPicPr>
          <p:cNvPr id="3074" name="Picture 2" descr="https://www.giac.org/images/design/custom/icons/certs/large/gcda-gold.png">
            <a:extLst>
              <a:ext uri="{FF2B5EF4-FFF2-40B4-BE49-F238E27FC236}">
                <a16:creationId xmlns:a16="http://schemas.microsoft.com/office/drawing/2014/main" id="{45C6C213-9A18-4F4D-AF58-3C064D926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295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7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https://github.com/scottl1736/presentations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LinkedIn and Twitter:</a:t>
            </a:r>
            <a:r>
              <a:rPr lang="en-US" dirty="0"/>
              <a:t>  @</a:t>
            </a:r>
            <a:r>
              <a:rPr lang="en-US" dirty="0" err="1"/>
              <a:t>packetengineer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E8899-4E19-4741-BAF1-113FFFC4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Webcast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16D6F-3AED-4A81-B844-72CEB46B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 visibility and reaction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Discuss the benefits of collecting windows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additional logging capabilities to your endpoints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Forward logs via agent or WEF</a:t>
            </a:r>
          </a:p>
        </p:txBody>
      </p:sp>
    </p:spTree>
    <p:extLst>
      <p:ext uri="{BB962C8B-B14F-4D97-AF65-F5344CB8AC3E}">
        <p14:creationId xmlns:p14="http://schemas.microsoft.com/office/powerpoint/2010/main" val="397689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F07EF3-3896-48B6-BC57-D6B293D6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75840"/>
            <a:ext cx="10881360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 Logs</a:t>
            </a:r>
          </a:p>
        </p:txBody>
      </p:sp>
      <p:pic>
        <p:nvPicPr>
          <p:cNvPr id="3074" name="Picture 2" descr="I see Logs... Logs Everywhere.... - X, X Everywhere | Meme Generator">
            <a:extLst>
              <a:ext uri="{FF2B5EF4-FFF2-40B4-BE49-F238E27FC236}">
                <a16:creationId xmlns:a16="http://schemas.microsoft.com/office/drawing/2014/main" id="{C45A3DBF-CFAC-448C-9F30-94EE9FCCE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1432" y="1939062"/>
            <a:ext cx="6163956" cy="341986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D66CE-909B-4D4C-A596-F51837574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Many organizations don’t collect, store nor analyze the logs within their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5F9C54-ED6C-4D4B-B764-39E4EAAC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Management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CE671-C8E9-47BB-B2B5-FEEDF12B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Cant log what you don’t know about…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b="1" dirty="0"/>
              <a:t>CIS #1 Inventory of Authorized and Unauthorized Devices”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“CIS #2 Inventory of Authorized and Unauthorized Software”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3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19D222-E823-4140-BD7B-4A1C9A3F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Logging, The Holy Grail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4CF45-E687-4C92-A36F-76B26D61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Security Monitoring and Alerting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Health and Management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Forensics and Incident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Teamwork </a:t>
            </a:r>
          </a:p>
          <a:p>
            <a:endParaRPr lang="en-US" dirty="0"/>
          </a:p>
        </p:txBody>
      </p:sp>
      <p:pic>
        <p:nvPicPr>
          <p:cNvPr id="2050" name="Picture 2" descr="There are some who call me....Tim? - 9GAG">
            <a:extLst>
              <a:ext uri="{FF2B5EF4-FFF2-40B4-BE49-F238E27FC236}">
                <a16:creationId xmlns:a16="http://schemas.microsoft.com/office/drawing/2014/main" id="{63365496-432B-476B-9160-E15F1E07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7526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0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38C2AD-AAAB-4F2D-8DA0-09A396E1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Default 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282BF-DAB0-4E40-8B54-DD43B4C8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Helpful but could be better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are disabled by default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PowerShell Logging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Command Line Process Auditing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we make it better?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951F40D-570E-4442-B665-98EA47B4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1524000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4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8B135A-4957-4CFF-AB8C-6DAE87BA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Sysinternals Sysmon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D3870-FF51-4E18-A1F0-3053DC01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Mark Russinovich and Team at Microsoft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windows logging channel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Security and forensic value 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Extends windows logging capabilities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hlinkClick r:id="rId3"/>
              </a:rPr>
              <a:t>https://docs.microsoft.com/en-us/sysinternals/downloads/sysmon</a:t>
            </a:r>
            <a:endParaRPr lang="en-US" sz="2000" dirty="0"/>
          </a:p>
        </p:txBody>
      </p:sp>
      <p:pic>
        <p:nvPicPr>
          <p:cNvPr id="8194" name="Picture 2" descr="Windows DNS threat hunting with Sysmon and Gravwell">
            <a:extLst>
              <a:ext uri="{FF2B5EF4-FFF2-40B4-BE49-F238E27FC236}">
                <a16:creationId xmlns:a16="http://schemas.microsoft.com/office/drawing/2014/main" id="{88290EE4-1BCF-45CF-ADF4-DC6217DD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12" y="2176933"/>
            <a:ext cx="3257550" cy="250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646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171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Courier New</vt:lpstr>
      <vt:lpstr>Georgia</vt:lpstr>
      <vt:lpstr>Gill Sans MT</vt:lpstr>
      <vt:lpstr>Segoe UI</vt:lpstr>
      <vt:lpstr>system-ui</vt:lpstr>
      <vt:lpstr>Tahoma</vt:lpstr>
      <vt:lpstr>Times New Roman</vt:lpstr>
      <vt:lpstr>Title Page</vt:lpstr>
      <vt:lpstr>Basic Layout Pages</vt:lpstr>
      <vt:lpstr>SEC555</vt:lpstr>
      <vt:lpstr>About Me</vt:lpstr>
      <vt:lpstr>Welcome!</vt:lpstr>
      <vt:lpstr>Goal of this Webcast</vt:lpstr>
      <vt:lpstr> Logs</vt:lpstr>
      <vt:lpstr>Asset Management </vt:lpstr>
      <vt:lpstr>Centralized Logging, The Holy Grail</vt:lpstr>
      <vt:lpstr>Windows Default Logs</vt:lpstr>
      <vt:lpstr>Sysinternals Sysmon</vt:lpstr>
      <vt:lpstr>Sysmon Features </vt:lpstr>
      <vt:lpstr>Sysmon Event ID’s</vt:lpstr>
      <vt:lpstr>Sysmon Catching PowerShell Base64 Encoded String</vt:lpstr>
      <vt:lpstr>Installation</vt:lpstr>
      <vt:lpstr>Default Sysmon Config </vt:lpstr>
      <vt:lpstr>Additional Configuration Options</vt:lpstr>
      <vt:lpstr>Modular Sysmon Config </vt:lpstr>
      <vt:lpstr>Sysmon Deployment Options</vt:lpstr>
      <vt:lpstr>Sysmon Deployment Options – Cont.</vt:lpstr>
      <vt:lpstr>Log Collection</vt:lpstr>
      <vt:lpstr>Choose Your Own Adventure </vt:lpstr>
      <vt:lpstr>Additional 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2020-04-08T19:24:12Z</dcterms:created>
  <dcterms:modified xsi:type="dcterms:W3CDTF">2020-04-16T17:01:21Z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