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0" r:id="rId4"/>
    <p:sldId id="272" r:id="rId5"/>
    <p:sldId id="274" r:id="rId6"/>
    <p:sldId id="273" r:id="rId7"/>
    <p:sldId id="278" r:id="rId8"/>
    <p:sldId id="257" r:id="rId9"/>
    <p:sldId id="258" r:id="rId10"/>
    <p:sldId id="283" r:id="rId11"/>
    <p:sldId id="277" r:id="rId12"/>
    <p:sldId id="276" r:id="rId13"/>
    <p:sldId id="284" r:id="rId14"/>
    <p:sldId id="275" r:id="rId15"/>
    <p:sldId id="279" r:id="rId16"/>
    <p:sldId id="285" r:id="rId17"/>
    <p:sldId id="280" r:id="rId18"/>
    <p:sldId id="281" r:id="rId19"/>
    <p:sldId id="270" r:id="rId20"/>
    <p:sldId id="259" r:id="rId21"/>
    <p:sldId id="269" r:id="rId22"/>
    <p:sldId id="271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107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0DA9B61D-0E00-4942-9224-6E2EB1501D96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86BCD5ED-AE6D-B049-BA3A-9E7BA3B6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3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B61D-0E00-4942-9224-6E2EB1501D96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D5ED-AE6D-B049-BA3A-9E7BA3B6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2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A9B61D-0E00-4942-9224-6E2EB1501D96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86BCD5ED-AE6D-B049-BA3A-9E7BA3B6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67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A9B61D-0E00-4942-9224-6E2EB1501D96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86BCD5ED-AE6D-B049-BA3A-9E7BA3B64A0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7122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A9B61D-0E00-4942-9224-6E2EB1501D96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86BCD5ED-AE6D-B049-BA3A-9E7BA3B6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24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B61D-0E00-4942-9224-6E2EB1501D96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D5ED-AE6D-B049-BA3A-9E7BA3B6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22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B61D-0E00-4942-9224-6E2EB1501D96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D5ED-AE6D-B049-BA3A-9E7BA3B6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6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B61D-0E00-4942-9224-6E2EB1501D96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D5ED-AE6D-B049-BA3A-9E7BA3B6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19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A9B61D-0E00-4942-9224-6E2EB1501D96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86BCD5ED-AE6D-B049-BA3A-9E7BA3B6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5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B61D-0E00-4942-9224-6E2EB1501D96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D5ED-AE6D-B049-BA3A-9E7BA3B6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0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A9B61D-0E00-4942-9224-6E2EB1501D96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86BCD5ED-AE6D-B049-BA3A-9E7BA3B6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5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B61D-0E00-4942-9224-6E2EB1501D96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D5ED-AE6D-B049-BA3A-9E7BA3B6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5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B61D-0E00-4942-9224-6E2EB1501D96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D5ED-AE6D-B049-BA3A-9E7BA3B6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B61D-0E00-4942-9224-6E2EB1501D96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D5ED-AE6D-B049-BA3A-9E7BA3B6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1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B61D-0E00-4942-9224-6E2EB1501D96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D5ED-AE6D-B049-BA3A-9E7BA3B6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9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B61D-0E00-4942-9224-6E2EB1501D96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D5ED-AE6D-B049-BA3A-9E7BA3B6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7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B61D-0E00-4942-9224-6E2EB1501D96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D5ED-AE6D-B049-BA3A-9E7BA3B6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4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9B61D-0E00-4942-9224-6E2EB1501D96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CD5ED-AE6D-B049-BA3A-9E7BA3B6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42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sc.sans.edu/forums/diary/Adversary+hunting+with+SOFELK/22592/" TargetMode="External"/><Relationship Id="rId2" Type="http://schemas.openxmlformats.org/officeDocument/2006/relationships/hyperlink" Target="https://www.threathunting.net/reading-lis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onion.net/" TargetMode="External"/><Relationship Id="rId7" Type="http://schemas.openxmlformats.org/officeDocument/2006/relationships/hyperlink" Target="https://docs.microsoft.com/en-us/sysinternals/downloads/sysmon" TargetMode="External"/><Relationship Id="rId2" Type="http://schemas.openxmlformats.org/officeDocument/2006/relationships/hyperlink" Target="https://www.bro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cknsm.io/" TargetMode="External"/><Relationship Id="rId5" Type="http://schemas.openxmlformats.org/officeDocument/2006/relationships/hyperlink" Target="https://github.com/Cyb3rWard0g/HELK/wiki" TargetMode="External"/><Relationship Id="rId4" Type="http://schemas.openxmlformats.org/officeDocument/2006/relationships/hyperlink" Target="https://github.com/philhagen/sof-el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erlyst.com/" TargetMode="External"/><Relationship Id="rId7" Type="http://schemas.openxmlformats.org/officeDocument/2006/relationships/hyperlink" Target="https://wiki.sans.blue/#!index.md" TargetMode="External"/><Relationship Id="rId2" Type="http://schemas.openxmlformats.org/officeDocument/2006/relationships/hyperlink" Target="https://www.cisecurity.org/contro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lackhillsinfosec.com/blog/" TargetMode="External"/><Relationship Id="rId5" Type="http://schemas.openxmlformats.org/officeDocument/2006/relationships/hyperlink" Target="https://www.hasecuritysolutions.com/" TargetMode="External"/><Relationship Id="rId4" Type="http://schemas.openxmlformats.org/officeDocument/2006/relationships/hyperlink" Target="https://medium.com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SwiftOnSecurity" TargetMode="External"/><Relationship Id="rId3" Type="http://schemas.openxmlformats.org/officeDocument/2006/relationships/hyperlink" Target="https://twitter.com/SecHubb" TargetMode="External"/><Relationship Id="rId7" Type="http://schemas.openxmlformats.org/officeDocument/2006/relationships/hyperlink" Target="https://twitter.com/HuntOperator" TargetMode="External"/><Relationship Id="rId2" Type="http://schemas.openxmlformats.org/officeDocument/2006/relationships/hyperlink" Target="https://twitter.com/SecurityMap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hacks4pancakes" TargetMode="External"/><Relationship Id="rId11" Type="http://schemas.openxmlformats.org/officeDocument/2006/relationships/hyperlink" Target="https://twitter.com/strandjs" TargetMode="External"/><Relationship Id="rId5" Type="http://schemas.openxmlformats.org/officeDocument/2006/relationships/hyperlink" Target="https://twitter.com/aboutsecurity" TargetMode="External"/><Relationship Id="rId10" Type="http://schemas.openxmlformats.org/officeDocument/2006/relationships/hyperlink" Target="https://twitter.com/dougburks" TargetMode="External"/><Relationship Id="rId4" Type="http://schemas.openxmlformats.org/officeDocument/2006/relationships/hyperlink" Target="https://twitter.com/eric_conrad" TargetMode="External"/><Relationship Id="rId9" Type="http://schemas.openxmlformats.org/officeDocument/2006/relationships/hyperlink" Target="https://twitter.com/securityonion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sidesphilly.org/" TargetMode="External"/><Relationship Id="rId2" Type="http://schemas.openxmlformats.org/officeDocument/2006/relationships/hyperlink" Target="https://www.san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oonline.com/article/3155500/it-careers/the-cso-guide-to-top-security-conferences.html" TargetMode="External"/><Relationship Id="rId5" Type="http://schemas.openxmlformats.org/officeDocument/2006/relationships/hyperlink" Target="https://www.meetup.com/" TargetMode="External"/><Relationship Id="rId4" Type="http://schemas.openxmlformats.org/officeDocument/2006/relationships/hyperlink" Target="http://www.securitybsides.com/w/page/12194156/FrontPage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ypriselectronics.com/information-security/cyber-security-solutions/computer-network-defens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Blue Team</a:t>
            </a:r>
            <a:br>
              <a:rPr lang="en-US" dirty="0" smtClean="0"/>
            </a:br>
            <a:r>
              <a:rPr lang="en-US" dirty="0" smtClean="0"/>
              <a:t> Detect and Defend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318001"/>
            <a:ext cx="7315200" cy="685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Scott Lynch | @</a:t>
            </a:r>
            <a:r>
              <a:rPr lang="en-US" dirty="0" err="1" smtClean="0"/>
              <a:t>packetengineer</a:t>
            </a:r>
            <a:r>
              <a:rPr lang="en-US" dirty="0" smtClean="0"/>
              <a:t> | lynch@packetengineer.com</a:t>
            </a:r>
          </a:p>
          <a:p>
            <a:r>
              <a:rPr lang="en-US" dirty="0" smtClean="0"/>
              <a:t>5 October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1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hunting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Cyber </a:t>
            </a:r>
            <a:r>
              <a:rPr lang="en-US" b="1" dirty="0"/>
              <a:t>threat hunting</a:t>
            </a:r>
            <a:r>
              <a:rPr lang="en-US" dirty="0"/>
              <a:t> is "the process of proactively and iteratively searching through networks to detect and isolate advanced </a:t>
            </a:r>
            <a:r>
              <a:rPr lang="en-US" b="1" dirty="0"/>
              <a:t>threats</a:t>
            </a:r>
            <a:r>
              <a:rPr lang="en-US" dirty="0"/>
              <a:t> that evade existing security solutions."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Threat hunting is aptly focused on threats. And to be a threat, an adversary must have three things: </a:t>
            </a:r>
          </a:p>
          <a:p>
            <a:pPr lvl="1"/>
            <a:r>
              <a:rPr lang="en-US" dirty="0"/>
              <a:t>Intent</a:t>
            </a:r>
          </a:p>
          <a:p>
            <a:pPr lvl="1"/>
            <a:r>
              <a:rPr lang="en-US" dirty="0"/>
              <a:t>Capability</a:t>
            </a:r>
          </a:p>
          <a:p>
            <a:pPr lvl="1"/>
            <a:r>
              <a:rPr lang="en-US" dirty="0"/>
              <a:t>Opportunity to do harm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Hunting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Correlation of end point logs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Netflow</a:t>
            </a:r>
            <a:r>
              <a:rPr lang="en-US" dirty="0"/>
              <a:t> traffic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Analysis of NIDS and HIDS</a:t>
            </a:r>
          </a:p>
          <a:p>
            <a:endParaRPr lang="en-US" dirty="0"/>
          </a:p>
          <a:p>
            <a:r>
              <a:rPr lang="en-US" dirty="0"/>
              <a:t>Indications of compromise IOC</a:t>
            </a:r>
          </a:p>
          <a:p>
            <a:endParaRPr lang="en-US" dirty="0"/>
          </a:p>
          <a:p>
            <a:r>
              <a:rPr lang="en-US" dirty="0"/>
              <a:t>Threat Feeds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IDS and Firewall log correlation </a:t>
            </a:r>
          </a:p>
          <a:p>
            <a:endParaRPr lang="en-US" dirty="0"/>
          </a:p>
        </p:txBody>
      </p:sp>
      <p:pic>
        <p:nvPicPr>
          <p:cNvPr id="4" name="Picture 3" descr="What if I told yo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339" y="2462980"/>
            <a:ext cx="4101506" cy="248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0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Hunting Cont.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94360" y="2446757"/>
            <a:ext cx="7955280" cy="50439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Looking for intra system/lateral movement</a:t>
            </a:r>
            <a:endParaRPr lang="en-US" dirty="0"/>
          </a:p>
        </p:txBody>
      </p:sp>
      <p:pic>
        <p:nvPicPr>
          <p:cNvPr id="7" name="Picture 6" descr="end-to-end-security-with-palo-alto-networks-onur-kasap-engineer-palo-alto-networks-54-6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51" y="3038328"/>
            <a:ext cx="5708445" cy="32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1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hunting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Threat Hunting Project </a:t>
            </a:r>
            <a:r>
              <a:rPr lang="en-US" dirty="0" smtClean="0">
                <a:hlinkClick r:id="rId2"/>
              </a:rPr>
              <a:t>https://www.threathunting.net/reading-list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/>
              <a:t>Adversary Hunting with SOF-ELK </a:t>
            </a:r>
            <a:r>
              <a:rPr lang="en-US" dirty="0">
                <a:hlinkClick r:id="rId3"/>
              </a:rPr>
              <a:t>https://isc.sans.edu/forums/diary/Adversary+hunting+with+SOFELK/22592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57" y="2910676"/>
            <a:ext cx="3317620" cy="1661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8501" y="5463048"/>
            <a:ext cx="30670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hunting tools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Security Onion</a:t>
            </a:r>
          </a:p>
          <a:p>
            <a:endParaRPr lang="en-US" dirty="0"/>
          </a:p>
          <a:p>
            <a:r>
              <a:rPr lang="en-US" dirty="0" smtClean="0"/>
              <a:t>BRO NSM</a:t>
            </a:r>
          </a:p>
          <a:p>
            <a:endParaRPr lang="en-US" dirty="0"/>
          </a:p>
          <a:p>
            <a:r>
              <a:rPr lang="en-US" dirty="0" smtClean="0"/>
              <a:t>Scrutinizer by </a:t>
            </a:r>
            <a:r>
              <a:rPr lang="en-US" dirty="0" err="1" smtClean="0"/>
              <a:t>Plixer</a:t>
            </a:r>
            <a:endParaRPr lang="en-US" dirty="0" smtClean="0"/>
          </a:p>
          <a:p>
            <a:pPr lvl="1"/>
            <a:r>
              <a:rPr lang="en-US" dirty="0" err="1" smtClean="0"/>
              <a:t>Netflow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Syslog and Windows Event logs</a:t>
            </a:r>
          </a:p>
        </p:txBody>
      </p:sp>
      <p:pic>
        <p:nvPicPr>
          <p:cNvPr id="4" name="Picture 3" descr="secon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349" y="2090084"/>
            <a:ext cx="3100779" cy="1790700"/>
          </a:xfrm>
          <a:prstGeom prst="rect">
            <a:avLst/>
          </a:prstGeom>
        </p:spPr>
      </p:pic>
      <p:pic>
        <p:nvPicPr>
          <p:cNvPr id="5" name="Picture 4" descr="br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624" y="2359077"/>
            <a:ext cx="929147" cy="9291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081" y="4473344"/>
            <a:ext cx="3355258" cy="137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2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onion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12" y="1592089"/>
            <a:ext cx="7536426" cy="4314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93923" y="6017342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https://securityonion.net/</a:t>
            </a:r>
          </a:p>
        </p:txBody>
      </p:sp>
    </p:spTree>
    <p:extLst>
      <p:ext uri="{BB962C8B-B14F-4D97-AF65-F5344CB8AC3E}">
        <p14:creationId xmlns:p14="http://schemas.microsoft.com/office/powerpoint/2010/main" val="15692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onion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Input</a:t>
            </a:r>
          </a:p>
          <a:p>
            <a:r>
              <a:rPr lang="en-US" dirty="0"/>
              <a:t>Packet Data</a:t>
            </a:r>
          </a:p>
          <a:p>
            <a:r>
              <a:rPr lang="en-US" dirty="0"/>
              <a:t>Full PCAP</a:t>
            </a:r>
          </a:p>
          <a:p>
            <a:r>
              <a:rPr lang="en-US" dirty="0"/>
              <a:t>Syslog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Output</a:t>
            </a:r>
          </a:p>
          <a:p>
            <a:r>
              <a:rPr lang="en-US" dirty="0"/>
              <a:t>Parsed data for ingestion into ELK database</a:t>
            </a:r>
          </a:p>
          <a:p>
            <a:r>
              <a:rPr lang="en-US" dirty="0"/>
              <a:t>Fully searchable and indexed data from numerous sources</a:t>
            </a:r>
          </a:p>
          <a:p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Open source NSM</a:t>
            </a:r>
            <a:endParaRPr lang="en-US" b="1" dirty="0"/>
          </a:p>
          <a:p>
            <a:pPr lvl="1"/>
            <a:r>
              <a:rPr lang="en-US" dirty="0" smtClean="0"/>
              <a:t>SNORT/SURICATA IDS</a:t>
            </a:r>
          </a:p>
          <a:p>
            <a:pPr lvl="1"/>
            <a:r>
              <a:rPr lang="en-US" dirty="0" smtClean="0"/>
              <a:t>BRO IDS</a:t>
            </a:r>
          </a:p>
          <a:p>
            <a:pPr lvl="1"/>
            <a:r>
              <a:rPr lang="en-US" dirty="0" smtClean="0"/>
              <a:t>Critical Stack Threat Intel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Images</a:t>
            </a:r>
          </a:p>
          <a:p>
            <a:pPr lvl="1"/>
            <a:r>
              <a:rPr lang="en-US" dirty="0" smtClean="0"/>
              <a:t>ELK</a:t>
            </a:r>
          </a:p>
          <a:p>
            <a:pPr lvl="1"/>
            <a:r>
              <a:rPr lang="en-US" dirty="0" err="1" smtClean="0"/>
              <a:t>Sysmon</a:t>
            </a:r>
            <a:endParaRPr lang="en-US" dirty="0" smtClean="0"/>
          </a:p>
          <a:p>
            <a:pPr lvl="1"/>
            <a:r>
              <a:rPr lang="en-US" dirty="0" smtClean="0"/>
              <a:t>OSSEC NIDS</a:t>
            </a:r>
            <a:br>
              <a:rPr lang="en-US" dirty="0" smtClean="0"/>
            </a:br>
            <a:endParaRPr lang="en-US" dirty="0" smtClean="0"/>
          </a:p>
          <a:p>
            <a:pPr marL="1800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59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 NSM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984" y="1830604"/>
            <a:ext cx="4025656" cy="16598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7834" y="2057401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Conn.log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77745" y="6306992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https://www.bro.org/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97" y="3642877"/>
            <a:ext cx="3878826" cy="236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2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Netflow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041" y="2212258"/>
            <a:ext cx="5229637" cy="35781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574" y="2212258"/>
            <a:ext cx="29791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Packet data without the payload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Small overall size compared to full </a:t>
            </a:r>
            <a:r>
              <a:rPr lang="en-US" dirty="0" err="1" smtClean="0"/>
              <a:t>pcap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Numerous tools available to capture and monitor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4845" y="5891981"/>
            <a:ext cx="393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https://www.plixer.com/</a:t>
            </a:r>
          </a:p>
        </p:txBody>
      </p:sp>
    </p:spTree>
    <p:extLst>
      <p:ext uri="{BB962C8B-B14F-4D97-AF65-F5344CB8AC3E}">
        <p14:creationId xmlns:p14="http://schemas.microsoft.com/office/powerpoint/2010/main" val="26770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BRO Network Security Monitor </a:t>
            </a:r>
            <a:r>
              <a:rPr lang="en-US" sz="2400" dirty="0">
                <a:hlinkClick r:id="rId2"/>
              </a:rPr>
              <a:t>https://www.bro.org/</a:t>
            </a:r>
            <a:endParaRPr lang="en-US" sz="2400" dirty="0"/>
          </a:p>
          <a:p>
            <a:r>
              <a:rPr lang="en-US" sz="2400" dirty="0"/>
              <a:t>Security Onion </a:t>
            </a:r>
            <a:r>
              <a:rPr lang="en-US" sz="2400" dirty="0">
                <a:hlinkClick r:id="rId3"/>
              </a:rPr>
              <a:t>https://securityonion.net/</a:t>
            </a:r>
            <a:r>
              <a:rPr lang="en-US" sz="2400" dirty="0"/>
              <a:t> </a:t>
            </a:r>
          </a:p>
          <a:p>
            <a:r>
              <a:rPr lang="en-US" sz="2400" dirty="0"/>
              <a:t>SOF-ELK® VM Distribution </a:t>
            </a:r>
            <a:r>
              <a:rPr lang="en-US" sz="2400" dirty="0">
                <a:hlinkClick r:id="rId4"/>
              </a:rPr>
              <a:t>https://github.com/philhagen/sof-elk</a:t>
            </a:r>
            <a:endParaRPr lang="en-US" sz="2400" dirty="0"/>
          </a:p>
          <a:p>
            <a:r>
              <a:rPr lang="en-US" sz="2400" dirty="0"/>
              <a:t>HELK NSM </a:t>
            </a:r>
            <a:r>
              <a:rPr lang="en-US" sz="2400" dirty="0">
                <a:hlinkClick r:id="rId5"/>
              </a:rPr>
              <a:t>https://github.com/Cyb3rWard0g/HELK/wiki</a:t>
            </a:r>
            <a:r>
              <a:rPr lang="en-US" sz="2400" dirty="0"/>
              <a:t> </a:t>
            </a:r>
          </a:p>
          <a:p>
            <a:r>
              <a:rPr lang="en-US" sz="2400" dirty="0"/>
              <a:t>Rock NSM </a:t>
            </a:r>
            <a:r>
              <a:rPr lang="en-US" sz="2400" dirty="0">
                <a:hlinkClick r:id="rId6"/>
              </a:rPr>
              <a:t>https://rocknsm.io</a:t>
            </a:r>
            <a:r>
              <a:rPr lang="en-US" sz="2400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err="1" smtClean="0"/>
              <a:t>Sysmon</a:t>
            </a:r>
            <a:r>
              <a:rPr lang="en-US" dirty="0" smtClean="0"/>
              <a:t>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docs.microsoft.com/en-us/sysinternals/downloads/sysmon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author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Adjunct Instructor - Bucks </a:t>
            </a:r>
            <a:r>
              <a:rPr lang="en-US" dirty="0"/>
              <a:t>County Community </a:t>
            </a:r>
            <a:r>
              <a:rPr lang="en-US" dirty="0" smtClean="0"/>
              <a:t>College, Cisco IT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Security Operations Manager, Swedish Space Corp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 Navy Electronic Warfare Tech and P-3 IFO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CCNP-Security, GIAC GNFA and GCIH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8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and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CIS Critical </a:t>
            </a:r>
            <a:r>
              <a:rPr lang="en-US" sz="2000" dirty="0"/>
              <a:t>20 </a:t>
            </a:r>
            <a:r>
              <a:rPr lang="en-US" sz="2000" dirty="0" smtClean="0"/>
              <a:t>Controls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://www.cisecurity.org/controls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000" dirty="0" smtClean="0"/>
              <a:t>Peerlyst </a:t>
            </a: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www.peerlyst.com</a:t>
            </a:r>
            <a:endParaRPr lang="en-US" sz="2000" dirty="0" smtClean="0"/>
          </a:p>
          <a:p>
            <a:r>
              <a:rPr lang="en-US" sz="2000" dirty="0"/>
              <a:t>Medium </a:t>
            </a:r>
            <a:r>
              <a:rPr lang="en-US" sz="2000" dirty="0">
                <a:hlinkClick r:id="rId4"/>
              </a:rPr>
              <a:t>https://medium.com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H&amp;A </a:t>
            </a:r>
            <a:r>
              <a:rPr lang="en-US" sz="2000" dirty="0"/>
              <a:t>Security Solutions </a:t>
            </a:r>
            <a:r>
              <a:rPr lang="en-US" sz="2000" dirty="0">
                <a:hlinkClick r:id="rId5"/>
              </a:rPr>
              <a:t>https://www.hasecuritysolutions.com</a:t>
            </a:r>
            <a:r>
              <a:rPr lang="en-US" sz="2000" dirty="0" smtClean="0">
                <a:hlinkClick r:id="rId5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Black Hills Information Security </a:t>
            </a:r>
            <a:r>
              <a:rPr lang="en-US" sz="2000" dirty="0" smtClean="0">
                <a:hlinkClick r:id="rId6"/>
              </a:rPr>
              <a:t>https</a:t>
            </a:r>
            <a:r>
              <a:rPr lang="en-US" sz="2000" dirty="0">
                <a:hlinkClick r:id="rId6"/>
              </a:rPr>
              <a:t>://www.blackhillsinfosec.com/blog</a:t>
            </a:r>
            <a:r>
              <a:rPr lang="en-US" sz="2000" dirty="0" smtClean="0">
                <a:hlinkClick r:id="rId6"/>
              </a:rPr>
              <a:t>/</a:t>
            </a:r>
            <a:endParaRPr lang="en-US" sz="2000" dirty="0" smtClean="0"/>
          </a:p>
          <a:p>
            <a:r>
              <a:rPr lang="en-US" sz="2000" dirty="0" smtClean="0"/>
              <a:t>SANS Blue </a:t>
            </a:r>
            <a:r>
              <a:rPr lang="en-US" sz="2000" dirty="0"/>
              <a:t>Team Wiki </a:t>
            </a:r>
            <a:r>
              <a:rPr lang="en-US" sz="2000" dirty="0">
                <a:hlinkClick r:id="rId7"/>
              </a:rPr>
              <a:t>https://wiki.sans.blue/#!</a:t>
            </a:r>
            <a:r>
              <a:rPr lang="en-US" sz="2000" dirty="0" smtClean="0">
                <a:hlinkClick r:id="rId7"/>
              </a:rPr>
              <a:t>index.md</a:t>
            </a:r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873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to follow on 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Justin Henderson </a:t>
            </a:r>
            <a:r>
              <a:rPr lang="en-US" b="1" dirty="0" smtClean="0">
                <a:hlinkClick r:id="rId2"/>
              </a:rPr>
              <a:t>@</a:t>
            </a:r>
            <a:r>
              <a:rPr lang="en-US" u="sng" dirty="0" err="1" smtClean="0">
                <a:hlinkClick r:id="rId2"/>
              </a:rPr>
              <a:t>SecurityMapper</a:t>
            </a:r>
            <a:endParaRPr lang="en-US" b="1" dirty="0"/>
          </a:p>
          <a:p>
            <a:r>
              <a:rPr lang="en-US" dirty="0" smtClean="0"/>
              <a:t>John Hubbard </a:t>
            </a:r>
            <a:r>
              <a:rPr lang="en-US" b="1" dirty="0" smtClean="0">
                <a:hlinkClick r:id="rId3"/>
              </a:rPr>
              <a:t>@</a:t>
            </a:r>
            <a:r>
              <a:rPr lang="en-US" dirty="0" err="1" smtClean="0">
                <a:hlinkClick r:id="rId3"/>
              </a:rPr>
              <a:t>SecHubb</a:t>
            </a:r>
            <a:endParaRPr lang="en-US" dirty="0" smtClean="0"/>
          </a:p>
          <a:p>
            <a:r>
              <a:rPr lang="en-US" dirty="0" smtClean="0"/>
              <a:t>Eric Conrad </a:t>
            </a:r>
            <a:r>
              <a:rPr lang="en-US" b="1" dirty="0" smtClean="0">
                <a:hlinkClick r:id="rId4"/>
              </a:rPr>
              <a:t>@</a:t>
            </a:r>
            <a:r>
              <a:rPr lang="en-US" u="sng" dirty="0" err="1" smtClean="0">
                <a:hlinkClick r:id="rId4"/>
              </a:rPr>
              <a:t>eric_conrad</a:t>
            </a:r>
            <a:r>
              <a:rPr lang="en-US" b="1" dirty="0">
                <a:hlinkClick r:id="rId4"/>
              </a:rPr>
              <a:t> </a:t>
            </a:r>
            <a:endParaRPr lang="en-US" b="1" dirty="0"/>
          </a:p>
          <a:p>
            <a:r>
              <a:rPr lang="en-US" dirty="0" smtClean="0"/>
              <a:t>Ismael Valenzuela </a:t>
            </a:r>
            <a:r>
              <a:rPr lang="en-US" b="1" dirty="0">
                <a:hlinkClick r:id="rId5"/>
              </a:rPr>
              <a:t>@</a:t>
            </a:r>
            <a:r>
              <a:rPr lang="en-US" dirty="0" err="1" smtClean="0">
                <a:hlinkClick r:id="rId5"/>
              </a:rPr>
              <a:t>aboutsecurity</a:t>
            </a:r>
            <a:endParaRPr lang="en-US" dirty="0"/>
          </a:p>
          <a:p>
            <a:r>
              <a:rPr lang="en-US" dirty="0" smtClean="0"/>
              <a:t>Lesley </a:t>
            </a:r>
            <a:r>
              <a:rPr lang="en-US" dirty="0" err="1" smtClean="0"/>
              <a:t>Carhart</a:t>
            </a:r>
            <a:r>
              <a:rPr lang="en-US" dirty="0" smtClean="0"/>
              <a:t> </a:t>
            </a:r>
            <a:r>
              <a:rPr lang="en-US" b="1" dirty="0">
                <a:hlinkClick r:id="rId6"/>
              </a:rPr>
              <a:t>@</a:t>
            </a:r>
            <a:r>
              <a:rPr lang="en-US" u="sng" dirty="0" smtClean="0">
                <a:hlinkClick r:id="rId6"/>
              </a:rPr>
              <a:t>hacks4pancakes</a:t>
            </a:r>
            <a:endParaRPr lang="en-US" u="sng" dirty="0" smtClean="0"/>
          </a:p>
          <a:p>
            <a:r>
              <a:rPr lang="en-US" dirty="0" smtClean="0"/>
              <a:t>Austin Taylor </a:t>
            </a:r>
            <a:r>
              <a:rPr lang="en-US" b="1" dirty="0">
                <a:hlinkClick r:id="rId7"/>
              </a:rPr>
              <a:t>@</a:t>
            </a:r>
            <a:r>
              <a:rPr lang="en-US" u="sng" dirty="0" err="1" smtClean="0">
                <a:hlinkClick r:id="rId7"/>
              </a:rPr>
              <a:t>HuntOperator</a:t>
            </a:r>
            <a:endParaRPr lang="en-US" u="sng" dirty="0" smtClean="0"/>
          </a:p>
          <a:p>
            <a:r>
              <a:rPr lang="en-US" dirty="0" smtClean="0"/>
              <a:t>SwiftOnSecurity</a:t>
            </a:r>
            <a:r>
              <a:rPr lang="en-US" u="sng" dirty="0" smtClean="0"/>
              <a:t> </a:t>
            </a:r>
            <a:r>
              <a:rPr lang="en-US" b="1" dirty="0">
                <a:hlinkClick r:id="rId8"/>
              </a:rPr>
              <a:t>@</a:t>
            </a:r>
            <a:r>
              <a:rPr lang="en-US" dirty="0" smtClean="0">
                <a:hlinkClick r:id="rId8"/>
              </a:rPr>
              <a:t>SwiftOnSecurity</a:t>
            </a:r>
            <a:endParaRPr lang="en-US" dirty="0" smtClean="0"/>
          </a:p>
          <a:p>
            <a:r>
              <a:rPr lang="en-US" dirty="0" smtClean="0"/>
              <a:t>Security Onion </a:t>
            </a:r>
            <a:r>
              <a:rPr lang="en-US" b="1" dirty="0">
                <a:hlinkClick r:id="rId9"/>
              </a:rPr>
              <a:t>@</a:t>
            </a:r>
            <a:r>
              <a:rPr lang="en-US" u="sng" dirty="0" err="1" smtClean="0">
                <a:hlinkClick r:id="rId9"/>
              </a:rPr>
              <a:t>securityonion</a:t>
            </a:r>
            <a:endParaRPr lang="en-US" u="sng" dirty="0" smtClean="0"/>
          </a:p>
          <a:p>
            <a:r>
              <a:rPr lang="en-US" dirty="0" smtClean="0"/>
              <a:t>Doug Burks </a:t>
            </a:r>
            <a:r>
              <a:rPr lang="en-US" b="1" dirty="0">
                <a:hlinkClick r:id="rId10"/>
              </a:rPr>
              <a:t>@</a:t>
            </a:r>
            <a:r>
              <a:rPr lang="en-US" dirty="0" err="1" smtClean="0">
                <a:hlinkClick r:id="rId10"/>
              </a:rPr>
              <a:t>dougburks</a:t>
            </a:r>
            <a:endParaRPr lang="en-US" dirty="0" smtClean="0"/>
          </a:p>
          <a:p>
            <a:r>
              <a:rPr lang="en-US" dirty="0" smtClean="0"/>
              <a:t>John Strand </a:t>
            </a:r>
            <a:r>
              <a:rPr lang="en-US" b="1" dirty="0">
                <a:hlinkClick r:id="rId11"/>
              </a:rPr>
              <a:t>@</a:t>
            </a:r>
            <a:r>
              <a:rPr lang="en-US" dirty="0" err="1" smtClean="0">
                <a:hlinkClick r:id="rId11"/>
              </a:rPr>
              <a:t>strandjs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85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to 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SANS Training Events </a:t>
            </a:r>
            <a:r>
              <a:rPr lang="en-US" dirty="0">
                <a:hlinkClick r:id="rId2"/>
              </a:rPr>
              <a:t>https://www.sans.org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BsidesPhilly</a:t>
            </a:r>
            <a:r>
              <a:rPr lang="en-US" dirty="0" smtClean="0"/>
              <a:t> </a:t>
            </a:r>
            <a:r>
              <a:rPr lang="en-US" dirty="0">
                <a:hlinkClick r:id="rId3"/>
              </a:rPr>
              <a:t>https://www.bsidesphilly.org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Security </a:t>
            </a:r>
            <a:r>
              <a:rPr lang="en-US" dirty="0" err="1" smtClean="0"/>
              <a:t>Bsides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www.securitybsides.com/w/page/12194156/FrontPage</a:t>
            </a:r>
            <a:r>
              <a:rPr lang="en-US" dirty="0" smtClean="0"/>
              <a:t> </a:t>
            </a:r>
          </a:p>
          <a:p>
            <a:r>
              <a:rPr lang="en-US" dirty="0"/>
              <a:t>Meetup </a:t>
            </a:r>
            <a:r>
              <a:rPr lang="en-US" dirty="0">
                <a:hlinkClick r:id="rId5"/>
              </a:rPr>
              <a:t>https://www.meetup.com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CSO Online List of </a:t>
            </a:r>
            <a:r>
              <a:rPr lang="en-US" dirty="0"/>
              <a:t>Security Events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www.csoonline.com/article/3155500/it-careers/the-cso-guide-to-top-security-conferences.html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5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Blue Team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“A</a:t>
            </a:r>
            <a:r>
              <a:rPr lang="en-US" sz="3200" dirty="0"/>
              <a:t> </a:t>
            </a:r>
            <a:r>
              <a:rPr lang="en-US" sz="3200" b="1" dirty="0"/>
              <a:t>blue team is</a:t>
            </a:r>
            <a:r>
              <a:rPr lang="en-US" sz="3200" dirty="0"/>
              <a:t> a group of individuals who perform an analysis of information systems to ensure security, identify security flaws, verify the effectiveness of each security measure, and to make certain all security measures </a:t>
            </a:r>
            <a:r>
              <a:rPr lang="en-US" sz="3200" b="1" dirty="0"/>
              <a:t>will</a:t>
            </a:r>
            <a:r>
              <a:rPr lang="en-US" sz="3200" dirty="0"/>
              <a:t> continue to be effective after implementation</a:t>
            </a:r>
            <a:r>
              <a:rPr lang="en-US" sz="3200" dirty="0" smtClean="0"/>
              <a:t>.”</a:t>
            </a:r>
            <a:r>
              <a:rPr lang="en-US" sz="3200" baseline="30000" dirty="0" smtClean="0"/>
              <a:t>1</a:t>
            </a:r>
          </a:p>
          <a:p>
            <a:pPr marL="0" indent="0">
              <a:buNone/>
            </a:pPr>
            <a:endParaRPr lang="en-US" sz="3200" baseline="30000" dirty="0" smtClean="0"/>
          </a:p>
          <a:p>
            <a:pPr marL="0" indent="0">
              <a:buNone/>
            </a:pPr>
            <a:r>
              <a:rPr lang="en-US" sz="1100" dirty="0" smtClean="0"/>
              <a:t>(1) </a:t>
            </a:r>
            <a:r>
              <a:rPr lang="en-US" sz="1100" dirty="0"/>
              <a:t>Sypris Electronics. </a:t>
            </a:r>
            <a:r>
              <a:rPr lang="en-US" sz="1100" dirty="0">
                <a:hlinkClick r:id="rId2"/>
              </a:rPr>
              <a:t>"</a:t>
            </a:r>
            <a:r>
              <a:rPr lang="en-US" sz="1100" dirty="0" err="1">
                <a:hlinkClick r:id="rId2"/>
              </a:rPr>
              <a:t>DoDD</a:t>
            </a:r>
            <a:r>
              <a:rPr lang="en-US" sz="1100" dirty="0">
                <a:hlinkClick r:id="rId2"/>
              </a:rPr>
              <a:t> 8570.1: Blue Team"</a:t>
            </a:r>
            <a:r>
              <a:rPr lang="en-US" sz="1100" dirty="0"/>
              <a:t>. </a:t>
            </a:r>
            <a:r>
              <a:rPr lang="en-US" sz="1100" i="1" dirty="0"/>
              <a:t>Sypris Electronics</a:t>
            </a:r>
            <a:r>
              <a:rPr lang="en-US" sz="1100" dirty="0"/>
              <a:t>. Retrieved July 3, 2016.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4965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the blue team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IT professionals from different backgrounds</a:t>
            </a:r>
          </a:p>
          <a:p>
            <a:r>
              <a:rPr lang="en-US" dirty="0" smtClean="0"/>
              <a:t>May not share the same training or specialty </a:t>
            </a:r>
          </a:p>
          <a:p>
            <a:r>
              <a:rPr lang="en-US" dirty="0" smtClean="0"/>
              <a:t>Usually made up of system administrators and network engineers</a:t>
            </a:r>
          </a:p>
          <a:p>
            <a:r>
              <a:rPr lang="en-US" dirty="0" smtClean="0"/>
              <a:t>Can include developers and other parts of org</a:t>
            </a:r>
            <a:endParaRPr lang="en-US" dirty="0"/>
          </a:p>
        </p:txBody>
      </p:sp>
      <p:pic>
        <p:nvPicPr>
          <p:cNvPr id="1026" name="Picture 2" descr="Image result for blue man ban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2932607"/>
            <a:ext cx="3911600" cy="260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1051" y="2367117"/>
            <a:ext cx="349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said Blue Team not Blue 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1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Goal </a:t>
            </a:r>
            <a:r>
              <a:rPr lang="en-US" dirty="0" smtClean="0"/>
              <a:t>- </a:t>
            </a:r>
            <a:r>
              <a:rPr lang="en-US" b="1" dirty="0" smtClean="0"/>
              <a:t>Visibility</a:t>
            </a:r>
            <a:r>
              <a:rPr lang="en-US" dirty="0" smtClean="0"/>
              <a:t> and </a:t>
            </a:r>
            <a:r>
              <a:rPr lang="en-US" b="1" dirty="0"/>
              <a:t>K</a:t>
            </a:r>
            <a:r>
              <a:rPr lang="en-US" b="1" dirty="0" smtClean="0"/>
              <a:t>nowledge</a:t>
            </a:r>
            <a:r>
              <a:rPr lang="en-US" dirty="0" smtClean="0"/>
              <a:t> of all systems within the enterprise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Task</a:t>
            </a:r>
            <a:r>
              <a:rPr lang="en-US" dirty="0" smtClean="0"/>
              <a:t> – </a:t>
            </a:r>
            <a:r>
              <a:rPr lang="en-US" b="1" dirty="0" smtClean="0"/>
              <a:t>Monitoring</a:t>
            </a:r>
            <a:r>
              <a:rPr lang="en-US" dirty="0" smtClean="0"/>
              <a:t> of </a:t>
            </a:r>
            <a:r>
              <a:rPr lang="en-US" b="1" dirty="0" smtClean="0"/>
              <a:t>internal</a:t>
            </a:r>
            <a:r>
              <a:rPr lang="en-US" dirty="0" smtClean="0"/>
              <a:t> and </a:t>
            </a:r>
            <a:r>
              <a:rPr lang="en-US" b="1" dirty="0" smtClean="0"/>
              <a:t>external</a:t>
            </a:r>
            <a:r>
              <a:rPr lang="en-US" dirty="0" smtClean="0"/>
              <a:t> network assets to build a big picture/baseline of </a:t>
            </a:r>
            <a:r>
              <a:rPr lang="en-US" b="1" dirty="0" smtClean="0"/>
              <a:t>ALL</a:t>
            </a:r>
            <a:r>
              <a:rPr lang="en-US" dirty="0" smtClean="0"/>
              <a:t> network traffic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Expected Outcome</a:t>
            </a:r>
            <a:r>
              <a:rPr lang="en-US" dirty="0" smtClean="0"/>
              <a:t> – </a:t>
            </a:r>
            <a:r>
              <a:rPr lang="en-US" b="1" dirty="0" smtClean="0"/>
              <a:t>Fused</a:t>
            </a:r>
            <a:r>
              <a:rPr lang="en-US" dirty="0" smtClean="0"/>
              <a:t> picture of total network traffic and operations in order to defend the enterprise and provide incident response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get there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systems to aid in the visibility and identification of network traffic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Develop a continuous monitoring plan of internal and external enterprise assets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Train as a team to fight as a team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Continuous development of team members through training and practical exercises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 Critical Controls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986" y="1874709"/>
            <a:ext cx="6377940" cy="470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of Assets and software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570" y="3251015"/>
            <a:ext cx="5171871" cy="32783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3321" y="3504732"/>
            <a:ext cx="27722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Lansweeper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Inventory tool using SNMP, WMI and SSH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Software and hardware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Vulnerability assessment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33" y="1932038"/>
            <a:ext cx="4328161" cy="2293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585" y="4349375"/>
            <a:ext cx="4781151" cy="2250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88194" y="2201600"/>
            <a:ext cx="174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Nessus by Tenable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40194" y="5070300"/>
            <a:ext cx="174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OpenVAS by </a:t>
            </a:r>
            <a:r>
              <a:rPr lang="en-US" dirty="0" err="1" smtClean="0"/>
              <a:t>Greenbone</a:t>
            </a:r>
            <a:r>
              <a:rPr lang="en-US" dirty="0" smtClean="0"/>
              <a:t>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1060</TotalTime>
  <Words>508</Words>
  <Application>Microsoft Office PowerPoint</Application>
  <PresentationFormat>On-screen Show (4:3)</PresentationFormat>
  <Paragraphs>146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Century Gothic</vt:lpstr>
      <vt:lpstr>Vapor Trail</vt:lpstr>
      <vt:lpstr>Blue Team  Detect and Defend </vt:lpstr>
      <vt:lpstr>About the author</vt:lpstr>
      <vt:lpstr>What is a Blue Team</vt:lpstr>
      <vt:lpstr>Who is the blue team</vt:lpstr>
      <vt:lpstr>Principle drive</vt:lpstr>
      <vt:lpstr>How do we get there</vt:lpstr>
      <vt:lpstr>CIS Critical Controls</vt:lpstr>
      <vt:lpstr>Inventory of Assets and software</vt:lpstr>
      <vt:lpstr>Vulnerability assessment </vt:lpstr>
      <vt:lpstr>Threat hunting</vt:lpstr>
      <vt:lpstr>Threat Hunting</vt:lpstr>
      <vt:lpstr>Threat Hunting Cont.</vt:lpstr>
      <vt:lpstr>Threat hunting resources</vt:lpstr>
      <vt:lpstr>Threat hunting tools</vt:lpstr>
      <vt:lpstr>Security onion</vt:lpstr>
      <vt:lpstr>Security onion</vt:lpstr>
      <vt:lpstr>BRO NSM</vt:lpstr>
      <vt:lpstr>Netflow</vt:lpstr>
      <vt:lpstr>tools</vt:lpstr>
      <vt:lpstr>Resources and Links</vt:lpstr>
      <vt:lpstr>People to follow on twitter</vt:lpstr>
      <vt:lpstr>Events to follow</vt:lpstr>
      <vt:lpstr>questions</vt:lpstr>
    </vt:vector>
  </TitlesOfParts>
  <Company>Universal Space Network,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Lynch</dc:creator>
  <cp:lastModifiedBy>Scott Lynch</cp:lastModifiedBy>
  <cp:revision>27</cp:revision>
  <dcterms:created xsi:type="dcterms:W3CDTF">2018-10-04T19:28:26Z</dcterms:created>
  <dcterms:modified xsi:type="dcterms:W3CDTF">2018-10-05T13:24:16Z</dcterms:modified>
</cp:coreProperties>
</file>