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23"/>
  </p:notesMasterIdLst>
  <p:sldIdLst>
    <p:sldId id="256" r:id="rId2"/>
    <p:sldId id="257" r:id="rId3"/>
    <p:sldId id="277" r:id="rId4"/>
    <p:sldId id="259" r:id="rId5"/>
    <p:sldId id="278" r:id="rId6"/>
    <p:sldId id="264" r:id="rId7"/>
    <p:sldId id="268" r:id="rId8"/>
    <p:sldId id="276" r:id="rId9"/>
    <p:sldId id="260" r:id="rId10"/>
    <p:sldId id="271" r:id="rId11"/>
    <p:sldId id="293" r:id="rId12"/>
    <p:sldId id="285" r:id="rId13"/>
    <p:sldId id="292" r:id="rId14"/>
    <p:sldId id="274" r:id="rId15"/>
    <p:sldId id="267" r:id="rId16"/>
    <p:sldId id="282" r:id="rId17"/>
    <p:sldId id="283" r:id="rId18"/>
    <p:sldId id="284" r:id="rId19"/>
    <p:sldId id="289" r:id="rId20"/>
    <p:sldId id="29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3"/>
    <p:restoredTop sz="68978" autoAdjust="0"/>
  </p:normalViewPr>
  <p:slideViewPr>
    <p:cSldViewPr snapToGrid="0" snapToObjects="1">
      <p:cViewPr varScale="1">
        <p:scale>
          <a:sx n="78" d="100"/>
          <a:sy n="78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6B520-7DE0-B34B-95C8-D358212FA9C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8F16-5F5D-354D-8BD2-E83B79A9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8F16-5F5D-354D-8BD2-E83B79A9AC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B344-AB6A-4FA9-81F1-1141A63466A9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AAC-9E26-4CBC-848B-ECC4B24104AE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70A-4173-4308-A8B0-D85EE2E3F15A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611-22CD-4C55-96A5-2AC9E098817D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28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C8-27AC-4EC4-A0FE-15DF62E9DB0F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2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DBF8-141C-4495-A690-365442DD0B32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8FCC-AC00-440A-A6CC-4090B0AA91ED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FC76-0E88-4196-9CB3-B419407B6A9B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3-E3D9-4691-A94E-146C4ADA1FF0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274-191D-46CC-AD96-238A8D43706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96E-0999-4839-B930-459F8DF04E2E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C426-6A14-4FD4-B531-4BFC2DD3BC12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FB9D-380E-4105-B23F-410FC07C2086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D25D-7818-4E5B-BF65-44F19205A0C4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756-92A5-416B-8679-2706B5C9E6A0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0FD-EC7E-4DDF-8BC6-AC3F9F81B77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9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EBD6-F499-40AF-B3B1-61F8B30CA5AF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SANS SIEM Summit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E1A9CD-C095-4713-BF3E-B3B7887B6758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SANS SIEM Summit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764B-C97A-CA48-B262-498D78836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Neo23x0/sigma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github.com/VirusTotal/yar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ansible.com/" TargetMode="External"/><Relationship Id="rId7" Type="http://schemas.openxmlformats.org/officeDocument/2006/relationships/hyperlink" Target="https://www.elastic.co/de/elk-stac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plunk.com/" TargetMode="Externa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cuckoosandbox.org/" TargetMode="External"/><Relationship Id="rId9" Type="http://schemas.openxmlformats.org/officeDocument/2006/relationships/hyperlink" Target="https://github.com/P4T12ICK/ypsil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canaryco/atomic-red-tea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mitre/calder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tre/brawl-public-game-00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media/score/esa-current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fosecn1nja/Red-Teaming-Toolkit" TargetMode="External"/><Relationship Id="rId5" Type="http://schemas.openxmlformats.org/officeDocument/2006/relationships/hyperlink" Target="https://csrc.nist.gov/csrc/media/publications/conference-paper/1999/10/21/proceedings-of-the-22nd-nissc-1999/documents/papers/t03.pdf" TargetMode="External"/><Relationship Id="rId4" Type="http://schemas.openxmlformats.org/officeDocument/2006/relationships/hyperlink" Target="https://nvlpubs.nist.gov/nistpubs/Legacy/SP/nistspecialpublication800-64r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BA93-9ACF-DF49-A845-D5DB78FF1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Did  You Do Your Homework?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Use Case-Driven SIEM Deployments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58F0D-519A-5A41-8133-3458BBACC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SIEM Summit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9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1F4C-3C65-4EB1-A2EC-0ABAC2E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6AE4-A3D2-4D17-9250-33ED0BFC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298865"/>
            <a:ext cx="4396339" cy="4957474"/>
          </a:xfrm>
        </p:spPr>
        <p:txBody>
          <a:bodyPr>
            <a:normAutofit fontScale="85000" lnSpcReduction="20000"/>
          </a:bodyPr>
          <a:lstStyle/>
          <a:p>
            <a:endParaRPr lang="en-US" sz="2400" dirty="0"/>
          </a:p>
          <a:p>
            <a:r>
              <a:rPr lang="en-US" dirty="0"/>
              <a:t>User interface and analyst experience 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Log source coverage</a:t>
            </a:r>
          </a:p>
          <a:p>
            <a:r>
              <a:rPr lang="en-US" dirty="0"/>
              <a:t>Dashboards and analyst views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Search and query</a:t>
            </a:r>
          </a:p>
          <a:p>
            <a:r>
              <a:rPr lang="en-US" dirty="0"/>
              <a:t>Escalation, shift and analyst collaboration support</a:t>
            </a:r>
          </a:p>
          <a:p>
            <a:r>
              <a:rPr lang="en-US" dirty="0"/>
              <a:t>Ability to gradually expand storage on demand</a:t>
            </a:r>
          </a:p>
          <a:p>
            <a:r>
              <a:rPr lang="en-US" dirty="0"/>
              <a:t>Complete log categorization and normalization for cross-device correlation</a:t>
            </a:r>
          </a:p>
          <a:p>
            <a:r>
              <a:rPr lang="en-US" dirty="0"/>
              <a:t>New log source integration technology and process: ability to either quickly integrate new log sources or have vendor do it promptly (days to few weeks) upon request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0CCB17-4C67-4F1C-AD51-094133B37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444" y="2422525"/>
            <a:ext cx="4286250" cy="34671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AE87-F210-411C-9CFB-B90FFCB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C675-C4B7-4EBA-A473-18C27B72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my network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95A8-CC2B-4342-9236-D77D144E74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Simple question with not so simple answer</a:t>
            </a:r>
          </a:p>
          <a:p>
            <a:r>
              <a:rPr lang="en-US" sz="2800" dirty="0"/>
              <a:t>CIS 1 - Inventory of hardware</a:t>
            </a:r>
          </a:p>
          <a:p>
            <a:r>
              <a:rPr lang="en-US" sz="2800" dirty="0"/>
              <a:t>CIS 2 - Inventory of software</a:t>
            </a:r>
          </a:p>
          <a:p>
            <a:r>
              <a:rPr lang="en-US" sz="2800" dirty="0"/>
              <a:t>Network diagrams</a:t>
            </a:r>
          </a:p>
          <a:p>
            <a:r>
              <a:rPr lang="en-US" sz="2800" dirty="0"/>
              <a:t>Entity relationship diagrams (ERD)</a:t>
            </a:r>
          </a:p>
          <a:p>
            <a:endParaRPr lang="en-US" dirty="0"/>
          </a:p>
        </p:txBody>
      </p:sp>
      <p:pic>
        <p:nvPicPr>
          <p:cNvPr id="1026" name="Picture 2" descr="Image result for what's on my network">
            <a:extLst>
              <a:ext uri="{FF2B5EF4-FFF2-40B4-BE49-F238E27FC236}">
                <a16:creationId xmlns:a16="http://schemas.microsoft.com/office/drawing/2014/main" id="{4031FCD9-3281-4F68-AD3E-3022CC462C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39" y="2063433"/>
            <a:ext cx="5229013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62D7-88D5-4AD9-8D8E-7BA174E1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4A8-6D08-4C20-8DC3-8065A1AF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: Unauthorized logins to internet facing asset</a:t>
            </a:r>
          </a:p>
        </p:txBody>
      </p:sp>
      <p:pic>
        <p:nvPicPr>
          <p:cNvPr id="7" name="Picture 6" descr="Desktop - sick.jpg">
            <a:extLst>
              <a:ext uri="{FF2B5EF4-FFF2-40B4-BE49-F238E27FC236}">
                <a16:creationId xmlns:a16="http://schemas.microsoft.com/office/drawing/2014/main" id="{06B6ACB5-ACFD-473D-A7EE-4DECD1F5B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5" y="3527639"/>
            <a:ext cx="1044687" cy="1175273"/>
          </a:xfrm>
          <a:prstGeom prst="rect">
            <a:avLst/>
          </a:prstGeom>
        </p:spPr>
      </p:pic>
      <p:pic>
        <p:nvPicPr>
          <p:cNvPr id="8" name="Picture 7" descr="Desktop - evil.jpg">
            <a:extLst>
              <a:ext uri="{FF2B5EF4-FFF2-40B4-BE49-F238E27FC236}">
                <a16:creationId xmlns:a16="http://schemas.microsoft.com/office/drawing/2014/main" id="{5E7EBE09-0DD4-43C4-8B41-6C60858F99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80" b="92284" l="9877" r="89815">
                        <a14:foregroundMark x1="54321" y1="65123" x2="54321" y2="65123"/>
                        <a14:foregroundMark x1="44599" y1="62500" x2="44599" y2="62500"/>
                        <a14:foregroundMark x1="50772" y1="62500" x2="50772" y2="62500"/>
                        <a14:foregroundMark x1="39969" y1="77160" x2="39969" y2="77160"/>
                        <a14:foregroundMark x1="30247" y1="78241" x2="30247" y2="78241"/>
                        <a14:foregroundMark x1="45370" y1="83025" x2="45370" y2="83025"/>
                        <a14:foregroundMark x1="54938" y1="83025" x2="54938" y2="83025"/>
                        <a14:foregroundMark x1="69753" y1="86420" x2="69753" y2="86420"/>
                        <a14:foregroundMark x1="69753" y1="92284" x2="69753" y2="92284"/>
                        <a14:foregroundMark x1="60031" y1="13426" x2="60031" y2="13426"/>
                        <a14:foregroundMark x1="66667" y1="5864" x2="66667" y2="5864"/>
                        <a14:foregroundMark x1="62809" y1="1080" x2="62809" y2="1080"/>
                        <a14:foregroundMark x1="79321" y1="53549" x2="79321" y2="53549"/>
                        <a14:foregroundMark x1="52006" y1="86420" x2="52006" y2="8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48" y="3391376"/>
            <a:ext cx="1219200" cy="1219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F414F6-4D2B-4C49-B2B4-63632268C2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4448" y="4000976"/>
            <a:ext cx="4056048" cy="64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</p:spPr>
      </p:cxnSp>
      <p:pic>
        <p:nvPicPr>
          <p:cNvPr id="10" name="Picture 9" descr="Categories-applications-internet-icon.png">
            <a:extLst>
              <a:ext uri="{FF2B5EF4-FFF2-40B4-BE49-F238E27FC236}">
                <a16:creationId xmlns:a16="http://schemas.microsoft.com/office/drawing/2014/main" id="{F0FA57F1-1AAA-442C-A4A1-EFC9FA3A3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9" y="3512088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CD3CF-7362-4DC8-ACA3-B1B91DD8CF75}"/>
              </a:ext>
            </a:extLst>
          </p:cNvPr>
          <p:cNvCxnSpPr/>
          <p:nvPr/>
        </p:nvCxnSpPr>
        <p:spPr bwMode="auto">
          <a:xfrm>
            <a:off x="7652882" y="4049185"/>
            <a:ext cx="1560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5E4E7-3247-4F8A-B00D-9DDDD58EEF06}"/>
              </a:ext>
            </a:extLst>
          </p:cNvPr>
          <p:cNvSpPr txBox="1"/>
          <p:nvPr/>
        </p:nvSpPr>
        <p:spPr>
          <a:xfrm>
            <a:off x="921448" y="2701746"/>
            <a:ext cx="2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External Attacker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0677B-24E1-440E-A514-9A56E10F36FD}"/>
              </a:ext>
            </a:extLst>
          </p:cNvPr>
          <p:cNvSpPr txBox="1"/>
          <p:nvPr/>
        </p:nvSpPr>
        <p:spPr>
          <a:xfrm>
            <a:off x="7990339" y="2730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Domain Controller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 descr="Hard Drives - good.jpg">
            <a:extLst>
              <a:ext uri="{FF2B5EF4-FFF2-40B4-BE49-F238E27FC236}">
                <a16:creationId xmlns:a16="http://schemas.microsoft.com/office/drawing/2014/main" id="{4E6DAD15-C891-47E9-A99E-5C0F5BF83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24" y="3071078"/>
            <a:ext cx="1024631" cy="2049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FF5EC9-4945-44AF-A235-9F4DC852F7C3}"/>
              </a:ext>
            </a:extLst>
          </p:cNvPr>
          <p:cNvSpPr txBox="1"/>
          <p:nvPr/>
        </p:nvSpPr>
        <p:spPr>
          <a:xfrm>
            <a:off x="5530338" y="273978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Victim Machine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D75059-4DFA-43DD-BB0E-CC5B87BFDD9D}"/>
              </a:ext>
            </a:extLst>
          </p:cNvPr>
          <p:cNvSpPr/>
          <p:nvPr/>
        </p:nvSpPr>
        <p:spPr>
          <a:xfrm>
            <a:off x="929105" y="5089481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142BD-F50D-4B46-8CB3-C5B478658561}"/>
              </a:ext>
            </a:extLst>
          </p:cNvPr>
          <p:cNvSpPr txBox="1"/>
          <p:nvPr/>
        </p:nvSpPr>
        <p:spPr>
          <a:xfrm>
            <a:off x="864742" y="5067156"/>
            <a:ext cx="29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External attacker phishes victim machine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CAAF55-AF68-4F42-8C84-1BF80C6E16F7}"/>
              </a:ext>
            </a:extLst>
          </p:cNvPr>
          <p:cNvSpPr/>
          <p:nvPr/>
        </p:nvSpPr>
        <p:spPr>
          <a:xfrm>
            <a:off x="5762300" y="5039949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1B1C2-CECA-4F32-9374-EED5F39C0DA0}"/>
              </a:ext>
            </a:extLst>
          </p:cNvPr>
          <p:cNvSpPr txBox="1"/>
          <p:nvPr/>
        </p:nvSpPr>
        <p:spPr>
          <a:xfrm>
            <a:off x="5648490" y="4998782"/>
            <a:ext cx="29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Attacker exploits system and attempts to pivot to DC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7E91D7-F7E4-4BD8-8B97-926C771B8CAF}"/>
              </a:ext>
            </a:extLst>
          </p:cNvPr>
          <p:cNvSpPr/>
          <p:nvPr/>
        </p:nvSpPr>
        <p:spPr>
          <a:xfrm>
            <a:off x="8903736" y="5062767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F7FB4-98F2-46EB-94A7-DD36A3B492B8}"/>
              </a:ext>
            </a:extLst>
          </p:cNvPr>
          <p:cNvSpPr txBox="1"/>
          <p:nvPr/>
        </p:nvSpPr>
        <p:spPr>
          <a:xfrm>
            <a:off x="8870492" y="5040753"/>
            <a:ext cx="29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DC logs failed login attempt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AD9A6-6CA5-4D15-B64F-C048EF32E90B}"/>
              </a:ext>
            </a:extLst>
          </p:cNvPr>
          <p:cNvCxnSpPr>
            <a:cxnSpLocks/>
          </p:cNvCxnSpPr>
          <p:nvPr/>
        </p:nvCxnSpPr>
        <p:spPr bwMode="auto">
          <a:xfrm flipH="1">
            <a:off x="2580257" y="4610576"/>
            <a:ext cx="40279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EB4C773-A1B3-4D0C-B804-66E31012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064262B-A137-48D0-BF74-3261992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Use Case</a:t>
            </a:r>
          </a:p>
        </p:txBody>
      </p:sp>
      <p:pic>
        <p:nvPicPr>
          <p:cNvPr id="6" name="Picture 5" descr="Desktop - sick.jpg">
            <a:extLst>
              <a:ext uri="{FF2B5EF4-FFF2-40B4-BE49-F238E27FC236}">
                <a16:creationId xmlns:a16="http://schemas.microsoft.com/office/drawing/2014/main" id="{0B21B316-8028-41AB-A195-FA09E0291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88" y="2646925"/>
            <a:ext cx="1044687" cy="1175273"/>
          </a:xfrm>
          <a:prstGeom prst="rect">
            <a:avLst/>
          </a:prstGeom>
        </p:spPr>
      </p:pic>
      <p:pic>
        <p:nvPicPr>
          <p:cNvPr id="7" name="Picture 6" descr="Desktop - evil.jpg">
            <a:extLst>
              <a:ext uri="{FF2B5EF4-FFF2-40B4-BE49-F238E27FC236}">
                <a16:creationId xmlns:a16="http://schemas.microsoft.com/office/drawing/2014/main" id="{A3C285B0-2A8E-44DA-9B64-360078721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80" b="92284" l="9877" r="89815">
                        <a14:foregroundMark x1="54321" y1="65123" x2="54321" y2="65123"/>
                        <a14:foregroundMark x1="44599" y1="62500" x2="44599" y2="62500"/>
                        <a14:foregroundMark x1="50772" y1="62500" x2="50772" y2="62500"/>
                        <a14:foregroundMark x1="39969" y1="77160" x2="39969" y2="77160"/>
                        <a14:foregroundMark x1="30247" y1="78241" x2="30247" y2="78241"/>
                        <a14:foregroundMark x1="45370" y1="83025" x2="45370" y2="83025"/>
                        <a14:foregroundMark x1="54938" y1="83025" x2="54938" y2="83025"/>
                        <a14:foregroundMark x1="69753" y1="86420" x2="69753" y2="86420"/>
                        <a14:foregroundMark x1="69753" y1="92284" x2="69753" y2="92284"/>
                        <a14:foregroundMark x1="60031" y1="13426" x2="60031" y2="13426"/>
                        <a14:foregroundMark x1="66667" y1="5864" x2="66667" y2="5864"/>
                        <a14:foregroundMark x1="62809" y1="1080" x2="62809" y2="1080"/>
                        <a14:foregroundMark x1="79321" y1="53549" x2="79321" y2="53549"/>
                        <a14:foregroundMark x1="52006" y1="86420" x2="52006" y2="8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8" y="2510662"/>
            <a:ext cx="1219200" cy="1219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F966E-481A-4C68-ACDA-90FE765C71B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108" y="3111277"/>
            <a:ext cx="4288809" cy="153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</p:spPr>
      </p:cxnSp>
      <p:pic>
        <p:nvPicPr>
          <p:cNvPr id="9" name="Picture 8" descr="Categories-applications-internet-icon.png">
            <a:extLst>
              <a:ext uri="{FF2B5EF4-FFF2-40B4-BE49-F238E27FC236}">
                <a16:creationId xmlns:a16="http://schemas.microsoft.com/office/drawing/2014/main" id="{2D66AB8C-68CF-4DB6-9A42-83AF54B7E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59" y="2631374"/>
            <a:ext cx="990600" cy="9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CA055-292A-4878-9406-ED4ED13A8A31}"/>
              </a:ext>
            </a:extLst>
          </p:cNvPr>
          <p:cNvSpPr txBox="1"/>
          <p:nvPr/>
        </p:nvSpPr>
        <p:spPr>
          <a:xfrm>
            <a:off x="390108" y="1821032"/>
            <a:ext cx="2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External Attacker 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0FD73-B4FB-497C-8D4C-5015267479B7}"/>
              </a:ext>
            </a:extLst>
          </p:cNvPr>
          <p:cNvSpPr txBox="1"/>
          <p:nvPr/>
        </p:nvSpPr>
        <p:spPr>
          <a:xfrm>
            <a:off x="8555851" y="195199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Domain Controller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Hard Drives - good.jpg">
            <a:extLst>
              <a:ext uri="{FF2B5EF4-FFF2-40B4-BE49-F238E27FC236}">
                <a16:creationId xmlns:a16="http://schemas.microsoft.com/office/drawing/2014/main" id="{9022FFA6-44D4-4F9C-A905-53787180F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17" y="2190364"/>
            <a:ext cx="1024631" cy="2049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B42FDF-3C64-458E-B68D-564951FBF2DE}"/>
              </a:ext>
            </a:extLst>
          </p:cNvPr>
          <p:cNvSpPr txBox="1"/>
          <p:nvPr/>
        </p:nvSpPr>
        <p:spPr>
          <a:xfrm>
            <a:off x="5876331" y="1947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Victim Machine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B6EDFF-A994-420B-B405-29D95C59643F}"/>
              </a:ext>
            </a:extLst>
          </p:cNvPr>
          <p:cNvCxnSpPr>
            <a:cxnSpLocks/>
          </p:cNvCxnSpPr>
          <p:nvPr/>
        </p:nvCxnSpPr>
        <p:spPr bwMode="auto">
          <a:xfrm flipH="1">
            <a:off x="2072640" y="3601738"/>
            <a:ext cx="4824626" cy="205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6" name="Picture 15" descr="firewall - neutral.jpg">
            <a:extLst>
              <a:ext uri="{FF2B5EF4-FFF2-40B4-BE49-F238E27FC236}">
                <a16:creationId xmlns:a16="http://schemas.microsoft.com/office/drawing/2014/main" id="{41F320DA-4A82-40EF-B619-8B5D63BCA8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16" y="2510662"/>
            <a:ext cx="1215227" cy="1012689"/>
          </a:xfrm>
          <a:prstGeom prst="rect">
            <a:avLst/>
          </a:prstGeom>
        </p:spPr>
      </p:pic>
      <p:pic>
        <p:nvPicPr>
          <p:cNvPr id="17" name="Picture 16" descr="Hard Drives - good.jpg">
            <a:extLst>
              <a:ext uri="{FF2B5EF4-FFF2-40B4-BE49-F238E27FC236}">
                <a16:creationId xmlns:a16="http://schemas.microsoft.com/office/drawing/2014/main" id="{10C51122-707E-4DAF-8D1C-B065248AF3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02" y="3866251"/>
            <a:ext cx="1024631" cy="2049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4EC0E-06B4-4154-9CED-C84905C86FBE}"/>
              </a:ext>
            </a:extLst>
          </p:cNvPr>
          <p:cNvSpPr txBox="1"/>
          <p:nvPr/>
        </p:nvSpPr>
        <p:spPr>
          <a:xfrm>
            <a:off x="4928397" y="591525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Email Server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41CAAB-1C66-4713-9457-BFCAD450DEE6}"/>
              </a:ext>
            </a:extLst>
          </p:cNvPr>
          <p:cNvCxnSpPr>
            <a:cxnSpLocks/>
          </p:cNvCxnSpPr>
          <p:nvPr/>
        </p:nvCxnSpPr>
        <p:spPr>
          <a:xfrm flipV="1">
            <a:off x="7364627" y="3729862"/>
            <a:ext cx="0" cy="1023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CBC420-5FC0-42E8-9706-EF7FFDD5CEE0}"/>
              </a:ext>
            </a:extLst>
          </p:cNvPr>
          <p:cNvCxnSpPr/>
          <p:nvPr/>
        </p:nvCxnSpPr>
        <p:spPr>
          <a:xfrm flipH="1">
            <a:off x="6686550" y="4753232"/>
            <a:ext cx="678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3E8BE3-BBE5-4FF6-B73D-2BC80E4DDE36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1918" y="3120262"/>
            <a:ext cx="22757" cy="971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419D01-07CC-44DE-86EF-2B4A901FFEC4}"/>
              </a:ext>
            </a:extLst>
          </p:cNvPr>
          <p:cNvCxnSpPr>
            <a:stCxn id="6" idx="3"/>
          </p:cNvCxnSpPr>
          <p:nvPr/>
        </p:nvCxnSpPr>
        <p:spPr>
          <a:xfrm flipV="1">
            <a:off x="7998875" y="3234561"/>
            <a:ext cx="16099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DA5FFE7-A9DD-4D76-A796-2CF3EC3370DE}"/>
              </a:ext>
            </a:extLst>
          </p:cNvPr>
          <p:cNvSpPr/>
          <p:nvPr/>
        </p:nvSpPr>
        <p:spPr>
          <a:xfrm>
            <a:off x="4477235" y="2470003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5D4695-4941-4CB2-8B5D-47AFF90F504F}"/>
              </a:ext>
            </a:extLst>
          </p:cNvPr>
          <p:cNvSpPr/>
          <p:nvPr/>
        </p:nvSpPr>
        <p:spPr>
          <a:xfrm>
            <a:off x="5863264" y="3938783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403A37-9F30-41B4-9851-E921924BA9F2}"/>
              </a:ext>
            </a:extLst>
          </p:cNvPr>
          <p:cNvSpPr/>
          <p:nvPr/>
        </p:nvSpPr>
        <p:spPr>
          <a:xfrm>
            <a:off x="6904462" y="2588281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7190C5-43E8-4421-90C8-085B0B4B92AE}"/>
              </a:ext>
            </a:extLst>
          </p:cNvPr>
          <p:cNvSpPr/>
          <p:nvPr/>
        </p:nvSpPr>
        <p:spPr>
          <a:xfrm>
            <a:off x="9295957" y="2368408"/>
            <a:ext cx="256520" cy="26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2C648-A718-4B5B-80B0-7C7C73CD76AA}"/>
              </a:ext>
            </a:extLst>
          </p:cNvPr>
          <p:cNvSpPr txBox="1"/>
          <p:nvPr/>
        </p:nvSpPr>
        <p:spPr>
          <a:xfrm>
            <a:off x="380851" y="4101877"/>
            <a:ext cx="2662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Firewall logs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Ingres/</a:t>
            </a:r>
            <a:r>
              <a:rPr lang="en-US" dirty="0" err="1"/>
              <a:t>Egres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/>
              <a:t>Netflow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SMTP 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SPAM Filter 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Host/Endpoint 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DC 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Observation</a:t>
            </a:r>
          </a:p>
        </p:txBody>
      </p:sp>
      <p:pic>
        <p:nvPicPr>
          <p:cNvPr id="43" name="Picture 42" descr="Desktop - good.jpg">
            <a:extLst>
              <a:ext uri="{FF2B5EF4-FFF2-40B4-BE49-F238E27FC236}">
                <a16:creationId xmlns:a16="http://schemas.microsoft.com/office/drawing/2014/main" id="{461D741F-50B0-4439-9C56-5E045D6C69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52" y="4293325"/>
            <a:ext cx="1286647" cy="12866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DE949E9-6882-4D5F-B19F-BF36922A1F61}"/>
              </a:ext>
            </a:extLst>
          </p:cNvPr>
          <p:cNvSpPr txBox="1"/>
          <p:nvPr/>
        </p:nvSpPr>
        <p:spPr>
          <a:xfrm>
            <a:off x="7611399" y="554592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Security Analyst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82C8D6-DD28-4921-B81B-C447484067DB}"/>
              </a:ext>
            </a:extLst>
          </p:cNvPr>
          <p:cNvCxnSpPr>
            <a:stCxn id="43" idx="0"/>
          </p:cNvCxnSpPr>
          <p:nvPr/>
        </p:nvCxnSpPr>
        <p:spPr>
          <a:xfrm flipV="1">
            <a:off x="9148376" y="3601738"/>
            <a:ext cx="404101" cy="6915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D952D4-4D48-4C12-9DE2-E21EC9857F20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8074657" y="3601738"/>
            <a:ext cx="1073719" cy="6915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61D707-FFD8-44EC-9E87-FEDD3C3EEEAF}"/>
              </a:ext>
            </a:extLst>
          </p:cNvPr>
          <p:cNvCxnSpPr>
            <a:stCxn id="43" idx="0"/>
          </p:cNvCxnSpPr>
          <p:nvPr/>
        </p:nvCxnSpPr>
        <p:spPr>
          <a:xfrm flipH="1">
            <a:off x="7062493" y="4293325"/>
            <a:ext cx="2085883" cy="7645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9574A9-E641-4699-991A-B43754903A00}"/>
              </a:ext>
            </a:extLst>
          </p:cNvPr>
          <p:cNvCxnSpPr>
            <a:stCxn id="43" idx="0"/>
            <a:endCxn id="16" idx="3"/>
          </p:cNvCxnSpPr>
          <p:nvPr/>
        </p:nvCxnSpPr>
        <p:spPr>
          <a:xfrm flipH="1" flipV="1">
            <a:off x="5679643" y="3017007"/>
            <a:ext cx="3468733" cy="127631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B08D08FC-BDCF-49ED-8576-1D55EE4A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39C6B-F96E-40FA-B98C-0333B854C698}"/>
              </a:ext>
            </a:extLst>
          </p:cNvPr>
          <p:cNvSpPr txBox="1"/>
          <p:nvPr/>
        </p:nvSpPr>
        <p:spPr>
          <a:xfrm>
            <a:off x="3506469" y="4623910"/>
            <a:ext cx="217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76820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2FE-BD4C-4387-8481-D833509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it down!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D5DE-C877-459B-8E48-B2212F23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1730375"/>
            <a:ext cx="5109740" cy="4525963"/>
          </a:xfrm>
        </p:spPr>
        <p:txBody>
          <a:bodyPr/>
          <a:lstStyle/>
          <a:p>
            <a:r>
              <a:rPr lang="en-US" sz="3200" dirty="0"/>
              <a:t>Requirements</a:t>
            </a:r>
          </a:p>
          <a:p>
            <a:r>
              <a:rPr lang="en-US" sz="3200" dirty="0"/>
              <a:t>Test plans</a:t>
            </a:r>
          </a:p>
          <a:p>
            <a:r>
              <a:rPr lang="en-US" sz="3200" dirty="0"/>
              <a:t>Implementation plans</a:t>
            </a:r>
          </a:p>
          <a:p>
            <a:r>
              <a:rPr lang="en-US" sz="3200" dirty="0"/>
              <a:t>Change control docs</a:t>
            </a:r>
          </a:p>
          <a:p>
            <a:r>
              <a:rPr lang="en-US" sz="3200" dirty="0"/>
              <a:t>Training</a:t>
            </a:r>
          </a:p>
          <a:p>
            <a:r>
              <a:rPr lang="en-US" sz="3200" dirty="0"/>
              <a:t>…</a:t>
            </a:r>
          </a:p>
          <a:p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1264B6-376E-4920-BC53-F252EBCD4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7694" y="1730375"/>
            <a:ext cx="4140994" cy="414099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A78C-B7EF-4ACB-8442-2E2FB7BD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95C8-AE85-BB45-B47A-76F27EDA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SIEM Use Cases/Scenarios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2DA1-6C24-6445-AC8E-82457D44C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User may have opened a malicious email attachment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Possible Detections</a:t>
            </a:r>
            <a:r>
              <a:rPr lang="en-US" dirty="0"/>
              <a:t>:</a:t>
            </a:r>
          </a:p>
          <a:p>
            <a:r>
              <a:rPr lang="en-US" dirty="0"/>
              <a:t>Event logs</a:t>
            </a:r>
          </a:p>
          <a:p>
            <a:pPr lvl="1"/>
            <a:r>
              <a:rPr lang="en-US" dirty="0"/>
              <a:t>What Event ID’s?</a:t>
            </a:r>
          </a:p>
          <a:p>
            <a:r>
              <a:rPr lang="en-US" dirty="0"/>
              <a:t>Sysmon</a:t>
            </a:r>
          </a:p>
          <a:p>
            <a:pPr lvl="1"/>
            <a:r>
              <a:rPr lang="en-US" dirty="0"/>
              <a:t>Additional log detail</a:t>
            </a:r>
          </a:p>
          <a:p>
            <a:r>
              <a:rPr lang="en-US" dirty="0"/>
              <a:t>Network Traffic</a:t>
            </a:r>
          </a:p>
          <a:p>
            <a:pPr lvl="1"/>
            <a:r>
              <a:rPr lang="en-US" dirty="0"/>
              <a:t>Host or LAN/WAN, </a:t>
            </a:r>
            <a:r>
              <a:rPr lang="en-US" dirty="0" err="1"/>
              <a:t>Netflow</a:t>
            </a:r>
            <a:endParaRPr lang="en-US" dirty="0"/>
          </a:p>
          <a:p>
            <a:r>
              <a:rPr lang="en-US" dirty="0"/>
              <a:t>End Point Protection</a:t>
            </a:r>
          </a:p>
          <a:p>
            <a:pPr lvl="1"/>
            <a:r>
              <a:rPr lang="en-US" dirty="0"/>
              <a:t>A/V or EDR  </a:t>
            </a:r>
          </a:p>
          <a:p>
            <a:r>
              <a:rPr lang="en-US" dirty="0"/>
              <a:t>DNS Queries 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6D1ADF9E-0AC8-499C-A453-50B0B28395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5" y="2241534"/>
            <a:ext cx="4395788" cy="38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6808-02D5-4E0B-B052-4CABF191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3168-A449-4F8C-A94B-8E4C63A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- Sigma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0EE4-AADE-4E2C-88A7-A343E8CD1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38865"/>
            <a:ext cx="4396339" cy="4217473"/>
          </a:xfrm>
        </p:spPr>
        <p:txBody>
          <a:bodyPr>
            <a:normAutofit/>
          </a:bodyPr>
          <a:lstStyle/>
          <a:p>
            <a:r>
              <a:rPr lang="en-US" dirty="0"/>
              <a:t>Sigma is a generic and open signature format</a:t>
            </a:r>
          </a:p>
          <a:p>
            <a:r>
              <a:rPr lang="en-US" dirty="0"/>
              <a:t>The rule format is </a:t>
            </a:r>
          </a:p>
          <a:p>
            <a:pPr lvl="1"/>
            <a:r>
              <a:rPr lang="en-US" dirty="0"/>
              <a:t> flexible</a:t>
            </a:r>
          </a:p>
          <a:p>
            <a:pPr lvl="1"/>
            <a:r>
              <a:rPr lang="en-US" dirty="0"/>
              <a:t>easy to write </a:t>
            </a:r>
          </a:p>
          <a:p>
            <a:pPr lvl="1"/>
            <a:r>
              <a:rPr lang="en-US" dirty="0"/>
              <a:t>applicable to any type of log fil. </a:t>
            </a:r>
          </a:p>
          <a:p>
            <a:r>
              <a:rPr lang="en-US" dirty="0"/>
              <a:t>The main purpose to provide a structured form shareable with others.</a:t>
            </a:r>
          </a:p>
          <a:p>
            <a:r>
              <a:rPr lang="en-US" dirty="0"/>
              <a:t>Sigma is for log files what </a:t>
            </a:r>
            <a:r>
              <a:rPr lang="en-US" dirty="0">
                <a:hlinkClick r:id="rId3"/>
              </a:rPr>
              <a:t>Snort</a:t>
            </a:r>
            <a:r>
              <a:rPr lang="en-US" dirty="0"/>
              <a:t> is for network traffic and </a:t>
            </a:r>
            <a:r>
              <a:rPr lang="en-US" dirty="0">
                <a:hlinkClick r:id="rId4"/>
              </a:rPr>
              <a:t>YARA</a:t>
            </a:r>
            <a:r>
              <a:rPr lang="en-US" dirty="0"/>
              <a:t> is for files.</a:t>
            </a:r>
          </a:p>
          <a:p>
            <a:endParaRPr lang="en-US" dirty="0"/>
          </a:p>
        </p:txBody>
      </p:sp>
      <p:pic>
        <p:nvPicPr>
          <p:cNvPr id="1026" name="Picture 2" descr="Sigma_0.3.png">
            <a:extLst>
              <a:ext uri="{FF2B5EF4-FFF2-40B4-BE49-F238E27FC236}">
                <a16:creationId xmlns:a16="http://schemas.microsoft.com/office/drawing/2014/main" id="{893E2B4A-A6FA-4A8E-9DAD-6C33C7D4A8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7014" y="2060575"/>
            <a:ext cx="4087569" cy="15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3C10A2-E8CC-42E1-8250-9FACCE5A00EA}"/>
              </a:ext>
            </a:extLst>
          </p:cNvPr>
          <p:cNvSpPr/>
          <p:nvPr/>
        </p:nvSpPr>
        <p:spPr>
          <a:xfrm>
            <a:off x="7985204" y="6377605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https://github.com/Neo23x0/sigma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92165-C039-41D9-9348-396B5A7C8289}"/>
              </a:ext>
            </a:extLst>
          </p:cNvPr>
          <p:cNvSpPr txBox="1"/>
          <p:nvPr/>
        </p:nvSpPr>
        <p:spPr>
          <a:xfrm>
            <a:off x="7057015" y="4081423"/>
            <a:ext cx="403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 </a:t>
            </a:r>
          </a:p>
          <a:p>
            <a:r>
              <a:rPr lang="en-US" dirty="0"/>
              <a:t>Florian Roth @cyb3rops and Thomas </a:t>
            </a:r>
            <a:r>
              <a:rPr lang="en-US" dirty="0" err="1"/>
              <a:t>Patzke</a:t>
            </a:r>
            <a:r>
              <a:rPr lang="en-US" dirty="0"/>
              <a:t> @</a:t>
            </a:r>
            <a:r>
              <a:rPr lang="en-US" dirty="0" err="1"/>
              <a:t>blubbfiction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324431-5156-46C5-A24A-8EA4CBA4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8D1A-B714-4015-ABC6-EA8CD70D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5E58-DE06-497A-8B78-057AA3DD00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Need to validate your use cases</a:t>
            </a:r>
          </a:p>
          <a:p>
            <a:r>
              <a:rPr lang="en-US" sz="2600" dirty="0"/>
              <a:t>Test case to follow the use case</a:t>
            </a:r>
          </a:p>
          <a:p>
            <a:r>
              <a:rPr lang="en-US" sz="2600" dirty="0"/>
              <a:t>Document your findings</a:t>
            </a:r>
          </a:p>
        </p:txBody>
      </p:sp>
      <p:pic>
        <p:nvPicPr>
          <p:cNvPr id="2052" name="Picture 4" descr="Image result for testing meme">
            <a:extLst>
              <a:ext uri="{FF2B5EF4-FFF2-40B4-BE49-F238E27FC236}">
                <a16:creationId xmlns:a16="http://schemas.microsoft.com/office/drawing/2014/main" id="{5509F9D9-5AFC-4E58-B777-D3228137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1757363"/>
            <a:ext cx="48006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F13B7-0252-415F-A073-25045646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7D4-357F-41DF-A22D-59E60964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/>
              <a:t>Ypsilon: Automated Use Case Testing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FA72-88D8-417D-8DFF-0615CA19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60575"/>
            <a:ext cx="5295900" cy="4195763"/>
          </a:xfrm>
        </p:spPr>
        <p:txBody>
          <a:bodyPr>
            <a:normAutofit/>
          </a:bodyPr>
          <a:lstStyle/>
          <a:p>
            <a:r>
              <a:rPr lang="en-US"/>
              <a:t>Ypsilon is an Automated Security Use Case Testing Environment using real malware to test SIEM use cases in an closed environment.</a:t>
            </a:r>
          </a:p>
          <a:p>
            <a:r>
              <a:rPr lang="en-US"/>
              <a:t> Different tools such as </a:t>
            </a:r>
            <a:r>
              <a:rPr lang="en-US">
                <a:hlinkClick r:id="rId3"/>
              </a:rPr>
              <a:t>Ansible</a:t>
            </a:r>
            <a:r>
              <a:rPr lang="en-US"/>
              <a:t>, </a:t>
            </a:r>
            <a:r>
              <a:rPr lang="en-US">
                <a:hlinkClick r:id="rId4"/>
              </a:rPr>
              <a:t>Cuckoo</a:t>
            </a:r>
            <a:r>
              <a:rPr lang="en-US"/>
              <a:t>, </a:t>
            </a:r>
            <a:r>
              <a:rPr lang="en-US">
                <a:hlinkClick r:id="rId5"/>
              </a:rPr>
              <a:t>VirtualBox</a:t>
            </a:r>
            <a:r>
              <a:rPr lang="en-US"/>
              <a:t>, </a:t>
            </a:r>
            <a:r>
              <a:rPr lang="en-US">
                <a:hlinkClick r:id="rId6"/>
              </a:rPr>
              <a:t>Splunk</a:t>
            </a:r>
            <a:r>
              <a:rPr lang="en-US"/>
              <a:t> and </a:t>
            </a:r>
            <a:r>
              <a:rPr lang="en-US">
                <a:hlinkClick r:id="rId7"/>
              </a:rPr>
              <a:t>ELK</a:t>
            </a:r>
            <a:r>
              <a:rPr lang="en-US"/>
              <a:t> are combined to determine the quality of a SIEM use case by testing any number of malware against a SIEM use case.</a:t>
            </a:r>
          </a:p>
          <a:p>
            <a:r>
              <a:rPr lang="en-US"/>
              <a:t> Finally, a test report is generated giving insight to the quality of an use case.</a:t>
            </a:r>
            <a:endParaRPr lang="en-US" dirty="0"/>
          </a:p>
        </p:txBody>
      </p:sp>
      <p:pic>
        <p:nvPicPr>
          <p:cNvPr id="6" name="Picture 2" descr="Ypsilon">
            <a:extLst>
              <a:ext uri="{FF2B5EF4-FFF2-40B4-BE49-F238E27FC236}">
                <a16:creationId xmlns:a16="http://schemas.microsoft.com/office/drawing/2014/main" id="{4887FE08-F007-48CC-AB06-860CF673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51" y="2478145"/>
            <a:ext cx="4395788" cy="26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CC2304-3ABD-4379-BA33-885D313B3578}"/>
              </a:ext>
            </a:extLst>
          </p:cNvPr>
          <p:cNvSpPr/>
          <p:nvPr/>
        </p:nvSpPr>
        <p:spPr>
          <a:xfrm>
            <a:off x="7826887" y="6377605"/>
            <a:ext cx="3796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hlinkClick r:id="rId9"/>
              </a:rPr>
              <a:t>https://github.com/P4T12ICK/ypsilon</a:t>
            </a:r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7D8AF2-6DEC-4E02-BE79-985AD7DE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AA9-0584-48EE-AFAA-8EC04C4D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Red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576F-74A2-4EFE-830D-E2657D6F3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a Test</a:t>
            </a:r>
          </a:p>
          <a:p>
            <a:r>
              <a:rPr lang="en-US" dirty="0"/>
              <a:t>Execute a Test</a:t>
            </a:r>
          </a:p>
          <a:p>
            <a:r>
              <a:rPr lang="en-US" dirty="0"/>
              <a:t>Collect Evidence </a:t>
            </a:r>
          </a:p>
          <a:p>
            <a:r>
              <a:rPr lang="en-US" dirty="0"/>
              <a:t>Develop Detection</a:t>
            </a:r>
          </a:p>
          <a:p>
            <a:r>
              <a:rPr lang="en-US" dirty="0"/>
              <a:t>Measure Progress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F1165-F160-4D43-A581-ECE8C0A4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86" y="1853247"/>
            <a:ext cx="6172178" cy="37072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E3AFD6-C93C-4676-9EBC-E23BFD475933}"/>
              </a:ext>
            </a:extLst>
          </p:cNvPr>
          <p:cNvSpPr/>
          <p:nvPr/>
        </p:nvSpPr>
        <p:spPr>
          <a:xfrm>
            <a:off x="5866083" y="5887006"/>
            <a:ext cx="5905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https://github.com/redcanaryco/atomic-red-team</a:t>
            </a:r>
            <a:endParaRPr lang="en-US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0E8DB79-46EE-4F1A-A792-176349F5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40" y="4241165"/>
            <a:ext cx="2144240" cy="21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3EEEC7C-8485-4A12-B6FE-91F527EB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5D2349-DE8A-4847-81DD-40893452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am I?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FCF35-C665-D946-A2B9-0C21D70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5" y="154443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Scott Lynch @</a:t>
            </a:r>
            <a:r>
              <a:rPr lang="en-US" sz="2800" dirty="0" err="1"/>
              <a:t>PacketEngineer</a:t>
            </a:r>
            <a:endParaRPr lang="en-US" sz="2800" dirty="0"/>
          </a:p>
          <a:p>
            <a:r>
              <a:rPr lang="en-US" sz="2800" dirty="0"/>
              <a:t>Security Operations Manager @</a:t>
            </a:r>
            <a:r>
              <a:rPr lang="en-US" sz="2800" dirty="0" err="1"/>
              <a:t>SSCSpace</a:t>
            </a:r>
            <a:endParaRPr lang="en-US" sz="2800" dirty="0"/>
          </a:p>
          <a:p>
            <a:r>
              <a:rPr lang="en-US" sz="2800" dirty="0"/>
              <a:t>Former US Navy EW</a:t>
            </a:r>
          </a:p>
          <a:p>
            <a:r>
              <a:rPr lang="en-US" sz="2800" dirty="0"/>
              <a:t>Up and coming SANS Instructor SEC555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B0B72-A5FC-B748-BD92-2532FDAF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09" y="1711887"/>
            <a:ext cx="3663174" cy="171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88368-AC90-8847-98B9-626EACD0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53" y="3777114"/>
            <a:ext cx="3855592" cy="1807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37416-B107-2D4C-9B75-BD5B20F0A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263" y="4511382"/>
            <a:ext cx="2691155" cy="2018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583C1-E4B9-4B6F-970A-6C669B32C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319" y="2060868"/>
            <a:ext cx="571500" cy="571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995C-BBDE-4574-9A57-F1FE7C26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05A-9124-46A7-99C2-EC9998E1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Caldera and Brawl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C220-64B7-470D-ABDB-A5D5960957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Automated adversary emulation system</a:t>
            </a:r>
          </a:p>
          <a:p>
            <a:r>
              <a:rPr lang="en-US" sz="2800" dirty="0"/>
              <a:t>BRAWL seeks to create a compromise by creating a system to automatically create an enterprise network inside a cloud environment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01AB-F448-4E7E-BFAD-FF7448E00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https://github.com/mitre/caldera</a:t>
            </a:r>
            <a:endParaRPr lang="en-US" dirty="0"/>
          </a:p>
        </p:txBody>
      </p:sp>
      <p:pic>
        <p:nvPicPr>
          <p:cNvPr id="5122" name="Picture 2" descr="Image result for caldera mitre">
            <a:extLst>
              <a:ext uri="{FF2B5EF4-FFF2-40B4-BE49-F238E27FC236}">
                <a16:creationId xmlns:a16="http://schemas.microsoft.com/office/drawing/2014/main" id="{E97FDB6C-919F-477E-8240-84CC29A6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3" y="2657689"/>
            <a:ext cx="4554728" cy="21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612FED-A45A-426A-9930-DBF63D936F84}"/>
              </a:ext>
            </a:extLst>
          </p:cNvPr>
          <p:cNvSpPr/>
          <p:nvPr/>
        </p:nvSpPr>
        <p:spPr>
          <a:xfrm>
            <a:off x="5654493" y="5341314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https://github.com/mitre/brawl-public-game-001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4AD387-29C4-49DE-82D8-A1D82EE6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17F7-DBFF-AB48-B86E-152A8C3A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3384-E640-E541-8169-DE774787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Blue Team handbook: SOC, SIEM and Threat Hunting Use Cases.  Notes from the the Field (v1.02), Don Murdoch</a:t>
            </a:r>
          </a:p>
          <a:p>
            <a:r>
              <a:rPr lang="en-US" dirty="0"/>
              <a:t>Security Information/Event Management Security Development Life Cycle v5 </a:t>
            </a:r>
            <a:r>
              <a:rPr lang="en-US" dirty="0">
                <a:hlinkClick r:id="rId3"/>
              </a:rPr>
              <a:t>https://www.sans.org/media/score/esa-current.pdf</a:t>
            </a:r>
            <a:r>
              <a:rPr lang="en-US" dirty="0"/>
              <a:t> </a:t>
            </a:r>
          </a:p>
          <a:p>
            <a:r>
              <a:rPr lang="en-US" dirty="0"/>
              <a:t>(NIST) Special Publication (SP) 800-64, Security Considerations in the System Development Life Cycle </a:t>
            </a:r>
            <a:r>
              <a:rPr lang="en-US" dirty="0">
                <a:hlinkClick r:id="rId4"/>
              </a:rPr>
              <a:t>https://nvlpubs.nist.gov/nistpubs/Legacy/SP/nistspecialpublication800-64r2.pdf</a:t>
            </a:r>
            <a:endParaRPr lang="en-US" dirty="0"/>
          </a:p>
          <a:p>
            <a:r>
              <a:rPr lang="en-US" dirty="0"/>
              <a:t>SPECIFYING SYSTEM SECURITY REQUIREMENTS, Paula A. Moore </a:t>
            </a:r>
            <a:r>
              <a:rPr lang="en-US" dirty="0">
                <a:hlinkClick r:id="rId5"/>
              </a:rPr>
              <a:t>https://csrc.nist.gov/csrc/media/publications/conference-paper/1999/10/21/proceedings-of-the-22nd-nissc-1999/documents/papers/t03.pdf</a:t>
            </a:r>
            <a:r>
              <a:rPr lang="en-US" dirty="0"/>
              <a:t>  </a:t>
            </a:r>
          </a:p>
          <a:p>
            <a:r>
              <a:rPr lang="en-US" b="1" dirty="0"/>
              <a:t>Red Teaming/Adversary Simulation Toolkit </a:t>
            </a:r>
            <a:r>
              <a:rPr lang="en-US" dirty="0">
                <a:hlinkClick r:id="rId6"/>
              </a:rPr>
              <a:t>https://github.com/infosecn1nja/Red-Teaming-Toolkit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FFC7-B7C8-4B79-A5EF-ACC9B2FA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04EB-3110-4EB5-AB58-190B804C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646526"/>
          </a:xfrm>
        </p:spPr>
        <p:txBody>
          <a:bodyPr/>
          <a:lstStyle/>
          <a:p>
            <a:pPr algn="ctr"/>
            <a:r>
              <a:rPr lang="en-US" dirty="0"/>
              <a:t>Did you do your homework?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5767D-B5C5-498C-A0A3-4C1B33486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B5C4D-7153-4A69-8182-B653570E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3EB3-5436-6B43-9D1C-66608F6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49B8-CC3B-6A48-9171-532BC6FF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603524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 “If you </a:t>
            </a:r>
            <a:r>
              <a:rPr lang="en-US" sz="4000" b="1" dirty="0"/>
              <a:t>fail to plan</a:t>
            </a:r>
            <a:r>
              <a:rPr lang="en-US" sz="4000" dirty="0"/>
              <a:t>, you are </a:t>
            </a:r>
            <a:r>
              <a:rPr lang="en-US" sz="4000" b="1" dirty="0"/>
              <a:t>planning</a:t>
            </a:r>
            <a:r>
              <a:rPr lang="en-US" sz="4000" dirty="0"/>
              <a:t> to </a:t>
            </a:r>
            <a:r>
              <a:rPr lang="en-US" sz="4000" b="1" dirty="0"/>
              <a:t>fail</a:t>
            </a:r>
            <a:r>
              <a:rPr lang="en-US" sz="4000" dirty="0"/>
              <a:t>.”, Benjamin Franklin or Spiderman….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3BF58-448B-3F4F-9FEB-77A08EB7C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7165470" y="2055813"/>
            <a:ext cx="4200525" cy="4200525"/>
          </a:xfrm>
          <a:prstGeom prst="rect">
            <a:avLst/>
          </a:prstGeom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65521-61E8-4351-B4DD-674E4832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AFD5-6612-46F6-8877-D690A43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169C-F55F-4781-9224-488CEDCD5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the purpose</a:t>
            </a:r>
          </a:p>
          <a:p>
            <a:r>
              <a:rPr lang="en-US" sz="2800" dirty="0"/>
              <a:t>Expected Outcome</a:t>
            </a:r>
          </a:p>
          <a:p>
            <a:r>
              <a:rPr lang="en-US" sz="2800" dirty="0"/>
              <a:t>Timeline</a:t>
            </a:r>
          </a:p>
          <a:p>
            <a:r>
              <a:rPr lang="en-US" sz="2800" dirty="0"/>
              <a:t>Resources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BDAE5-02F1-4CA3-B38E-C34027079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Importance and Priority </a:t>
            </a:r>
          </a:p>
          <a:p>
            <a:r>
              <a:rPr lang="en-US" sz="2800" dirty="0"/>
              <a:t>Impact of failing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22E0-3EDF-412A-A6F8-FE1220B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40E7-7092-694E-B24E-26031327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base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F7DC-C7C3-4848-810C-46DD8A2F4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Determine the need</a:t>
            </a:r>
          </a:p>
          <a:p>
            <a:pPr lvl="1"/>
            <a:r>
              <a:rPr lang="en-US" sz="4400" dirty="0"/>
              <a:t>What problems are you solving?</a:t>
            </a:r>
          </a:p>
          <a:p>
            <a:r>
              <a:rPr lang="en-US" sz="4400" dirty="0"/>
              <a:t>Business case</a:t>
            </a:r>
          </a:p>
          <a:p>
            <a:pPr lvl="1"/>
            <a:r>
              <a:rPr lang="en-US" sz="4400" dirty="0"/>
              <a:t>Compliance, Customer requirement</a:t>
            </a:r>
          </a:p>
          <a:p>
            <a:r>
              <a:rPr lang="en-US" sz="4400" dirty="0"/>
              <a:t>Storage and Log Volumes</a:t>
            </a:r>
          </a:p>
          <a:p>
            <a:r>
              <a:rPr lang="en-US" sz="4400" dirty="0"/>
              <a:t>Events Per Second (EPS)</a:t>
            </a:r>
          </a:p>
          <a:p>
            <a:r>
              <a:rPr lang="en-US" sz="4400" dirty="0"/>
              <a:t>Budget </a:t>
            </a:r>
          </a:p>
          <a:p>
            <a:r>
              <a:rPr lang="en-US" sz="4400" dirty="0"/>
              <a:t>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equirements meme">
            <a:extLst>
              <a:ext uri="{FF2B5EF4-FFF2-40B4-BE49-F238E27FC236}">
                <a16:creationId xmlns:a16="http://schemas.microsoft.com/office/drawing/2014/main" id="{C0D07097-2BDE-476F-95AB-552E7F88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45" y="2060575"/>
            <a:ext cx="4644737" cy="34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908E-B9B3-4EDF-A8D2-89FFDF86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2482-CED6-074E-8783-1D77E7A6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as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3617-CE10-C548-90A7-726341B35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48" y="1384300"/>
            <a:ext cx="5962506" cy="54737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/>
              <a:t>Use lessons learned from previous security events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/>
              <a:t>Example</a:t>
            </a:r>
            <a:r>
              <a:rPr lang="en-US" sz="4800" dirty="0"/>
              <a:t>: User infects machine with PowerShell malware from an email</a:t>
            </a:r>
          </a:p>
          <a:p>
            <a:pPr marL="0" indent="0">
              <a:buNone/>
            </a:pPr>
            <a:r>
              <a:rPr lang="en-US" sz="4800" b="1" dirty="0"/>
              <a:t>Lesson Learned</a:t>
            </a:r>
            <a:r>
              <a:rPr lang="en-US" sz="4800" dirty="0"/>
              <a:t>:  </a:t>
            </a:r>
          </a:p>
          <a:p>
            <a:r>
              <a:rPr lang="en-US" sz="4800" dirty="0"/>
              <a:t>A/V did not stop infection and execution</a:t>
            </a:r>
          </a:p>
          <a:p>
            <a:r>
              <a:rPr lang="en-US" sz="4800" dirty="0"/>
              <a:t>Host logging was limited</a:t>
            </a:r>
          </a:p>
          <a:p>
            <a:r>
              <a:rPr lang="en-US" sz="4800" dirty="0"/>
              <a:t>Malware succeeded in executing and infection</a:t>
            </a:r>
          </a:p>
          <a:p>
            <a:pPr marL="0" indent="0">
              <a:buNone/>
            </a:pPr>
            <a:r>
              <a:rPr lang="en-US" sz="4800" b="1" dirty="0"/>
              <a:t>After Action</a:t>
            </a:r>
            <a:r>
              <a:rPr lang="en-US" sz="4800" dirty="0"/>
              <a:t>:</a:t>
            </a:r>
          </a:p>
          <a:p>
            <a:r>
              <a:rPr lang="en-US" sz="4800" dirty="0"/>
              <a:t>Install Sysmon and collect additional log data</a:t>
            </a:r>
          </a:p>
          <a:p>
            <a:r>
              <a:rPr lang="en-US" sz="4800" dirty="0"/>
              <a:t>Enable PowerShell Logging</a:t>
            </a:r>
          </a:p>
          <a:p>
            <a:r>
              <a:rPr lang="en-US" sz="4800" dirty="0"/>
              <a:t>Update A/V policy to detect PowerShell execution </a:t>
            </a:r>
          </a:p>
          <a:p>
            <a:r>
              <a:rPr lang="en-US" sz="4800" dirty="0"/>
              <a:t>Send logs to centralized logging solution for alerting and monitoring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lessons learned meme">
            <a:extLst>
              <a:ext uri="{FF2B5EF4-FFF2-40B4-BE49-F238E27FC236}">
                <a16:creationId xmlns:a16="http://schemas.microsoft.com/office/drawing/2014/main" id="{34EFE30F-6660-4B32-AFFE-25197AE386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2806" y="1853248"/>
            <a:ext cx="3785394" cy="37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692B-7EBD-4D7E-884F-0F834184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FD69-5039-42CE-A5B3-E156699F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we've all heard before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2477-62C2-464B-A784-B36B05A3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992688" cy="4195763"/>
          </a:xfrm>
        </p:spPr>
        <p:txBody>
          <a:bodyPr>
            <a:normAutofit/>
          </a:bodyPr>
          <a:lstStyle/>
          <a:p>
            <a:r>
              <a:rPr lang="en-US" sz="2600" dirty="0"/>
              <a:t>Identify all the threats on my network</a:t>
            </a:r>
          </a:p>
          <a:p>
            <a:r>
              <a:rPr lang="en-US" sz="2600" dirty="0"/>
              <a:t>Let me when things I don’t want to happen, happen</a:t>
            </a:r>
          </a:p>
          <a:p>
            <a:r>
              <a:rPr lang="en-US" sz="2600" dirty="0"/>
              <a:t>Let me know when a user clicks on a phishing email </a:t>
            </a:r>
          </a:p>
          <a:p>
            <a:r>
              <a:rPr lang="en-US" sz="2600" dirty="0"/>
              <a:t>Let me know when a treat actor tries to break into my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0A479E-DCC5-4C93-9211-2C09492F3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2819" y="1677988"/>
            <a:ext cx="3775869" cy="443254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E2955-AC3B-43C8-A804-589AFE18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5F02-2594-9048-9180-F9C16184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complicated…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D1F8-8BB8-5A4D-A5F9-127D16E8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27179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Log sources are not your only problem</a:t>
            </a:r>
          </a:p>
          <a:p>
            <a:r>
              <a:rPr lang="en-US" sz="2400" dirty="0"/>
              <a:t>Standards vary, leading to customization or modification</a:t>
            </a:r>
          </a:p>
          <a:p>
            <a:r>
              <a:rPr lang="en-US" sz="2400" dirty="0"/>
              <a:t>Enrichment may be needed to add value </a:t>
            </a:r>
          </a:p>
          <a:p>
            <a:endParaRPr lang="en-US" sz="40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95E386F-8348-B242-8743-619D17593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34359"/>
            <a:ext cx="5257800" cy="320725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B46B-F579-46A8-8DA8-0450357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764B-C97A-CA48-B262-498D78836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2510</TotalTime>
  <Words>780</Words>
  <Application>Microsoft Office PowerPoint</Application>
  <PresentationFormat>Widescreen</PresentationFormat>
  <Paragraphs>197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Georgia</vt:lpstr>
      <vt:lpstr>Wingdings</vt:lpstr>
      <vt:lpstr>Wingdings 3</vt:lpstr>
      <vt:lpstr>Ion</vt:lpstr>
      <vt:lpstr>Did  You Do Your Homework?   Use Case-Driven SIEM Deployments</vt:lpstr>
      <vt:lpstr>Who am I?</vt:lpstr>
      <vt:lpstr>Did you do your homework?</vt:lpstr>
      <vt:lpstr>PowerPoint Presentation</vt:lpstr>
      <vt:lpstr>Importance of Planning</vt:lpstr>
      <vt:lpstr>Define base requirements </vt:lpstr>
      <vt:lpstr>Lessons learned as a guide</vt:lpstr>
      <vt:lpstr>Requirements we've all heard before </vt:lpstr>
      <vt:lpstr>Its complicated…</vt:lpstr>
      <vt:lpstr>Examples of real requirements</vt:lpstr>
      <vt:lpstr>How does my network work?</vt:lpstr>
      <vt:lpstr>Use case : Unauthorized logins to internet facing asset</vt:lpstr>
      <vt:lpstr>Expanded Use Case</vt:lpstr>
      <vt:lpstr>Write it down!</vt:lpstr>
      <vt:lpstr>Custom SIEM Use Cases/Scenarios </vt:lpstr>
      <vt:lpstr>Standardization - Sigma</vt:lpstr>
      <vt:lpstr>Testing</vt:lpstr>
      <vt:lpstr>Ypsilon: Automated Use Case Testing </vt:lpstr>
      <vt:lpstr>Atomic Red Team</vt:lpstr>
      <vt:lpstr>Caldera and Brawl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 You Do Your Homework?  Use Case-Driven SIEM Deployments</dc:title>
  <dc:creator>Scott Lynch</dc:creator>
  <cp:lastModifiedBy>Scott Lynch</cp:lastModifiedBy>
  <cp:revision>80</cp:revision>
  <dcterms:created xsi:type="dcterms:W3CDTF">2019-09-30T17:55:13Z</dcterms:created>
  <dcterms:modified xsi:type="dcterms:W3CDTF">2019-10-08T11:56:32Z</dcterms:modified>
</cp:coreProperties>
</file>