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4b36b7e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4b36b7e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Scott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4b36b7e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4b36b7e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Fernando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4b36b7e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4b36b7e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4b36b7ef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4b36b7ef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Scott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4b36b7e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4b36b7e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Scott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4b36b7ef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4b36b7ef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4b36b7ef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4b36b7ef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Fernando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Visor</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academic advising tool</a:t>
            </a:r>
            <a:endParaRPr/>
          </a:p>
        </p:txBody>
      </p:sp>
      <p:sp>
        <p:nvSpPr>
          <p:cNvPr id="61" name="Google Shape;61;p13"/>
          <p:cNvSpPr txBox="1"/>
          <p:nvPr>
            <p:ph idx="1" type="subTitle"/>
          </p:nvPr>
        </p:nvSpPr>
        <p:spPr>
          <a:xfrm>
            <a:off x="311700" y="3978175"/>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200"/>
              <a:t>Fernando Gomez Garcia</a:t>
            </a:r>
            <a:endParaRPr sz="2200"/>
          </a:p>
          <a:p>
            <a:pPr indent="0" lvl="0" marL="0" rtl="0" algn="r">
              <a:spcBef>
                <a:spcPts val="0"/>
              </a:spcBef>
              <a:spcAft>
                <a:spcPts val="0"/>
              </a:spcAft>
              <a:buNone/>
            </a:pPr>
            <a:r>
              <a:rPr lang="en" sz="2200"/>
              <a:t>Megan Kolvenbach</a:t>
            </a:r>
            <a:endParaRPr sz="2200"/>
          </a:p>
          <a:p>
            <a:pPr indent="0" lvl="0" marL="0" rtl="0" algn="r">
              <a:spcBef>
                <a:spcPts val="0"/>
              </a:spcBef>
              <a:spcAft>
                <a:spcPts val="0"/>
              </a:spcAft>
              <a:buNone/>
            </a:pPr>
            <a:r>
              <a:rPr lang="en" sz="2200"/>
              <a:t>Scott Levy</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Introduction/Project Background</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VISOR can serve as an advising tool for colleges and universities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Can streamline and simplify a process that can normally be cumbersome</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An advisor would normally  have to manually match up a student’s course history with their program requirements to devise course plans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VISOR is meant to automate that process, by allowing an advisor to simply input a student’s ID#</a:t>
            </a:r>
            <a:endParaRPr sz="2500">
              <a:solidFill>
                <a:schemeClr val="dk1"/>
              </a:solidFill>
            </a:endParaRPr>
          </a:p>
          <a:p>
            <a:pPr indent="0" lvl="0" marL="0" rtl="0" algn="l">
              <a:lnSpc>
                <a:spcPct val="150000"/>
              </a:lnSpc>
              <a:spcBef>
                <a:spcPts val="0"/>
              </a:spcBef>
              <a:spcAft>
                <a:spcPts val="0"/>
              </a:spcAft>
              <a:buNone/>
            </a:pPr>
            <a:r>
              <a:t/>
            </a:r>
            <a:endParaRPr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a:t>
            </a:r>
            <a:endParaRPr/>
          </a:p>
        </p:txBody>
      </p:sp>
      <p:sp>
        <p:nvSpPr>
          <p:cNvPr id="73" name="Google Shape;73;p15"/>
          <p:cNvSpPr txBox="1"/>
          <p:nvPr>
            <p:ph idx="1" type="body"/>
          </p:nvPr>
        </p:nvSpPr>
        <p:spPr>
          <a:xfrm>
            <a:off x="5277925" y="580150"/>
            <a:ext cx="3554400" cy="4315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Four main sources to run the program</a:t>
            </a:r>
            <a:endParaRPr sz="1700"/>
          </a:p>
          <a:p>
            <a:pPr indent="-336550" lvl="0" marL="457200" rtl="0" algn="l">
              <a:spcBef>
                <a:spcPts val="0"/>
              </a:spcBef>
              <a:spcAft>
                <a:spcPts val="0"/>
              </a:spcAft>
              <a:buSzPts val="1700"/>
              <a:buChar char="●"/>
            </a:pPr>
            <a:r>
              <a:rPr lang="en" sz="1700"/>
              <a:t>All table connect through a one to many relationship</a:t>
            </a:r>
            <a:endParaRPr sz="1700"/>
          </a:p>
          <a:p>
            <a:pPr indent="-336550" lvl="0" marL="457200" rtl="0" algn="l">
              <a:spcBef>
                <a:spcPts val="0"/>
              </a:spcBef>
              <a:spcAft>
                <a:spcPts val="0"/>
              </a:spcAft>
              <a:buSzPts val="1700"/>
              <a:buChar char="●"/>
            </a:pPr>
            <a:r>
              <a:rPr lang="en" sz="1700"/>
              <a:t>The visor table retrieves the information from the student table which then will have </a:t>
            </a:r>
            <a:r>
              <a:rPr lang="en" sz="1700"/>
              <a:t>access</a:t>
            </a:r>
            <a:r>
              <a:rPr lang="en" sz="1700"/>
              <a:t> to the program course and course history table.</a:t>
            </a:r>
            <a:endParaRPr sz="1700"/>
          </a:p>
          <a:p>
            <a:pPr indent="-336550" lvl="0" marL="457200" rtl="0" algn="l">
              <a:spcBef>
                <a:spcPts val="0"/>
              </a:spcBef>
              <a:spcAft>
                <a:spcPts val="0"/>
              </a:spcAft>
              <a:buSzPts val="1700"/>
              <a:buChar char="●"/>
            </a:pPr>
            <a:r>
              <a:rPr lang="en" sz="1700"/>
              <a:t>The form in which all sources are able to connect to each other is </a:t>
            </a:r>
            <a:r>
              <a:rPr lang="en" sz="1700"/>
              <a:t>through</a:t>
            </a:r>
            <a:r>
              <a:rPr lang="en" sz="1700"/>
              <a:t> a primary key, a common key between two or more tables.</a:t>
            </a:r>
            <a:endParaRPr sz="1700"/>
          </a:p>
        </p:txBody>
      </p:sp>
      <p:pic>
        <p:nvPicPr>
          <p:cNvPr id="74" name="Google Shape;74;p15"/>
          <p:cNvPicPr preferRelativeResize="0"/>
          <p:nvPr/>
        </p:nvPicPr>
        <p:blipFill>
          <a:blip r:embed="rId3">
            <a:alphaModFix/>
          </a:blip>
          <a:stretch>
            <a:fillRect/>
          </a:stretch>
        </p:blipFill>
        <p:spPr>
          <a:xfrm>
            <a:off x="343450" y="1205500"/>
            <a:ext cx="4679801" cy="3363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Framework</a:t>
            </a:r>
            <a:endParaRPr/>
          </a:p>
        </p:txBody>
      </p:sp>
      <p:sp>
        <p:nvSpPr>
          <p:cNvPr id="80" name="Google Shape;80;p16"/>
          <p:cNvSpPr txBox="1"/>
          <p:nvPr>
            <p:ph idx="1" type="body"/>
          </p:nvPr>
        </p:nvSpPr>
        <p:spPr>
          <a:xfrm>
            <a:off x="311700" y="1152475"/>
            <a:ext cx="8520600" cy="3909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AdvisingNotes</a:t>
            </a:r>
            <a:endParaRPr sz="1700"/>
          </a:p>
          <a:p>
            <a:pPr indent="-311150" lvl="1" marL="914400" rtl="0" algn="l">
              <a:spcBef>
                <a:spcPts val="0"/>
              </a:spcBef>
              <a:spcAft>
                <a:spcPts val="0"/>
              </a:spcAft>
              <a:buSzPts val="1300"/>
              <a:buChar char="○"/>
            </a:pPr>
            <a:r>
              <a:rPr lang="en" sz="1300"/>
              <a:t>Allows for various customized notes to be printed to the student’s advising summary based on the student’s identifying information, course history, and academic performance</a:t>
            </a:r>
            <a:endParaRPr sz="1300"/>
          </a:p>
          <a:p>
            <a:pPr indent="-336550" lvl="0" marL="457200" rtl="0" algn="l">
              <a:spcBef>
                <a:spcPts val="0"/>
              </a:spcBef>
              <a:spcAft>
                <a:spcPts val="0"/>
              </a:spcAft>
              <a:buSzPts val="1700"/>
              <a:buChar char="●"/>
            </a:pPr>
            <a:r>
              <a:rPr lang="en" sz="1700"/>
              <a:t>Course</a:t>
            </a:r>
            <a:endParaRPr sz="1700"/>
          </a:p>
          <a:p>
            <a:pPr indent="-311150" lvl="1" marL="914400" rtl="0" algn="l">
              <a:spcBef>
                <a:spcPts val="0"/>
              </a:spcBef>
              <a:spcAft>
                <a:spcPts val="0"/>
              </a:spcAft>
              <a:buSzPts val="1300"/>
              <a:buChar char="○"/>
            </a:pPr>
            <a:r>
              <a:rPr lang="en" sz="1300"/>
              <a:t>Provides template for individual courses to be included in the degree program requirements</a:t>
            </a:r>
            <a:endParaRPr sz="1300"/>
          </a:p>
          <a:p>
            <a:pPr indent="-336550" lvl="0" marL="457200" rtl="0" algn="l">
              <a:spcBef>
                <a:spcPts val="0"/>
              </a:spcBef>
              <a:spcAft>
                <a:spcPts val="0"/>
              </a:spcAft>
              <a:buSzPts val="1700"/>
              <a:buChar char="●"/>
            </a:pPr>
            <a:r>
              <a:rPr lang="en" sz="1700"/>
              <a:t>CourseHistory</a:t>
            </a:r>
            <a:endParaRPr sz="1700"/>
          </a:p>
          <a:p>
            <a:pPr indent="-311150" lvl="1" marL="914400" rtl="0" algn="l">
              <a:spcBef>
                <a:spcPts val="0"/>
              </a:spcBef>
              <a:spcAft>
                <a:spcPts val="0"/>
              </a:spcAft>
              <a:buSzPts val="1300"/>
              <a:buChar char="○"/>
            </a:pPr>
            <a:r>
              <a:rPr lang="en" sz="1300"/>
              <a:t>Creates an object of type Hospitality called requirements. Constructor then takes input and sets various requirements as satisfied or remaining. The class then applies prerequisites according to the requirements outlined in the Hospitality class.</a:t>
            </a:r>
            <a:endParaRPr sz="1300"/>
          </a:p>
          <a:p>
            <a:pPr indent="-336550" lvl="0" marL="457200" rtl="0" algn="l">
              <a:spcBef>
                <a:spcPts val="0"/>
              </a:spcBef>
              <a:spcAft>
                <a:spcPts val="0"/>
              </a:spcAft>
              <a:buSzPts val="1700"/>
              <a:buChar char="●"/>
            </a:pPr>
            <a:r>
              <a:rPr lang="en" sz="1700"/>
              <a:t>Hospitality</a:t>
            </a:r>
            <a:endParaRPr sz="1700"/>
          </a:p>
          <a:p>
            <a:pPr indent="-311150" lvl="1" marL="914400" rtl="0" algn="l">
              <a:spcBef>
                <a:spcPts val="0"/>
              </a:spcBef>
              <a:spcAft>
                <a:spcPts val="0"/>
              </a:spcAft>
              <a:buSzPts val="1300"/>
              <a:buChar char="○"/>
            </a:pPr>
            <a:r>
              <a:rPr lang="en" sz="1300"/>
              <a:t>Provides course requirements and prerequisites dictated by the B.S. in Hospitality Management program at UNLV</a:t>
            </a:r>
            <a:endParaRPr sz="1300"/>
          </a:p>
          <a:p>
            <a:pPr indent="-336550" lvl="0" marL="457200" rtl="0" algn="l">
              <a:spcBef>
                <a:spcPts val="0"/>
              </a:spcBef>
              <a:spcAft>
                <a:spcPts val="0"/>
              </a:spcAft>
              <a:buSzPts val="1700"/>
              <a:buChar char="●"/>
            </a:pPr>
            <a:r>
              <a:rPr lang="en" sz="1700"/>
              <a:t>Student</a:t>
            </a:r>
            <a:endParaRPr sz="1700"/>
          </a:p>
          <a:p>
            <a:pPr indent="-311150" lvl="1" marL="914400" rtl="0" algn="l">
              <a:spcBef>
                <a:spcPts val="0"/>
              </a:spcBef>
              <a:spcAft>
                <a:spcPts val="0"/>
              </a:spcAft>
              <a:buSzPts val="1300"/>
              <a:buChar char="○"/>
            </a:pPr>
            <a:r>
              <a:rPr lang="en" sz="1300"/>
              <a:t>Provides template to store students’ identifying information, degree program, and academic history</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a:t>
            </a:r>
            <a:r>
              <a:rPr lang="en"/>
              <a:t>put</a:t>
            </a:r>
            <a:endParaRPr/>
          </a:p>
        </p:txBody>
      </p:sp>
      <p:pic>
        <p:nvPicPr>
          <p:cNvPr id="86" name="Google Shape;86;p17"/>
          <p:cNvPicPr preferRelativeResize="0"/>
          <p:nvPr/>
        </p:nvPicPr>
        <p:blipFill>
          <a:blip r:embed="rId3">
            <a:alphaModFix/>
          </a:blip>
          <a:stretch>
            <a:fillRect/>
          </a:stretch>
        </p:blipFill>
        <p:spPr>
          <a:xfrm>
            <a:off x="152400" y="2937175"/>
            <a:ext cx="8839201" cy="339601"/>
          </a:xfrm>
          <a:prstGeom prst="rect">
            <a:avLst/>
          </a:prstGeom>
          <a:noFill/>
          <a:ln>
            <a:noFill/>
          </a:ln>
        </p:spPr>
      </p:pic>
      <p:sp>
        <p:nvSpPr>
          <p:cNvPr id="87" name="Google Shape;87;p17"/>
          <p:cNvSpPr txBox="1"/>
          <p:nvPr>
            <p:ph idx="1" type="body"/>
          </p:nvPr>
        </p:nvSpPr>
        <p:spPr>
          <a:xfrm>
            <a:off x="311700" y="1152475"/>
            <a:ext cx="8520600" cy="3909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.csv file</a:t>
            </a:r>
            <a:endParaRPr sz="1900"/>
          </a:p>
          <a:p>
            <a:pPr indent="-349250" lvl="1" marL="914400" rtl="0" algn="l">
              <a:spcBef>
                <a:spcPts val="0"/>
              </a:spcBef>
              <a:spcAft>
                <a:spcPts val="0"/>
              </a:spcAft>
              <a:buSzPts val="1900"/>
              <a:buChar char="○"/>
            </a:pPr>
            <a:r>
              <a:rPr lang="en" sz="1900"/>
              <a:t>Student demographics and academic information</a:t>
            </a:r>
            <a:endParaRPr sz="1900"/>
          </a:p>
          <a:p>
            <a:pPr indent="-349250" lvl="1" marL="914400" rtl="0" algn="l">
              <a:spcBef>
                <a:spcPts val="0"/>
              </a:spcBef>
              <a:spcAft>
                <a:spcPts val="0"/>
              </a:spcAft>
              <a:buSzPts val="1900"/>
              <a:buChar char="○"/>
            </a:pPr>
            <a:r>
              <a:rPr lang="en" sz="1900"/>
              <a:t>Y or N to indicate if a course has been satisfied</a:t>
            </a:r>
            <a:endParaRPr sz="1900"/>
          </a:p>
          <a:p>
            <a:pPr indent="-349250" lvl="1" marL="914400" rtl="0" algn="l">
              <a:spcBef>
                <a:spcPts val="0"/>
              </a:spcBef>
              <a:spcAft>
                <a:spcPts val="0"/>
              </a:spcAft>
              <a:buSzPts val="1900"/>
              <a:buChar char="○"/>
            </a:pPr>
            <a:r>
              <a:rPr lang="en" sz="1900"/>
              <a:t>See snippet below</a:t>
            </a:r>
            <a:endParaRPr sz="1900"/>
          </a:p>
          <a:p>
            <a:pPr indent="0" lvl="0" marL="0" rtl="0" algn="l">
              <a:spcBef>
                <a:spcPts val="1600"/>
              </a:spcBef>
              <a:spcAft>
                <a:spcPts val="0"/>
              </a:spcAft>
              <a:buNone/>
            </a:pPr>
            <a:r>
              <a:t/>
            </a:r>
            <a:endParaRPr sz="1900"/>
          </a:p>
          <a:p>
            <a:pPr indent="0" lvl="0" marL="0" rtl="0" algn="l">
              <a:spcBef>
                <a:spcPts val="1600"/>
              </a:spcBef>
              <a:spcAft>
                <a:spcPts val="0"/>
              </a:spcAft>
              <a:buNone/>
            </a:pPr>
            <a:r>
              <a:t/>
            </a:r>
            <a:endParaRPr sz="1900"/>
          </a:p>
          <a:p>
            <a:pPr indent="-349250" lvl="0" marL="457200" rtl="0" algn="l">
              <a:spcBef>
                <a:spcPts val="1600"/>
              </a:spcBef>
              <a:spcAft>
                <a:spcPts val="0"/>
              </a:spcAft>
              <a:buSzPts val="1900"/>
              <a:buChar char="●"/>
            </a:pPr>
            <a:r>
              <a:rPr lang="en" sz="1900"/>
              <a:t>Command line input</a:t>
            </a:r>
            <a:endParaRPr sz="1900"/>
          </a:p>
          <a:p>
            <a:pPr indent="-349250" lvl="1" marL="914400" rtl="0" algn="l">
              <a:spcBef>
                <a:spcPts val="0"/>
              </a:spcBef>
              <a:spcAft>
                <a:spcPts val="0"/>
              </a:spcAft>
              <a:buSzPts val="1900"/>
              <a:buChar char="○"/>
            </a:pPr>
            <a:r>
              <a:rPr lang="en" sz="1900"/>
              <a:t>User indicates what type of course plan to be generated based on provided list</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93" name="Google Shape;93;p18"/>
          <p:cNvPicPr preferRelativeResize="0"/>
          <p:nvPr/>
        </p:nvPicPr>
        <p:blipFill>
          <a:blip r:embed="rId3">
            <a:alphaModFix/>
          </a:blip>
          <a:stretch>
            <a:fillRect/>
          </a:stretch>
        </p:blipFill>
        <p:spPr>
          <a:xfrm>
            <a:off x="3392903" y="0"/>
            <a:ext cx="5751095" cy="5143500"/>
          </a:xfrm>
          <a:prstGeom prst="rect">
            <a:avLst/>
          </a:prstGeom>
          <a:noFill/>
          <a:ln>
            <a:noFill/>
          </a:ln>
        </p:spPr>
      </p:pic>
      <p:sp>
        <p:nvSpPr>
          <p:cNvPr id="94" name="Google Shape;94;p18"/>
          <p:cNvSpPr txBox="1"/>
          <p:nvPr>
            <p:ph idx="1" type="body"/>
          </p:nvPr>
        </p:nvSpPr>
        <p:spPr>
          <a:xfrm>
            <a:off x="115900" y="1152475"/>
            <a:ext cx="3277200" cy="3909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.txt file</a:t>
            </a:r>
            <a:endParaRPr sz="1900"/>
          </a:p>
          <a:p>
            <a:pPr indent="-349250" lvl="1" marL="914400" rtl="0" algn="l">
              <a:spcBef>
                <a:spcPts val="0"/>
              </a:spcBef>
              <a:spcAft>
                <a:spcPts val="0"/>
              </a:spcAft>
              <a:buSzPts val="1900"/>
              <a:buChar char="○"/>
            </a:pPr>
            <a:r>
              <a:rPr lang="en" sz="1900"/>
              <a:t>Advising summary customized to selected student and type of course plan</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0" y="125"/>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Live Demonstration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Directions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Char char="●"/>
            </a:pPr>
            <a:r>
              <a:rPr lang="en" sz="1500">
                <a:solidFill>
                  <a:schemeClr val="dk1"/>
                </a:solidFill>
              </a:rPr>
              <a:t>Serves as a tool that maximizes efficiency and accuracy and more ways to store and retrieve information</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This program would allow great opportunities to increase the performance and automate a whole section of, if not whole, departments. </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Additionally, attaching a graphical user interface to the program including one search box which would serve to search the student ID and another box asking for the advisor to input their name is a </a:t>
            </a:r>
            <a:r>
              <a:rPr lang="en" sz="1500">
                <a:solidFill>
                  <a:schemeClr val="dk1"/>
                </a:solidFill>
              </a:rPr>
              <a:t>foreseeable</a:t>
            </a:r>
            <a:r>
              <a:rPr lang="en" sz="1500">
                <a:solidFill>
                  <a:schemeClr val="dk1"/>
                </a:solidFill>
              </a:rPr>
              <a:t> option</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VISOR will boost efficiency and accuracy making it possible to add more flexibility to current staff members.</a:t>
            </a:r>
            <a:endParaRPr sz="19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