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31"/>
  </p:notesMasterIdLst>
  <p:handoutMasterIdLst>
    <p:handoutMasterId r:id="rId32"/>
  </p:handoutMasterIdLst>
  <p:sldIdLst>
    <p:sldId id="345" r:id="rId3"/>
    <p:sldId id="307" r:id="rId4"/>
    <p:sldId id="304" r:id="rId5"/>
    <p:sldId id="335" r:id="rId6"/>
    <p:sldId id="313" r:id="rId7"/>
    <p:sldId id="316" r:id="rId8"/>
    <p:sldId id="334" r:id="rId9"/>
    <p:sldId id="315" r:id="rId10"/>
    <p:sldId id="318" r:id="rId11"/>
    <p:sldId id="320" r:id="rId12"/>
    <p:sldId id="321" r:id="rId13"/>
    <p:sldId id="322" r:id="rId14"/>
    <p:sldId id="337" r:id="rId15"/>
    <p:sldId id="338" r:id="rId16"/>
    <p:sldId id="332" r:id="rId17"/>
    <p:sldId id="339" r:id="rId18"/>
    <p:sldId id="333" r:id="rId19"/>
    <p:sldId id="325" r:id="rId20"/>
    <p:sldId id="340" r:id="rId21"/>
    <p:sldId id="342" r:id="rId22"/>
    <p:sldId id="343" r:id="rId23"/>
    <p:sldId id="346" r:id="rId24"/>
    <p:sldId id="329" r:id="rId25"/>
    <p:sldId id="306" r:id="rId26"/>
    <p:sldId id="330" r:id="rId27"/>
    <p:sldId id="275" r:id="rId28"/>
    <p:sldId id="344" r:id="rId29"/>
    <p:sldId id="26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707E84"/>
    <a:srgbClr val="FE981B"/>
    <a:srgbClr val="000000"/>
    <a:srgbClr val="FF6600"/>
    <a:srgbClr val="FFE8D1"/>
    <a:srgbClr val="E17C01"/>
    <a:srgbClr val="CC6600"/>
    <a:srgbClr val="E8E8E8"/>
    <a:srgbClr val="FF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6754" autoAdjust="0"/>
  </p:normalViewPr>
  <p:slideViewPr>
    <p:cSldViewPr snapToGrid="0">
      <p:cViewPr varScale="1">
        <p:scale>
          <a:sx n="70" d="100"/>
          <a:sy n="70" d="100"/>
        </p:scale>
        <p:origin x="-852" y="-108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2699-D5BD-48BB-A6FB-066B1FED9C54}" type="datetimeFigureOut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C915B-FA71-4103-ACE7-6EA8154077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7718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213FB-FFB8-41A6-8874-6CA8A34E8999}" type="datetimeFigureOut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DCA7-3E91-4BC2-9BE6-6413C14B14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488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598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4736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473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smtClean="0"/>
              <a:t>步：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0792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5995" y="3021116"/>
            <a:ext cx="9511645" cy="1150408"/>
          </a:xfrm>
        </p:spPr>
        <p:txBody>
          <a:bodyPr anchor="b"/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EF98-E006-4462-988F-AF4FD35A50AE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8658-8C66-400E-8FEA-5F14737A3025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92CC-A086-4EEA-9DB4-47E1D562EFD1}" type="datetimeFigureOut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7AFC-1E3A-40C3-B289-CE79330E4B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8658-8C66-400E-8FEA-5F14737A3025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A555-F0B1-4664-B0F1-88E53EB8BB7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B92CC-A086-4EEA-9DB4-47E1D562EFD1}" type="datetimeFigureOut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7AFC-1E3A-40C3-B289-CE79330E4B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uyu.com/home/api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5768" y="1169178"/>
            <a:ext cx="8578011" cy="1616851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ts val="6600"/>
              </a:lnSpc>
            </a:pPr>
            <a:r>
              <a:rPr lang="zh-CN" altLang="en-US" sz="3600" dirty="0" smtClean="0"/>
              <a:t>“</a:t>
            </a:r>
            <a:r>
              <a:rPr lang="en-US" altLang="zh-CN" sz="3600" dirty="0" smtClean="0"/>
              <a:t>FED </a:t>
            </a:r>
            <a:r>
              <a:rPr lang="zh-CN" altLang="en-US" sz="3600" dirty="0" smtClean="0"/>
              <a:t>开发部”</a:t>
            </a:r>
            <a:r>
              <a:rPr lang="en-US" altLang="zh-CN" sz="3600" dirty="0" smtClean="0"/>
              <a:t> 2017 </a:t>
            </a:r>
            <a:r>
              <a:rPr lang="zh-CN" altLang="en-US" sz="3600" dirty="0" smtClean="0"/>
              <a:t>年转正述职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—— </a:t>
            </a:r>
            <a:r>
              <a:rPr lang="zh-CN" altLang="en-US" sz="3600" dirty="0" smtClean="0"/>
              <a:t>基础架构组  李传伟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endParaRPr lang="zh-CN" altLang="en-US" sz="4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EF98-E006-4462-988F-AF4FD35A50AE}" type="datetime1">
              <a:rPr lang="zh-CN" altLang="en-US" smtClean="0"/>
              <a:pPr/>
              <a:t>2017/10/18 Wednesday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964555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Eden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文档系统开发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—JWT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功能改善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JWT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736" y="1009992"/>
            <a:ext cx="7667626" cy="51729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22791" y="1418797"/>
            <a:ext cx="4084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Eden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目前的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JWT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认证大致就是这个样子。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需求：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zh-CN" sz="1600" dirty="0">
                <a:latin typeface="微软雅黑" pitchFamily="34" charset="-122"/>
                <a:ea typeface="微软雅黑" pitchFamily="34" charset="-122"/>
                <a:cs typeface="宋体"/>
              </a:rPr>
              <a:t>1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  <a:cs typeface="宋体"/>
              </a:rPr>
              <a:t>，始终保持用户的最后一次生成的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  <a:cs typeface="宋体"/>
              </a:rPr>
              <a:t>token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  <a:cs typeface="宋体"/>
              </a:rPr>
              <a:t>是有效的。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2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  <a:cs typeface="宋体"/>
              </a:rPr>
              <a:t>，服务器在重启的时候，用户最后一次登录的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  <a:cs typeface="宋体"/>
              </a:rPr>
              <a:t>token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  <a:cs typeface="宋体"/>
              </a:rPr>
              <a:t>不会失效。</a:t>
            </a: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8288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964555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Eden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文档系统开发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—JWT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功能改善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4852" y="1235727"/>
            <a:ext cx="11521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需求一的解决方案。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1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，设计一个</a:t>
            </a:r>
            <a:r>
              <a:rPr kumimoji="1" lang="en-US" altLang="zh-CN" sz="16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user_token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数据表，来保存用户的登录的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token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信息。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2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，当用户登录成功之后，把用户的信息（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ID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或者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  <a:cs typeface="宋体"/>
              </a:rPr>
              <a:t>E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mail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）和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token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存入数据库中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,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同时更新内存中有效的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token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列表，并把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token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返回给客户端。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3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，当客户端拿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token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来请求资源时，验证用户携带的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token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是否在内存的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token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列表中存在，如果存在，说明有效，允许请求资源，不存在时，返回错误信息，前端处理错误信息，然后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redirect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到登录界面。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需求二的解决方案：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每当服务器重启的时候，查询</a:t>
            </a:r>
            <a:r>
              <a:rPr kumimoji="1" lang="en-US" altLang="zh-CN" sz="16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user_token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表，把表里面所有用户最后一次登录的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token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加载到内存的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token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列表中。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kumimoji="1" lang="en-US" altLang="zh-CN" dirty="0">
              <a:latin typeface="宋体"/>
              <a:ea typeface="宋体"/>
              <a:cs typeface="宋体"/>
            </a:endParaRPr>
          </a:p>
          <a:p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endParaRPr kumimoji="1" lang="en-US" altLang="zh-CN" dirty="0">
              <a:latin typeface="宋体"/>
              <a:ea typeface="宋体"/>
              <a:cs typeface="宋体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19428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964555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Eden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文档系统开发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文档上传附件功能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7293" y="2372400"/>
            <a:ext cx="7251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一，后台接口以及数据表设计。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1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，设计</a:t>
            </a:r>
            <a:r>
              <a:rPr kumimoji="1" lang="en-US" altLang="zh-CN" sz="16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attachements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数据表。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2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，通过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express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设计后台</a:t>
            </a:r>
            <a:r>
              <a:rPr kumimoji="1" lang="en-US" altLang="zh-CN" sz="16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api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  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增加附件：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POST /</a:t>
            </a:r>
            <a:r>
              <a:rPr kumimoji="1" lang="en-US" altLang="zh-CN" sz="16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api/docs/:docId/attachments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  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删除附件：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DELETE /</a:t>
            </a:r>
            <a:r>
              <a:rPr kumimoji="1" lang="en-US" altLang="zh-CN" sz="16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api/attachments/:attachmentId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  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查询附件：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GET /</a:t>
            </a:r>
            <a:r>
              <a:rPr kumimoji="1" lang="en-US" altLang="zh-CN" sz="16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api/docs/:docId/attachments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二，前端组件设计。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依照上面的方式，实现增加附件和删除附件功能。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24"/>
          <p:cNvGrpSpPr>
            <a:grpSpLocks/>
          </p:cNvGrpSpPr>
          <p:nvPr/>
        </p:nvGrpSpPr>
        <p:grpSpPr bwMode="auto">
          <a:xfrm>
            <a:off x="942909" y="2305882"/>
            <a:ext cx="2518237" cy="2520280"/>
            <a:chOff x="2848131" y="1860029"/>
            <a:chExt cx="3807502" cy="3807502"/>
          </a:xfrm>
        </p:grpSpPr>
        <p:sp>
          <p:nvSpPr>
            <p:cNvPr id="17" name="椭圆 16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0" name="文本框 33"/>
          <p:cNvSpPr txBox="1"/>
          <p:nvPr/>
        </p:nvSpPr>
        <p:spPr>
          <a:xfrm>
            <a:off x="879995" y="3334567"/>
            <a:ext cx="26050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文档上传附件</a:t>
            </a:r>
            <a:endParaRPr lang="zh-CN" altLang="en-US" sz="2600" dirty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917133" y="2161866"/>
            <a:ext cx="0" cy="2808312"/>
          </a:xfrm>
          <a:prstGeom prst="line">
            <a:avLst/>
          </a:prstGeom>
          <a:ln w="19050">
            <a:solidFill>
              <a:srgbClr val="0066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162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964555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Eden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文档系统开发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文档上传附件功能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0228" y="2379151"/>
            <a:ext cx="10058400" cy="86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162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964555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Eden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文档系统开发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文档添加关联文档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7293" y="2345104"/>
            <a:ext cx="7251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方案实现。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一，后台接口以及数据表设计。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1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，设计数据表</a:t>
            </a:r>
            <a:r>
              <a:rPr kumimoji="1" lang="en-US" altLang="zh-CN" sz="16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doc_relationship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: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保存文档的关联文档。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2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，通过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express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设计后台</a:t>
            </a:r>
            <a:r>
              <a:rPr kumimoji="1" lang="en-US" altLang="zh-CN" sz="16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api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  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添加关联文档：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POST /</a:t>
            </a:r>
            <a:r>
              <a:rPr kumimoji="1" lang="en-US" altLang="zh-CN" sz="16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api/deps/:depId/docs/:docId/relationship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  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删除关联文档：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DELETE /</a:t>
            </a:r>
            <a:r>
              <a:rPr kumimoji="1" lang="en-US" altLang="zh-CN" sz="16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api/deps/:depId/docs/:docId/relationship/:id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  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查询关联文档：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GET /</a:t>
            </a:r>
            <a:r>
              <a:rPr kumimoji="1" lang="en-US" altLang="zh-CN" sz="16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api/deps/:depId/docs/:docId/relationship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二，前端组件设计。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grpSp>
        <p:nvGrpSpPr>
          <p:cNvPr id="5" name="组合 24"/>
          <p:cNvGrpSpPr>
            <a:grpSpLocks/>
          </p:cNvGrpSpPr>
          <p:nvPr/>
        </p:nvGrpSpPr>
        <p:grpSpPr bwMode="auto">
          <a:xfrm>
            <a:off x="942909" y="2305882"/>
            <a:ext cx="2518237" cy="2520280"/>
            <a:chOff x="2848131" y="1860029"/>
            <a:chExt cx="3807502" cy="3807502"/>
          </a:xfrm>
        </p:grpSpPr>
        <p:sp>
          <p:nvSpPr>
            <p:cNvPr id="17" name="椭圆 16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0" name="文本框 33"/>
          <p:cNvSpPr txBox="1"/>
          <p:nvPr/>
        </p:nvSpPr>
        <p:spPr>
          <a:xfrm>
            <a:off x="879995" y="3334567"/>
            <a:ext cx="26050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文档添加关联文档</a:t>
            </a:r>
            <a:endParaRPr lang="zh-CN" altLang="en-US" sz="2600" dirty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917133" y="2161866"/>
            <a:ext cx="0" cy="2808312"/>
          </a:xfrm>
          <a:prstGeom prst="line">
            <a:avLst/>
          </a:prstGeom>
          <a:ln w="19050">
            <a:solidFill>
              <a:srgbClr val="0066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162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964555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Eden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文档系统开发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文档添加关联文档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4852" y="1235727"/>
            <a:ext cx="115212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宋体"/>
                <a:ea typeface="宋体"/>
                <a:cs typeface="宋体"/>
              </a:rPr>
              <a:t>三，效果：</a:t>
            </a:r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endParaRPr kumimoji="1" lang="en-US" altLang="zh-CN" dirty="0">
              <a:latin typeface="宋体"/>
              <a:ea typeface="宋体"/>
              <a:cs typeface="宋体"/>
            </a:endParaRPr>
          </a:p>
          <a:p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endParaRPr kumimoji="1" lang="en-US" altLang="zh-CN" dirty="0">
              <a:latin typeface="宋体"/>
              <a:ea typeface="宋体"/>
              <a:cs typeface="宋体"/>
            </a:endParaRPr>
          </a:p>
          <a:p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endParaRPr kumimoji="1" lang="en-US" altLang="zh-CN" dirty="0">
              <a:latin typeface="宋体"/>
              <a:ea typeface="宋体"/>
              <a:cs typeface="宋体"/>
            </a:endParaRPr>
          </a:p>
          <a:p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endParaRPr kumimoji="1" lang="en-US" altLang="zh-CN" dirty="0">
              <a:latin typeface="宋体"/>
              <a:ea typeface="宋体"/>
              <a:cs typeface="宋体"/>
            </a:endParaRPr>
          </a:p>
          <a:p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endParaRPr kumimoji="1" lang="en-US" altLang="zh-CN" dirty="0">
              <a:latin typeface="宋体"/>
              <a:ea typeface="宋体"/>
              <a:cs typeface="宋体"/>
            </a:endParaRPr>
          </a:p>
          <a:p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endParaRPr kumimoji="1" lang="en-US" altLang="zh-CN" dirty="0">
              <a:latin typeface="宋体"/>
              <a:ea typeface="宋体"/>
              <a:cs typeface="宋体"/>
            </a:endParaRPr>
          </a:p>
          <a:p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endParaRPr kumimoji="1" lang="en-US" altLang="zh-CN" dirty="0">
              <a:latin typeface="宋体"/>
              <a:ea typeface="宋体"/>
              <a:cs typeface="宋体"/>
            </a:endParaRPr>
          </a:p>
          <a:p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endParaRPr kumimoji="1" lang="en-US" altLang="zh-CN" dirty="0">
              <a:latin typeface="宋体"/>
              <a:ea typeface="宋体"/>
              <a:cs typeface="宋体"/>
            </a:endParaRP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1399" y="1573378"/>
            <a:ext cx="9483500" cy="48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42554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964555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Eden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文档系统开发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子任务的查询与修改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7293" y="2549824"/>
            <a:ext cx="7251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方案实现。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一，接口。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1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，主要是调用解牛提供的查询和修改接口。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二，前端组件设计。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kumimoji="1"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4"/>
          <p:cNvGrpSpPr>
            <a:grpSpLocks/>
          </p:cNvGrpSpPr>
          <p:nvPr/>
        </p:nvGrpSpPr>
        <p:grpSpPr bwMode="auto">
          <a:xfrm>
            <a:off x="942909" y="2305882"/>
            <a:ext cx="2518237" cy="2520280"/>
            <a:chOff x="2848131" y="1860029"/>
            <a:chExt cx="3807502" cy="3807502"/>
          </a:xfrm>
        </p:grpSpPr>
        <p:sp>
          <p:nvSpPr>
            <p:cNvPr id="17" name="椭圆 16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0" name="文本框 33"/>
          <p:cNvSpPr txBox="1"/>
          <p:nvPr/>
        </p:nvSpPr>
        <p:spPr>
          <a:xfrm>
            <a:off x="879995" y="3252679"/>
            <a:ext cx="26050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子任务的查询与修改</a:t>
            </a:r>
            <a:endParaRPr lang="zh-CN" altLang="en-US" sz="2600" dirty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917133" y="2161866"/>
            <a:ext cx="0" cy="2808312"/>
          </a:xfrm>
          <a:prstGeom prst="line">
            <a:avLst/>
          </a:prstGeom>
          <a:ln w="19050">
            <a:solidFill>
              <a:srgbClr val="0066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162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964555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Eden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文档系统开发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子任务的查询与修改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4852" y="1235727"/>
            <a:ext cx="1152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宋体"/>
                <a:ea typeface="宋体"/>
                <a:cs typeface="宋体"/>
              </a:rPr>
              <a:t>三，效果：</a:t>
            </a:r>
            <a:endParaRPr kumimoji="1" lang="en-US" altLang="zh-CN" dirty="0">
              <a:latin typeface="宋体"/>
              <a:ea typeface="宋体"/>
              <a:cs typeface="宋体"/>
            </a:endParaRPr>
          </a:p>
          <a:p>
            <a:endParaRPr kumimoji="1" lang="en-US" altLang="zh-CN" dirty="0">
              <a:latin typeface="宋体"/>
              <a:ea typeface="宋体"/>
              <a:cs typeface="宋体"/>
            </a:endParaRPr>
          </a:p>
        </p:txBody>
      </p:sp>
      <p:pic>
        <p:nvPicPr>
          <p:cNvPr id="5" name="图片 4" descr="614C3D4FB818D2B5B8E7E9580526BE5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5836" y="1292460"/>
            <a:ext cx="2597701" cy="5206550"/>
          </a:xfrm>
          <a:prstGeom prst="rect">
            <a:avLst/>
          </a:prstGeom>
        </p:spPr>
      </p:pic>
      <p:pic>
        <p:nvPicPr>
          <p:cNvPr id="7" name="图片 6" descr="C70871F68DAB1D0BF35B57744E7A27B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6193" y="2654658"/>
            <a:ext cx="57785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54454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964555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Shark 2.0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首页第二屏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还原以及开发文档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箭头3"/>
          <p:cNvSpPr>
            <a:spLocks/>
          </p:cNvSpPr>
          <p:nvPr/>
        </p:nvSpPr>
        <p:spPr bwMode="gray">
          <a:xfrm flipV="1">
            <a:off x="2142003" y="3525793"/>
            <a:ext cx="1080016" cy="150261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1839" tIns="40918" rIns="81839" bIns="40918" anchor="ctr">
            <a:no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186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2"/>
          <p:cNvSpPr>
            <a:spLocks/>
          </p:cNvSpPr>
          <p:nvPr/>
        </p:nvSpPr>
        <p:spPr bwMode="gray">
          <a:xfrm rot="16200000">
            <a:off x="2426593" y="2832210"/>
            <a:ext cx="320998" cy="1283749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1839" tIns="40918" rIns="81839" bIns="40918" anchor="ctr">
            <a:no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186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1"/>
          <p:cNvSpPr>
            <a:spLocks/>
          </p:cNvSpPr>
          <p:nvPr/>
        </p:nvSpPr>
        <p:spPr bwMode="gray">
          <a:xfrm>
            <a:off x="2077029" y="1657825"/>
            <a:ext cx="1080016" cy="1740633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1839" tIns="40918" rIns="81839" bIns="40918" anchor="ctr">
            <a:no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186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1"/>
          <p:cNvSpPr>
            <a:spLocks noChangeArrowheads="1"/>
          </p:cNvSpPr>
          <p:nvPr/>
        </p:nvSpPr>
        <p:spPr bwMode="gray">
          <a:xfrm>
            <a:off x="4764345" y="1500230"/>
            <a:ext cx="6031531" cy="1181764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1,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获取数据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2,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纯函数组件设计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3, CSS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模块化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4,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数据映射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11" name="标题1"/>
          <p:cNvSpPr>
            <a:spLocks noChangeArrowheads="1"/>
          </p:cNvSpPr>
          <p:nvPr/>
        </p:nvSpPr>
        <p:spPr bwMode="gray">
          <a:xfrm>
            <a:off x="3346783" y="1494182"/>
            <a:ext cx="1227824" cy="1187813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 smtClean="0">
                <a:latin typeface="宋体"/>
                <a:ea typeface="宋体"/>
                <a:cs typeface="宋体"/>
              </a:rPr>
              <a:t>组件设计</a:t>
            </a:r>
            <a:endParaRPr lang="zh-CN" altLang="zh-CN" sz="1844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2"/>
          <p:cNvSpPr>
            <a:spLocks noChangeArrowheads="1"/>
          </p:cNvSpPr>
          <p:nvPr/>
        </p:nvSpPr>
        <p:spPr bwMode="gray">
          <a:xfrm>
            <a:off x="4764345" y="2936318"/>
            <a:ext cx="6031531" cy="1177855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，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图片懒加载与广告初始化</a:t>
            </a:r>
            <a:endParaRPr lang="en-US" altLang="zh-CN" sz="158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标题2"/>
          <p:cNvSpPr>
            <a:spLocks noChangeArrowheads="1"/>
          </p:cNvSpPr>
          <p:nvPr/>
        </p:nvSpPr>
        <p:spPr bwMode="gray">
          <a:xfrm>
            <a:off x="3346785" y="2936318"/>
            <a:ext cx="1227825" cy="117785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 smtClean="0">
                <a:latin typeface="宋体"/>
                <a:ea typeface="宋体"/>
                <a:cs typeface="宋体"/>
              </a:rPr>
              <a:t>复杂点</a:t>
            </a:r>
            <a:endParaRPr lang="zh-CN" altLang="zh-CN" sz="1844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3"/>
          <p:cNvSpPr>
            <a:spLocks noChangeArrowheads="1"/>
          </p:cNvSpPr>
          <p:nvPr/>
        </p:nvSpPr>
        <p:spPr bwMode="ltGray">
          <a:xfrm>
            <a:off x="4764345" y="4360247"/>
            <a:ext cx="6031531" cy="1167348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，部署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，调试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15" name="标题3"/>
          <p:cNvSpPr>
            <a:spLocks noChangeArrowheads="1"/>
          </p:cNvSpPr>
          <p:nvPr/>
        </p:nvSpPr>
        <p:spPr bwMode="gray">
          <a:xfrm>
            <a:off x="3346783" y="4360247"/>
            <a:ext cx="1227824" cy="1167348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 smtClean="0">
                <a:latin typeface="宋体"/>
                <a:ea typeface="宋体"/>
                <a:cs typeface="宋体"/>
              </a:rPr>
              <a:t>镜像站上部署与调试</a:t>
            </a:r>
            <a:endParaRPr lang="zh-CN" altLang="zh-CN" sz="1844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011936" y="2681993"/>
            <a:ext cx="1750310" cy="167825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  <a:round/>
            <a:headEnd/>
            <a:tailEnd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宋体"/>
              </a:rPr>
              <a:t>Shark2.0 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宋体"/>
              </a:rPr>
              <a:t>首页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宋体"/>
              </a:rPr>
              <a:t>react 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宋体"/>
              </a:rPr>
              <a:t>还原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9425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964555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Shark 2.0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首页第二屏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还原以及开发文档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807824" y="2730334"/>
            <a:ext cx="1479797" cy="13342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方正兰亭超细黑简体"/>
              <a:cs typeface="+mn-ea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083" y="2980195"/>
            <a:ext cx="90868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800" b="1" dirty="0" smtClean="0">
                <a:latin typeface="Arial"/>
                <a:ea typeface="方正兰亭超细黑简体"/>
                <a:cs typeface="+mn-ea"/>
                <a:sym typeface="Arial"/>
              </a:rPr>
              <a:t>组件设计</a:t>
            </a:r>
            <a:endParaRPr lang="zh-CN" altLang="en-US" sz="2800" b="1" dirty="0">
              <a:latin typeface="Arial"/>
              <a:ea typeface="方正兰亭超细黑简体"/>
              <a:cs typeface="+mn-ea"/>
              <a:sym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5419" y="1787094"/>
            <a:ext cx="7247816" cy="4516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方正兰亭超细黑简体"/>
              <a:cs typeface="+mn-ea"/>
              <a:sym typeface="Arial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2459896" y="1867950"/>
            <a:ext cx="547516" cy="310827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方正兰亭超细黑简体"/>
              <a:cs typeface="+mn-ea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7451" y="1907238"/>
            <a:ext cx="7011190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cs typeface="宋体"/>
              </a:rPr>
              <a:t>通过</a:t>
            </a:r>
            <a:r>
              <a:rPr kumimoji="1" lang="en-US" altLang="zh-CN" sz="1400" dirty="0" err="1" smtClean="0">
                <a:cs typeface="宋体"/>
              </a:rPr>
              <a:t>redux</a:t>
            </a:r>
            <a:r>
              <a:rPr kumimoji="1" lang="en-US" altLang="zh-CN" sz="1400" dirty="0" smtClean="0">
                <a:cs typeface="宋体"/>
              </a:rPr>
              <a:t> </a:t>
            </a:r>
            <a:r>
              <a:rPr kumimoji="1" lang="zh-CN" altLang="en-US" sz="1400" dirty="0" smtClean="0">
                <a:cs typeface="宋体"/>
              </a:rPr>
              <a:t>调用接口</a:t>
            </a:r>
            <a:r>
              <a:rPr kumimoji="1" lang="en-US" altLang="zh-CN" sz="1400" dirty="0" smtClean="0">
                <a:cs typeface="宋体"/>
                <a:hlinkClick r:id="rId2"/>
              </a:rPr>
              <a:t>https://www.douyu.com/home/api</a:t>
            </a:r>
            <a:r>
              <a:rPr kumimoji="1" lang="en-US" altLang="zh-CN" sz="1400" dirty="0" smtClean="0">
                <a:cs typeface="宋体"/>
              </a:rPr>
              <a:t> </a:t>
            </a:r>
            <a:r>
              <a:rPr kumimoji="1" lang="zh-CN" altLang="en-US" sz="1400" dirty="0" smtClean="0">
                <a:cs typeface="宋体"/>
              </a:rPr>
              <a:t>来获取第二屏的所有数据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67694" y="2553640"/>
            <a:ext cx="7247816" cy="598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方正兰亭超细黑简体"/>
              <a:cs typeface="+mn-ea"/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9723" y="2632854"/>
            <a:ext cx="7011190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cs typeface="+mn-ea"/>
                <a:sym typeface="Arial"/>
              </a:rPr>
              <a:t>设计纯函数组件</a:t>
            </a:r>
            <a:r>
              <a:rPr kumimoji="1" lang="en-US" altLang="zh-CN" sz="1400" dirty="0" smtClean="0">
                <a:cs typeface="+mn-ea"/>
                <a:sym typeface="Arial"/>
              </a:rPr>
              <a:t>(</a:t>
            </a:r>
            <a:r>
              <a:rPr kumimoji="1" lang="zh-CN" altLang="en-US" sz="1400" dirty="0" smtClean="0">
                <a:cs typeface="+mn-ea"/>
                <a:sym typeface="Arial"/>
              </a:rPr>
              <a:t>热门分类，正在直播，频道列表，广告</a:t>
            </a:r>
            <a:r>
              <a:rPr kumimoji="1" lang="en-US" altLang="zh-CN" sz="1400" dirty="0" smtClean="0">
                <a:cs typeface="+mn-ea"/>
                <a:sym typeface="Arial"/>
              </a:rPr>
              <a:t>)</a:t>
            </a:r>
            <a:r>
              <a:rPr kumimoji="1" lang="zh-CN" altLang="en-US" sz="1400" dirty="0" smtClean="0">
                <a:cs typeface="+mn-ea"/>
                <a:sym typeface="Arial"/>
              </a:rPr>
              <a:t>，通过</a:t>
            </a:r>
            <a:r>
              <a:rPr kumimoji="1" lang="en-US" altLang="zh-CN" sz="1400" dirty="0" err="1" smtClean="0">
                <a:cs typeface="+mn-ea"/>
                <a:sym typeface="Arial"/>
              </a:rPr>
              <a:t>redux</a:t>
            </a:r>
            <a:r>
              <a:rPr kumimoji="1" lang="en-US" altLang="zh-CN" sz="1400" dirty="0" smtClean="0">
                <a:cs typeface="+mn-ea"/>
                <a:sym typeface="Arial"/>
              </a:rPr>
              <a:t> connect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方法获取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Arial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组件自身数据。</a:t>
            </a:r>
            <a:endParaRPr kumimoji="1" lang="en-US" altLang="zh-CN" sz="1400" dirty="0" smtClean="0">
              <a:cs typeface="+mn-ea"/>
              <a:sym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67694" y="3468046"/>
            <a:ext cx="7247816" cy="4516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方正兰亭超细黑简体"/>
              <a:cs typeface="+mn-ea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77019" y="3560918"/>
            <a:ext cx="7011190" cy="236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CSS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模块化，</a:t>
            </a:r>
            <a:r>
              <a:rPr kumimoji="1" lang="zh-CN" altLang="en-US" sz="1400" dirty="0" smtClean="0">
                <a:cs typeface="宋体"/>
              </a:rPr>
              <a:t>提高代码复用率，开发效率</a:t>
            </a:r>
            <a:r>
              <a:rPr kumimoji="1" lang="zh-CN" altLang="zh-CN" sz="1400" dirty="0" smtClean="0">
                <a:cs typeface="宋体"/>
              </a:rPr>
              <a:t>，</a:t>
            </a:r>
            <a:r>
              <a:rPr kumimoji="1" lang="zh-CN" altLang="en-US" sz="1400" dirty="0" smtClean="0">
                <a:cs typeface="宋体"/>
              </a:rPr>
              <a:t>而且有利与代码的维护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69966" y="4302846"/>
            <a:ext cx="7247816" cy="6649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方正兰亭超细黑简体"/>
              <a:cs typeface="+mn-ea"/>
              <a:sym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1995" y="4382070"/>
            <a:ext cx="7011190" cy="492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cs typeface="宋体"/>
              </a:rPr>
              <a:t>数据映射</a:t>
            </a:r>
            <a:r>
              <a:rPr kumimoji="1" lang="zh-CN" altLang="zh-CN" sz="1400" dirty="0" smtClean="0">
                <a:cs typeface="宋体"/>
              </a:rPr>
              <a:t>：</a:t>
            </a:r>
            <a:r>
              <a:rPr kumimoji="1" lang="zh-CN" altLang="en-US" sz="1400" dirty="0" smtClean="0">
                <a:cs typeface="宋体"/>
              </a:rPr>
              <a:t>前端变量命名方式采用的是小驼峰的形式，后端返回来的变量的命名是下划线连接的，需要对变量名做一些映射。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9425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96000" y="1976959"/>
            <a:ext cx="6114921" cy="3158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481" y="1976958"/>
            <a:ext cx="6114921" cy="3158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连接符 79"/>
          <p:cNvCxnSpPr/>
          <p:nvPr/>
        </p:nvCxnSpPr>
        <p:spPr>
          <a:xfrm>
            <a:off x="5587999" y="3352797"/>
            <a:ext cx="965430" cy="0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429207" y="2554949"/>
            <a:ext cx="5505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黑体-简" panose="03000509000000000000" pitchFamily="65" charset="-122"/>
              </a:rPr>
              <a:t>02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6749872" y="2541563"/>
            <a:ext cx="5505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黑体-简" panose="03000509000000000000" pitchFamily="65" charset="-122"/>
              </a:rPr>
              <a:t>03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9071532" y="2546310"/>
            <a:ext cx="5505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黑体-简" panose="03000509000000000000" pitchFamily="65" charset="-122"/>
              </a:rPr>
              <a:t>04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4290221" y="4109973"/>
            <a:ext cx="1489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工作回顾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627000" y="4109973"/>
            <a:ext cx="1489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工作总结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958723" y="4109973"/>
            <a:ext cx="1489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工作规划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8" name="弧形 87"/>
          <p:cNvSpPr/>
          <p:nvPr/>
        </p:nvSpPr>
        <p:spPr>
          <a:xfrm>
            <a:off x="4267201" y="2661576"/>
            <a:ext cx="1279928" cy="1279928"/>
          </a:xfrm>
          <a:prstGeom prst="arc">
            <a:avLst>
              <a:gd name="adj1" fmla="val 16833895"/>
              <a:gd name="adj2" fmla="val 12700212"/>
            </a:avLst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弧形 88"/>
          <p:cNvSpPr/>
          <p:nvPr/>
        </p:nvSpPr>
        <p:spPr>
          <a:xfrm>
            <a:off x="6589647" y="2661576"/>
            <a:ext cx="1279928" cy="1279928"/>
          </a:xfrm>
          <a:prstGeom prst="arc">
            <a:avLst>
              <a:gd name="adj1" fmla="val 16833895"/>
              <a:gd name="adj2" fmla="val 12700212"/>
            </a:avLst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弧形 89"/>
          <p:cNvSpPr/>
          <p:nvPr/>
        </p:nvSpPr>
        <p:spPr>
          <a:xfrm>
            <a:off x="8916732" y="2661576"/>
            <a:ext cx="1279928" cy="1279928"/>
          </a:xfrm>
          <a:prstGeom prst="arc">
            <a:avLst>
              <a:gd name="adj1" fmla="val 16833895"/>
              <a:gd name="adj2" fmla="val 12700212"/>
            </a:avLst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Freeform 129"/>
          <p:cNvSpPr>
            <a:spLocks noEditPoints="1"/>
          </p:cNvSpPr>
          <p:nvPr/>
        </p:nvSpPr>
        <p:spPr bwMode="auto">
          <a:xfrm>
            <a:off x="9229803" y="2984555"/>
            <a:ext cx="636226" cy="636226"/>
          </a:xfrm>
          <a:custGeom>
            <a:avLst/>
            <a:gdLst>
              <a:gd name="T0" fmla="*/ 78 w 201"/>
              <a:gd name="T1" fmla="*/ 194 h 201"/>
              <a:gd name="T2" fmla="*/ 91 w 201"/>
              <a:gd name="T3" fmla="*/ 164 h 201"/>
              <a:gd name="T4" fmla="*/ 154 w 201"/>
              <a:gd name="T5" fmla="*/ 123 h 201"/>
              <a:gd name="T6" fmla="*/ 150 w 201"/>
              <a:gd name="T7" fmla="*/ 168 h 201"/>
              <a:gd name="T8" fmla="*/ 78 w 201"/>
              <a:gd name="T9" fmla="*/ 194 h 201"/>
              <a:gd name="T10" fmla="*/ 35 w 201"/>
              <a:gd name="T11" fmla="*/ 128 h 201"/>
              <a:gd name="T12" fmla="*/ 82 w 201"/>
              <a:gd name="T13" fmla="*/ 54 h 201"/>
              <a:gd name="T14" fmla="*/ 106 w 201"/>
              <a:gd name="T15" fmla="*/ 35 h 201"/>
              <a:gd name="T16" fmla="*/ 167 w 201"/>
              <a:gd name="T17" fmla="*/ 95 h 201"/>
              <a:gd name="T18" fmla="*/ 148 w 201"/>
              <a:gd name="T19" fmla="*/ 119 h 201"/>
              <a:gd name="T20" fmla="*/ 74 w 201"/>
              <a:gd name="T21" fmla="*/ 166 h 201"/>
              <a:gd name="T22" fmla="*/ 35 w 201"/>
              <a:gd name="T23" fmla="*/ 128 h 201"/>
              <a:gd name="T24" fmla="*/ 127 w 201"/>
              <a:gd name="T25" fmla="*/ 75 h 201"/>
              <a:gd name="T26" fmla="*/ 102 w 201"/>
              <a:gd name="T27" fmla="*/ 75 h 201"/>
              <a:gd name="T28" fmla="*/ 102 w 201"/>
              <a:gd name="T29" fmla="*/ 99 h 201"/>
              <a:gd name="T30" fmla="*/ 127 w 201"/>
              <a:gd name="T31" fmla="*/ 99 h 201"/>
              <a:gd name="T32" fmla="*/ 127 w 201"/>
              <a:gd name="T33" fmla="*/ 75 h 201"/>
              <a:gd name="T34" fmla="*/ 179 w 201"/>
              <a:gd name="T35" fmla="*/ 17 h 201"/>
              <a:gd name="T36" fmla="*/ 196 w 201"/>
              <a:gd name="T37" fmla="*/ 0 h 201"/>
              <a:gd name="T38" fmla="*/ 201 w 201"/>
              <a:gd name="T39" fmla="*/ 5 h 201"/>
              <a:gd name="T40" fmla="*/ 184 w 201"/>
              <a:gd name="T41" fmla="*/ 21 h 201"/>
              <a:gd name="T42" fmla="*/ 170 w 201"/>
              <a:gd name="T43" fmla="*/ 90 h 201"/>
              <a:gd name="T44" fmla="*/ 112 w 201"/>
              <a:gd name="T45" fmla="*/ 31 h 201"/>
              <a:gd name="T46" fmla="*/ 179 w 201"/>
              <a:gd name="T47" fmla="*/ 17 h 201"/>
              <a:gd name="T48" fmla="*/ 7 w 201"/>
              <a:gd name="T49" fmla="*/ 123 h 201"/>
              <a:gd name="T50" fmla="*/ 34 w 201"/>
              <a:gd name="T51" fmla="*/ 51 h 201"/>
              <a:gd name="T52" fmla="*/ 78 w 201"/>
              <a:gd name="T53" fmla="*/ 47 h 201"/>
              <a:gd name="T54" fmla="*/ 37 w 201"/>
              <a:gd name="T55" fmla="*/ 110 h 201"/>
              <a:gd name="T56" fmla="*/ 7 w 201"/>
              <a:gd name="T57" fmla="*/ 123 h 201"/>
              <a:gd name="T58" fmla="*/ 48 w 201"/>
              <a:gd name="T59" fmla="*/ 169 h 201"/>
              <a:gd name="T60" fmla="*/ 48 w 201"/>
              <a:gd name="T61" fmla="*/ 161 h 201"/>
              <a:gd name="T62" fmla="*/ 31 w 201"/>
              <a:gd name="T63" fmla="*/ 170 h 201"/>
              <a:gd name="T64" fmla="*/ 39 w 201"/>
              <a:gd name="T65" fmla="*/ 152 h 201"/>
              <a:gd name="T66" fmla="*/ 29 w 201"/>
              <a:gd name="T67" fmla="*/ 155 h 201"/>
              <a:gd name="T68" fmla="*/ 36 w 201"/>
              <a:gd name="T69" fmla="*/ 138 h 201"/>
              <a:gd name="T70" fmla="*/ 64 w 201"/>
              <a:gd name="T71" fmla="*/ 165 h 201"/>
              <a:gd name="T72" fmla="*/ 48 w 201"/>
              <a:gd name="T73" fmla="*/ 16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1" h="201">
                <a:moveTo>
                  <a:pt x="78" y="194"/>
                </a:moveTo>
                <a:cubicBezTo>
                  <a:pt x="78" y="194"/>
                  <a:pt x="89" y="186"/>
                  <a:pt x="91" y="164"/>
                </a:cubicBezTo>
                <a:cubicBezTo>
                  <a:pt x="128" y="147"/>
                  <a:pt x="154" y="123"/>
                  <a:pt x="154" y="123"/>
                </a:cubicBezTo>
                <a:cubicBezTo>
                  <a:pt x="154" y="123"/>
                  <a:pt x="170" y="148"/>
                  <a:pt x="150" y="168"/>
                </a:cubicBezTo>
                <a:cubicBezTo>
                  <a:pt x="116" y="201"/>
                  <a:pt x="78" y="194"/>
                  <a:pt x="78" y="194"/>
                </a:cubicBezTo>
                <a:close/>
                <a:moveTo>
                  <a:pt x="35" y="128"/>
                </a:moveTo>
                <a:cubicBezTo>
                  <a:pt x="35" y="128"/>
                  <a:pt x="65" y="71"/>
                  <a:pt x="82" y="54"/>
                </a:cubicBezTo>
                <a:cubicBezTo>
                  <a:pt x="90" y="46"/>
                  <a:pt x="98" y="40"/>
                  <a:pt x="106" y="35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2" y="103"/>
                  <a:pt x="156" y="111"/>
                  <a:pt x="148" y="119"/>
                </a:cubicBezTo>
                <a:cubicBezTo>
                  <a:pt x="130" y="137"/>
                  <a:pt x="74" y="166"/>
                  <a:pt x="74" y="166"/>
                </a:cubicBezTo>
                <a:lnTo>
                  <a:pt x="35" y="128"/>
                </a:lnTo>
                <a:close/>
                <a:moveTo>
                  <a:pt x="127" y="75"/>
                </a:moveTo>
                <a:cubicBezTo>
                  <a:pt x="120" y="68"/>
                  <a:pt x="109" y="68"/>
                  <a:pt x="102" y="75"/>
                </a:cubicBezTo>
                <a:cubicBezTo>
                  <a:pt x="95" y="81"/>
                  <a:pt x="95" y="93"/>
                  <a:pt x="102" y="99"/>
                </a:cubicBezTo>
                <a:cubicBezTo>
                  <a:pt x="109" y="106"/>
                  <a:pt x="120" y="106"/>
                  <a:pt x="127" y="99"/>
                </a:cubicBezTo>
                <a:cubicBezTo>
                  <a:pt x="134" y="93"/>
                  <a:pt x="134" y="81"/>
                  <a:pt x="127" y="75"/>
                </a:cubicBezTo>
                <a:close/>
                <a:moveTo>
                  <a:pt x="179" y="17"/>
                </a:moveTo>
                <a:cubicBezTo>
                  <a:pt x="196" y="0"/>
                  <a:pt x="196" y="0"/>
                  <a:pt x="196" y="0"/>
                </a:cubicBezTo>
                <a:cubicBezTo>
                  <a:pt x="201" y="5"/>
                  <a:pt x="201" y="5"/>
                  <a:pt x="201" y="5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6" y="31"/>
                  <a:pt x="188" y="58"/>
                  <a:pt x="170" y="90"/>
                </a:cubicBezTo>
                <a:cubicBezTo>
                  <a:pt x="112" y="31"/>
                  <a:pt x="112" y="31"/>
                  <a:pt x="112" y="31"/>
                </a:cubicBezTo>
                <a:cubicBezTo>
                  <a:pt x="142" y="14"/>
                  <a:pt x="169" y="15"/>
                  <a:pt x="179" y="17"/>
                </a:cubicBezTo>
                <a:close/>
                <a:moveTo>
                  <a:pt x="7" y="123"/>
                </a:moveTo>
                <a:cubicBezTo>
                  <a:pt x="7" y="123"/>
                  <a:pt x="0" y="85"/>
                  <a:pt x="34" y="51"/>
                </a:cubicBezTo>
                <a:cubicBezTo>
                  <a:pt x="53" y="32"/>
                  <a:pt x="78" y="47"/>
                  <a:pt x="78" y="47"/>
                </a:cubicBezTo>
                <a:cubicBezTo>
                  <a:pt x="78" y="47"/>
                  <a:pt x="55" y="73"/>
                  <a:pt x="37" y="110"/>
                </a:cubicBezTo>
                <a:cubicBezTo>
                  <a:pt x="15" y="112"/>
                  <a:pt x="7" y="123"/>
                  <a:pt x="7" y="123"/>
                </a:cubicBezTo>
                <a:close/>
                <a:moveTo>
                  <a:pt x="48" y="169"/>
                </a:moveTo>
                <a:cubicBezTo>
                  <a:pt x="48" y="161"/>
                  <a:pt x="48" y="161"/>
                  <a:pt x="48" y="161"/>
                </a:cubicBezTo>
                <a:cubicBezTo>
                  <a:pt x="31" y="170"/>
                  <a:pt x="31" y="170"/>
                  <a:pt x="31" y="170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29" y="155"/>
                  <a:pt x="29" y="155"/>
                  <a:pt x="29" y="155"/>
                </a:cubicBezTo>
                <a:cubicBezTo>
                  <a:pt x="36" y="138"/>
                  <a:pt x="36" y="138"/>
                  <a:pt x="36" y="138"/>
                </a:cubicBezTo>
                <a:cubicBezTo>
                  <a:pt x="64" y="165"/>
                  <a:pt x="64" y="165"/>
                  <a:pt x="64" y="165"/>
                </a:cubicBezTo>
                <a:lnTo>
                  <a:pt x="48" y="169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138"/>
          <p:cNvSpPr>
            <a:spLocks noEditPoints="1"/>
          </p:cNvSpPr>
          <p:nvPr/>
        </p:nvSpPr>
        <p:spPr bwMode="auto">
          <a:xfrm>
            <a:off x="6935427" y="3052013"/>
            <a:ext cx="636226" cy="636226"/>
          </a:xfrm>
          <a:custGeom>
            <a:avLst/>
            <a:gdLst>
              <a:gd name="T0" fmla="*/ 194 w 201"/>
              <a:gd name="T1" fmla="*/ 101 h 201"/>
              <a:gd name="T2" fmla="*/ 92 w 201"/>
              <a:gd name="T3" fmla="*/ 0 h 201"/>
              <a:gd name="T4" fmla="*/ 0 w 201"/>
              <a:gd name="T5" fmla="*/ 0 h 201"/>
              <a:gd name="T6" fmla="*/ 0 w 201"/>
              <a:gd name="T7" fmla="*/ 92 h 201"/>
              <a:gd name="T8" fmla="*/ 100 w 201"/>
              <a:gd name="T9" fmla="*/ 195 h 201"/>
              <a:gd name="T10" fmla="*/ 124 w 201"/>
              <a:gd name="T11" fmla="*/ 195 h 201"/>
              <a:gd name="T12" fmla="*/ 194 w 201"/>
              <a:gd name="T13" fmla="*/ 125 h 201"/>
              <a:gd name="T14" fmla="*/ 194 w 201"/>
              <a:gd name="T15" fmla="*/ 101 h 201"/>
              <a:gd name="T16" fmla="*/ 24 w 201"/>
              <a:gd name="T17" fmla="*/ 42 h 201"/>
              <a:gd name="T18" fmla="*/ 41 w 201"/>
              <a:gd name="T19" fmla="*/ 25 h 201"/>
              <a:gd name="T20" fmla="*/ 58 w 201"/>
              <a:gd name="T21" fmla="*/ 42 h 201"/>
              <a:gd name="T22" fmla="*/ 41 w 201"/>
              <a:gd name="T23" fmla="*/ 58 h 201"/>
              <a:gd name="T24" fmla="*/ 24 w 201"/>
              <a:gd name="T25" fmla="*/ 42 h 201"/>
              <a:gd name="T26" fmla="*/ 115 w 201"/>
              <a:gd name="T27" fmla="*/ 158 h 201"/>
              <a:gd name="T28" fmla="*/ 50 w 201"/>
              <a:gd name="T29" fmla="*/ 93 h 201"/>
              <a:gd name="T30" fmla="*/ 56 w 201"/>
              <a:gd name="T31" fmla="*/ 87 h 201"/>
              <a:gd name="T32" fmla="*/ 121 w 201"/>
              <a:gd name="T33" fmla="*/ 152 h 201"/>
              <a:gd name="T34" fmla="*/ 115 w 201"/>
              <a:gd name="T35" fmla="*/ 158 h 201"/>
              <a:gd name="T36" fmla="*/ 132 w 201"/>
              <a:gd name="T37" fmla="*/ 140 h 201"/>
              <a:gd name="T38" fmla="*/ 68 w 201"/>
              <a:gd name="T39" fmla="*/ 75 h 201"/>
              <a:gd name="T40" fmla="*/ 74 w 201"/>
              <a:gd name="T41" fmla="*/ 70 h 201"/>
              <a:gd name="T42" fmla="*/ 138 w 201"/>
              <a:gd name="T43" fmla="*/ 134 h 201"/>
              <a:gd name="T44" fmla="*/ 132 w 201"/>
              <a:gd name="T45" fmla="*/ 140 h 201"/>
              <a:gd name="T46" fmla="*/ 150 w 201"/>
              <a:gd name="T47" fmla="*/ 122 h 201"/>
              <a:gd name="T48" fmla="*/ 85 w 201"/>
              <a:gd name="T49" fmla="*/ 58 h 201"/>
              <a:gd name="T50" fmla="*/ 91 w 201"/>
              <a:gd name="T51" fmla="*/ 52 h 201"/>
              <a:gd name="T52" fmla="*/ 156 w 201"/>
              <a:gd name="T53" fmla="*/ 117 h 201"/>
              <a:gd name="T54" fmla="*/ 150 w 201"/>
              <a:gd name="T55" fmla="*/ 122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1" h="201">
                <a:moveTo>
                  <a:pt x="194" y="101"/>
                </a:moveTo>
                <a:cubicBezTo>
                  <a:pt x="92" y="0"/>
                  <a:pt x="92" y="0"/>
                  <a:pt x="9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2"/>
                  <a:pt x="0" y="92"/>
                  <a:pt x="0" y="92"/>
                </a:cubicBezTo>
                <a:cubicBezTo>
                  <a:pt x="100" y="195"/>
                  <a:pt x="100" y="195"/>
                  <a:pt x="100" y="195"/>
                </a:cubicBezTo>
                <a:cubicBezTo>
                  <a:pt x="106" y="201"/>
                  <a:pt x="117" y="201"/>
                  <a:pt x="124" y="195"/>
                </a:cubicBezTo>
                <a:cubicBezTo>
                  <a:pt x="194" y="125"/>
                  <a:pt x="194" y="125"/>
                  <a:pt x="194" y="125"/>
                </a:cubicBezTo>
                <a:cubicBezTo>
                  <a:pt x="201" y="118"/>
                  <a:pt x="200" y="107"/>
                  <a:pt x="194" y="101"/>
                </a:cubicBezTo>
                <a:close/>
                <a:moveTo>
                  <a:pt x="24" y="42"/>
                </a:moveTo>
                <a:cubicBezTo>
                  <a:pt x="24" y="33"/>
                  <a:pt x="32" y="25"/>
                  <a:pt x="41" y="25"/>
                </a:cubicBezTo>
                <a:cubicBezTo>
                  <a:pt x="50" y="25"/>
                  <a:pt x="58" y="33"/>
                  <a:pt x="58" y="42"/>
                </a:cubicBezTo>
                <a:cubicBezTo>
                  <a:pt x="58" y="51"/>
                  <a:pt x="50" y="58"/>
                  <a:pt x="41" y="58"/>
                </a:cubicBezTo>
                <a:cubicBezTo>
                  <a:pt x="32" y="58"/>
                  <a:pt x="24" y="51"/>
                  <a:pt x="24" y="42"/>
                </a:cubicBezTo>
                <a:close/>
                <a:moveTo>
                  <a:pt x="115" y="158"/>
                </a:moveTo>
                <a:cubicBezTo>
                  <a:pt x="50" y="93"/>
                  <a:pt x="50" y="93"/>
                  <a:pt x="50" y="93"/>
                </a:cubicBezTo>
                <a:cubicBezTo>
                  <a:pt x="56" y="87"/>
                  <a:pt x="56" y="87"/>
                  <a:pt x="56" y="87"/>
                </a:cubicBezTo>
                <a:cubicBezTo>
                  <a:pt x="121" y="152"/>
                  <a:pt x="121" y="152"/>
                  <a:pt x="121" y="152"/>
                </a:cubicBezTo>
                <a:lnTo>
                  <a:pt x="115" y="158"/>
                </a:lnTo>
                <a:close/>
                <a:moveTo>
                  <a:pt x="132" y="140"/>
                </a:moveTo>
                <a:cubicBezTo>
                  <a:pt x="68" y="75"/>
                  <a:pt x="68" y="75"/>
                  <a:pt x="68" y="75"/>
                </a:cubicBezTo>
                <a:cubicBezTo>
                  <a:pt x="74" y="70"/>
                  <a:pt x="74" y="70"/>
                  <a:pt x="74" y="70"/>
                </a:cubicBezTo>
                <a:cubicBezTo>
                  <a:pt x="138" y="134"/>
                  <a:pt x="138" y="134"/>
                  <a:pt x="138" y="134"/>
                </a:cubicBezTo>
                <a:lnTo>
                  <a:pt x="132" y="140"/>
                </a:lnTo>
                <a:close/>
                <a:moveTo>
                  <a:pt x="150" y="122"/>
                </a:moveTo>
                <a:cubicBezTo>
                  <a:pt x="85" y="58"/>
                  <a:pt x="85" y="58"/>
                  <a:pt x="85" y="58"/>
                </a:cubicBezTo>
                <a:cubicBezTo>
                  <a:pt x="91" y="52"/>
                  <a:pt x="91" y="52"/>
                  <a:pt x="91" y="52"/>
                </a:cubicBezTo>
                <a:cubicBezTo>
                  <a:pt x="156" y="117"/>
                  <a:pt x="156" y="117"/>
                  <a:pt x="156" y="117"/>
                </a:cubicBezTo>
                <a:lnTo>
                  <a:pt x="150" y="122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142"/>
          <p:cNvSpPr>
            <a:spLocks noEditPoints="1"/>
          </p:cNvSpPr>
          <p:nvPr/>
        </p:nvSpPr>
        <p:spPr bwMode="auto">
          <a:xfrm>
            <a:off x="4680152" y="3030908"/>
            <a:ext cx="455736" cy="633970"/>
          </a:xfrm>
          <a:custGeom>
            <a:avLst/>
            <a:gdLst>
              <a:gd name="T0" fmla="*/ 140 w 144"/>
              <a:gd name="T1" fmla="*/ 184 h 200"/>
              <a:gd name="T2" fmla="*/ 144 w 144"/>
              <a:gd name="T3" fmla="*/ 188 h 200"/>
              <a:gd name="T4" fmla="*/ 144 w 144"/>
              <a:gd name="T5" fmla="*/ 200 h 200"/>
              <a:gd name="T6" fmla="*/ 0 w 144"/>
              <a:gd name="T7" fmla="*/ 200 h 200"/>
              <a:gd name="T8" fmla="*/ 0 w 144"/>
              <a:gd name="T9" fmla="*/ 188 h 200"/>
              <a:gd name="T10" fmla="*/ 4 w 144"/>
              <a:gd name="T11" fmla="*/ 184 h 200"/>
              <a:gd name="T12" fmla="*/ 16 w 144"/>
              <a:gd name="T13" fmla="*/ 184 h 200"/>
              <a:gd name="T14" fmla="*/ 49 w 144"/>
              <a:gd name="T15" fmla="*/ 100 h 200"/>
              <a:gd name="T16" fmla="*/ 16 w 144"/>
              <a:gd name="T17" fmla="*/ 16 h 200"/>
              <a:gd name="T18" fmla="*/ 4 w 144"/>
              <a:gd name="T19" fmla="*/ 16 h 200"/>
              <a:gd name="T20" fmla="*/ 0 w 144"/>
              <a:gd name="T21" fmla="*/ 12 h 200"/>
              <a:gd name="T22" fmla="*/ 0 w 144"/>
              <a:gd name="T23" fmla="*/ 0 h 200"/>
              <a:gd name="T24" fmla="*/ 144 w 144"/>
              <a:gd name="T25" fmla="*/ 0 h 200"/>
              <a:gd name="T26" fmla="*/ 144 w 144"/>
              <a:gd name="T27" fmla="*/ 12 h 200"/>
              <a:gd name="T28" fmla="*/ 140 w 144"/>
              <a:gd name="T29" fmla="*/ 16 h 200"/>
              <a:gd name="T30" fmla="*/ 126 w 144"/>
              <a:gd name="T31" fmla="*/ 16 h 200"/>
              <a:gd name="T32" fmla="*/ 93 w 144"/>
              <a:gd name="T33" fmla="*/ 100 h 200"/>
              <a:gd name="T34" fmla="*/ 126 w 144"/>
              <a:gd name="T35" fmla="*/ 184 h 200"/>
              <a:gd name="T36" fmla="*/ 140 w 144"/>
              <a:gd name="T37" fmla="*/ 184 h 200"/>
              <a:gd name="T38" fmla="*/ 83 w 144"/>
              <a:gd name="T39" fmla="*/ 100 h 200"/>
              <a:gd name="T40" fmla="*/ 116 w 144"/>
              <a:gd name="T41" fmla="*/ 16 h 200"/>
              <a:gd name="T42" fmla="*/ 26 w 144"/>
              <a:gd name="T43" fmla="*/ 16 h 200"/>
              <a:gd name="T44" fmla="*/ 60 w 144"/>
              <a:gd name="T45" fmla="*/ 100 h 200"/>
              <a:gd name="T46" fmla="*/ 27 w 144"/>
              <a:gd name="T47" fmla="*/ 184 h 200"/>
              <a:gd name="T48" fmla="*/ 32 w 144"/>
              <a:gd name="T49" fmla="*/ 184 h 200"/>
              <a:gd name="T50" fmla="*/ 46 w 144"/>
              <a:gd name="T51" fmla="*/ 171 h 200"/>
              <a:gd name="T52" fmla="*/ 55 w 144"/>
              <a:gd name="T53" fmla="*/ 166 h 200"/>
              <a:gd name="T54" fmla="*/ 67 w 144"/>
              <a:gd name="T55" fmla="*/ 160 h 200"/>
              <a:gd name="T56" fmla="*/ 71 w 144"/>
              <a:gd name="T57" fmla="*/ 152 h 200"/>
              <a:gd name="T58" fmla="*/ 75 w 144"/>
              <a:gd name="T59" fmla="*/ 160 h 200"/>
              <a:gd name="T60" fmla="*/ 86 w 144"/>
              <a:gd name="T61" fmla="*/ 166 h 200"/>
              <a:gd name="T62" fmla="*/ 96 w 144"/>
              <a:gd name="T63" fmla="*/ 171 h 200"/>
              <a:gd name="T64" fmla="*/ 109 w 144"/>
              <a:gd name="T65" fmla="*/ 184 h 200"/>
              <a:gd name="T66" fmla="*/ 116 w 144"/>
              <a:gd name="T67" fmla="*/ 184 h 200"/>
              <a:gd name="T68" fmla="*/ 83 w 144"/>
              <a:gd name="T69" fmla="*/ 100 h 200"/>
              <a:gd name="T70" fmla="*/ 75 w 144"/>
              <a:gd name="T71" fmla="*/ 89 h 200"/>
              <a:gd name="T72" fmla="*/ 73 w 144"/>
              <a:gd name="T73" fmla="*/ 99 h 200"/>
              <a:gd name="T74" fmla="*/ 72 w 144"/>
              <a:gd name="T75" fmla="*/ 106 h 200"/>
              <a:gd name="T76" fmla="*/ 71 w 144"/>
              <a:gd name="T77" fmla="*/ 99 h 200"/>
              <a:gd name="T78" fmla="*/ 68 w 144"/>
              <a:gd name="T79" fmla="*/ 89 h 200"/>
              <a:gd name="T80" fmla="*/ 61 w 144"/>
              <a:gd name="T81" fmla="*/ 79 h 200"/>
              <a:gd name="T82" fmla="*/ 52 w 144"/>
              <a:gd name="T83" fmla="*/ 69 h 200"/>
              <a:gd name="T84" fmla="*/ 39 w 144"/>
              <a:gd name="T85" fmla="*/ 55 h 200"/>
              <a:gd name="T86" fmla="*/ 72 w 144"/>
              <a:gd name="T87" fmla="*/ 65 h 200"/>
              <a:gd name="T88" fmla="*/ 104 w 144"/>
              <a:gd name="T89" fmla="*/ 55 h 200"/>
              <a:gd name="T90" fmla="*/ 92 w 144"/>
              <a:gd name="T91" fmla="*/ 69 h 200"/>
              <a:gd name="T92" fmla="*/ 83 w 144"/>
              <a:gd name="T93" fmla="*/ 79 h 200"/>
              <a:gd name="T94" fmla="*/ 75 w 144"/>
              <a:gd name="T95" fmla="*/ 8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4" h="200">
                <a:moveTo>
                  <a:pt x="140" y="184"/>
                </a:moveTo>
                <a:cubicBezTo>
                  <a:pt x="142" y="184"/>
                  <a:pt x="144" y="186"/>
                  <a:pt x="144" y="188"/>
                </a:cubicBezTo>
                <a:cubicBezTo>
                  <a:pt x="144" y="190"/>
                  <a:pt x="144" y="200"/>
                  <a:pt x="144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00"/>
                  <a:pt x="0" y="190"/>
                  <a:pt x="0" y="188"/>
                </a:cubicBezTo>
                <a:cubicBezTo>
                  <a:pt x="0" y="186"/>
                  <a:pt x="2" y="184"/>
                  <a:pt x="4" y="184"/>
                </a:cubicBezTo>
                <a:cubicBezTo>
                  <a:pt x="16" y="184"/>
                  <a:pt x="16" y="184"/>
                  <a:pt x="16" y="184"/>
                </a:cubicBezTo>
                <a:cubicBezTo>
                  <a:pt x="17" y="135"/>
                  <a:pt x="49" y="120"/>
                  <a:pt x="49" y="100"/>
                </a:cubicBezTo>
                <a:cubicBezTo>
                  <a:pt x="49" y="80"/>
                  <a:pt x="16" y="79"/>
                  <a:pt x="16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4"/>
                  <a:pt x="0" y="12"/>
                </a:cubicBezTo>
                <a:cubicBezTo>
                  <a:pt x="0" y="10"/>
                  <a:pt x="0" y="0"/>
                  <a:pt x="0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10"/>
                  <a:pt x="144" y="12"/>
                </a:cubicBezTo>
                <a:cubicBezTo>
                  <a:pt x="144" y="14"/>
                  <a:pt x="142" y="16"/>
                  <a:pt x="140" y="16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6" y="79"/>
                  <a:pt x="93" y="80"/>
                  <a:pt x="93" y="100"/>
                </a:cubicBezTo>
                <a:cubicBezTo>
                  <a:pt x="93" y="120"/>
                  <a:pt x="125" y="135"/>
                  <a:pt x="126" y="184"/>
                </a:cubicBezTo>
                <a:lnTo>
                  <a:pt x="140" y="184"/>
                </a:lnTo>
                <a:close/>
                <a:moveTo>
                  <a:pt x="83" y="100"/>
                </a:moveTo>
                <a:cubicBezTo>
                  <a:pt x="83" y="80"/>
                  <a:pt x="115" y="79"/>
                  <a:pt x="116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7" y="79"/>
                  <a:pt x="60" y="80"/>
                  <a:pt x="60" y="100"/>
                </a:cubicBezTo>
                <a:cubicBezTo>
                  <a:pt x="60" y="119"/>
                  <a:pt x="27" y="134"/>
                  <a:pt x="27" y="184"/>
                </a:cubicBezTo>
                <a:cubicBezTo>
                  <a:pt x="32" y="184"/>
                  <a:pt x="32" y="184"/>
                  <a:pt x="32" y="184"/>
                </a:cubicBezTo>
                <a:cubicBezTo>
                  <a:pt x="34" y="180"/>
                  <a:pt x="38" y="175"/>
                  <a:pt x="46" y="171"/>
                </a:cubicBezTo>
                <a:cubicBezTo>
                  <a:pt x="55" y="166"/>
                  <a:pt x="55" y="166"/>
                  <a:pt x="55" y="166"/>
                </a:cubicBezTo>
                <a:cubicBezTo>
                  <a:pt x="62" y="163"/>
                  <a:pt x="65" y="161"/>
                  <a:pt x="67" y="160"/>
                </a:cubicBezTo>
                <a:cubicBezTo>
                  <a:pt x="68" y="159"/>
                  <a:pt x="69" y="156"/>
                  <a:pt x="71" y="152"/>
                </a:cubicBezTo>
                <a:cubicBezTo>
                  <a:pt x="72" y="156"/>
                  <a:pt x="74" y="159"/>
                  <a:pt x="75" y="160"/>
                </a:cubicBezTo>
                <a:cubicBezTo>
                  <a:pt x="76" y="161"/>
                  <a:pt x="80" y="163"/>
                  <a:pt x="86" y="166"/>
                </a:cubicBezTo>
                <a:cubicBezTo>
                  <a:pt x="96" y="171"/>
                  <a:pt x="96" y="171"/>
                  <a:pt x="96" y="171"/>
                </a:cubicBezTo>
                <a:cubicBezTo>
                  <a:pt x="103" y="175"/>
                  <a:pt x="108" y="180"/>
                  <a:pt x="109" y="184"/>
                </a:cubicBezTo>
                <a:cubicBezTo>
                  <a:pt x="116" y="184"/>
                  <a:pt x="116" y="184"/>
                  <a:pt x="116" y="184"/>
                </a:cubicBezTo>
                <a:cubicBezTo>
                  <a:pt x="115" y="134"/>
                  <a:pt x="83" y="119"/>
                  <a:pt x="83" y="100"/>
                </a:cubicBezTo>
                <a:close/>
                <a:moveTo>
                  <a:pt x="75" y="89"/>
                </a:moveTo>
                <a:cubicBezTo>
                  <a:pt x="74" y="91"/>
                  <a:pt x="73" y="94"/>
                  <a:pt x="73" y="99"/>
                </a:cubicBezTo>
                <a:cubicBezTo>
                  <a:pt x="73" y="100"/>
                  <a:pt x="72" y="103"/>
                  <a:pt x="72" y="106"/>
                </a:cubicBezTo>
                <a:cubicBezTo>
                  <a:pt x="71" y="103"/>
                  <a:pt x="71" y="100"/>
                  <a:pt x="71" y="99"/>
                </a:cubicBezTo>
                <a:cubicBezTo>
                  <a:pt x="70" y="94"/>
                  <a:pt x="69" y="91"/>
                  <a:pt x="68" y="89"/>
                </a:cubicBezTo>
                <a:cubicBezTo>
                  <a:pt x="68" y="87"/>
                  <a:pt x="65" y="84"/>
                  <a:pt x="61" y="79"/>
                </a:cubicBezTo>
                <a:cubicBezTo>
                  <a:pt x="52" y="69"/>
                  <a:pt x="52" y="69"/>
                  <a:pt x="52" y="69"/>
                </a:cubicBezTo>
                <a:cubicBezTo>
                  <a:pt x="45" y="63"/>
                  <a:pt x="41" y="58"/>
                  <a:pt x="39" y="55"/>
                </a:cubicBezTo>
                <a:cubicBezTo>
                  <a:pt x="50" y="62"/>
                  <a:pt x="61" y="65"/>
                  <a:pt x="72" y="65"/>
                </a:cubicBezTo>
                <a:cubicBezTo>
                  <a:pt x="82" y="65"/>
                  <a:pt x="93" y="62"/>
                  <a:pt x="104" y="55"/>
                </a:cubicBezTo>
                <a:cubicBezTo>
                  <a:pt x="102" y="58"/>
                  <a:pt x="98" y="63"/>
                  <a:pt x="92" y="69"/>
                </a:cubicBezTo>
                <a:cubicBezTo>
                  <a:pt x="83" y="79"/>
                  <a:pt x="83" y="79"/>
                  <a:pt x="83" y="79"/>
                </a:cubicBezTo>
                <a:cubicBezTo>
                  <a:pt x="78" y="84"/>
                  <a:pt x="76" y="87"/>
                  <a:pt x="75" y="89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259658" y="3352796"/>
            <a:ext cx="965430" cy="0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100866" y="2554948"/>
            <a:ext cx="5505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黑体-简" panose="03000509000000000000" pitchFamily="65" charset="-122"/>
              </a:rPr>
              <a:t>01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961880" y="4109972"/>
            <a:ext cx="1489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个人介绍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弧形 27"/>
          <p:cNvSpPr/>
          <p:nvPr/>
        </p:nvSpPr>
        <p:spPr>
          <a:xfrm>
            <a:off x="1938860" y="2661575"/>
            <a:ext cx="1279928" cy="1279928"/>
          </a:xfrm>
          <a:prstGeom prst="arc">
            <a:avLst>
              <a:gd name="adj1" fmla="val 16833895"/>
              <a:gd name="adj2" fmla="val 12700212"/>
            </a:avLst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181"/>
          <p:cNvSpPr>
            <a:spLocks noEditPoints="1"/>
          </p:cNvSpPr>
          <p:nvPr/>
        </p:nvSpPr>
        <p:spPr bwMode="auto">
          <a:xfrm>
            <a:off x="2304816" y="2993023"/>
            <a:ext cx="536751" cy="639478"/>
          </a:xfrm>
          <a:custGeom>
            <a:avLst/>
            <a:gdLst>
              <a:gd name="T0" fmla="*/ 130 w 168"/>
              <a:gd name="T1" fmla="*/ 200 h 200"/>
              <a:gd name="T2" fmla="*/ 130 w 168"/>
              <a:gd name="T3" fmla="*/ 200 h 200"/>
              <a:gd name="T4" fmla="*/ 38 w 168"/>
              <a:gd name="T5" fmla="*/ 200 h 200"/>
              <a:gd name="T6" fmla="*/ 38 w 168"/>
              <a:gd name="T7" fmla="*/ 200 h 200"/>
              <a:gd name="T8" fmla="*/ 0 w 168"/>
              <a:gd name="T9" fmla="*/ 200 h 200"/>
              <a:gd name="T10" fmla="*/ 20 w 168"/>
              <a:gd name="T11" fmla="*/ 152 h 200"/>
              <a:gd name="T12" fmla="*/ 36 w 168"/>
              <a:gd name="T13" fmla="*/ 136 h 200"/>
              <a:gd name="T14" fmla="*/ 135 w 168"/>
              <a:gd name="T15" fmla="*/ 136 h 200"/>
              <a:gd name="T16" fmla="*/ 151 w 168"/>
              <a:gd name="T17" fmla="*/ 152 h 200"/>
              <a:gd name="T18" fmla="*/ 168 w 168"/>
              <a:gd name="T19" fmla="*/ 200 h 200"/>
              <a:gd name="T20" fmla="*/ 130 w 168"/>
              <a:gd name="T21" fmla="*/ 200 h 200"/>
              <a:gd name="T22" fmla="*/ 45 w 168"/>
              <a:gd name="T23" fmla="*/ 144 h 200"/>
              <a:gd name="T24" fmla="*/ 33 w 168"/>
              <a:gd name="T25" fmla="*/ 156 h 200"/>
              <a:gd name="T26" fmla="*/ 16 w 168"/>
              <a:gd name="T27" fmla="*/ 192 h 200"/>
              <a:gd name="T28" fmla="*/ 38 w 168"/>
              <a:gd name="T29" fmla="*/ 192 h 200"/>
              <a:gd name="T30" fmla="*/ 47 w 168"/>
              <a:gd name="T31" fmla="*/ 144 h 200"/>
              <a:gd name="T32" fmla="*/ 45 w 168"/>
              <a:gd name="T33" fmla="*/ 144 h 200"/>
              <a:gd name="T34" fmla="*/ 63 w 168"/>
              <a:gd name="T35" fmla="*/ 144 h 200"/>
              <a:gd name="T36" fmla="*/ 85 w 168"/>
              <a:gd name="T37" fmla="*/ 185 h 200"/>
              <a:gd name="T38" fmla="*/ 107 w 168"/>
              <a:gd name="T39" fmla="*/ 144 h 200"/>
              <a:gd name="T40" fmla="*/ 63 w 168"/>
              <a:gd name="T41" fmla="*/ 144 h 200"/>
              <a:gd name="T42" fmla="*/ 138 w 168"/>
              <a:gd name="T43" fmla="*/ 156 h 200"/>
              <a:gd name="T44" fmla="*/ 125 w 168"/>
              <a:gd name="T45" fmla="*/ 144 h 200"/>
              <a:gd name="T46" fmla="*/ 122 w 168"/>
              <a:gd name="T47" fmla="*/ 144 h 200"/>
              <a:gd name="T48" fmla="*/ 130 w 168"/>
              <a:gd name="T49" fmla="*/ 192 h 200"/>
              <a:gd name="T50" fmla="*/ 151 w 168"/>
              <a:gd name="T51" fmla="*/ 192 h 200"/>
              <a:gd name="T52" fmla="*/ 138 w 168"/>
              <a:gd name="T53" fmla="*/ 156 h 200"/>
              <a:gd name="T54" fmla="*/ 83 w 168"/>
              <a:gd name="T55" fmla="*/ 127 h 200"/>
              <a:gd name="T56" fmla="*/ 19 w 168"/>
              <a:gd name="T57" fmla="*/ 63 h 200"/>
              <a:gd name="T58" fmla="*/ 83 w 168"/>
              <a:gd name="T59" fmla="*/ 0 h 200"/>
              <a:gd name="T60" fmla="*/ 146 w 168"/>
              <a:gd name="T61" fmla="*/ 63 h 200"/>
              <a:gd name="T62" fmla="*/ 83 w 168"/>
              <a:gd name="T63" fmla="*/ 127 h 200"/>
              <a:gd name="T64" fmla="*/ 97 w 168"/>
              <a:gd name="T65" fmla="*/ 25 h 200"/>
              <a:gd name="T66" fmla="*/ 34 w 168"/>
              <a:gd name="T67" fmla="*/ 63 h 200"/>
              <a:gd name="T68" fmla="*/ 83 w 168"/>
              <a:gd name="T69" fmla="*/ 111 h 200"/>
              <a:gd name="T70" fmla="*/ 131 w 168"/>
              <a:gd name="T71" fmla="*/ 63 h 200"/>
              <a:gd name="T72" fmla="*/ 97 w 168"/>
              <a:gd name="T73" fmla="*/ 25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8" h="200">
                <a:moveTo>
                  <a:pt x="130" y="200"/>
                </a:moveTo>
                <a:cubicBezTo>
                  <a:pt x="130" y="200"/>
                  <a:pt x="130" y="200"/>
                  <a:pt x="130" y="200"/>
                </a:cubicBezTo>
                <a:cubicBezTo>
                  <a:pt x="128" y="200"/>
                  <a:pt x="43" y="200"/>
                  <a:pt x="38" y="200"/>
                </a:cubicBezTo>
                <a:cubicBezTo>
                  <a:pt x="38" y="200"/>
                  <a:pt x="38" y="200"/>
                  <a:pt x="38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20" y="152"/>
                  <a:pt x="27" y="136"/>
                  <a:pt x="36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44" y="136"/>
                  <a:pt x="151" y="152"/>
                  <a:pt x="151" y="152"/>
                </a:cubicBezTo>
                <a:cubicBezTo>
                  <a:pt x="168" y="200"/>
                  <a:pt x="168" y="200"/>
                  <a:pt x="168" y="200"/>
                </a:cubicBezTo>
                <a:lnTo>
                  <a:pt x="130" y="200"/>
                </a:lnTo>
                <a:close/>
                <a:moveTo>
                  <a:pt x="45" y="144"/>
                </a:moveTo>
                <a:cubicBezTo>
                  <a:pt x="38" y="144"/>
                  <a:pt x="33" y="156"/>
                  <a:pt x="33" y="156"/>
                </a:cubicBezTo>
                <a:cubicBezTo>
                  <a:pt x="16" y="192"/>
                  <a:pt x="16" y="192"/>
                  <a:pt x="16" y="192"/>
                </a:cubicBezTo>
                <a:cubicBezTo>
                  <a:pt x="38" y="192"/>
                  <a:pt x="38" y="192"/>
                  <a:pt x="38" y="192"/>
                </a:cubicBezTo>
                <a:cubicBezTo>
                  <a:pt x="40" y="173"/>
                  <a:pt x="44" y="154"/>
                  <a:pt x="47" y="144"/>
                </a:cubicBezTo>
                <a:lnTo>
                  <a:pt x="45" y="144"/>
                </a:lnTo>
                <a:close/>
                <a:moveTo>
                  <a:pt x="63" y="144"/>
                </a:moveTo>
                <a:cubicBezTo>
                  <a:pt x="66" y="168"/>
                  <a:pt x="75" y="185"/>
                  <a:pt x="85" y="185"/>
                </a:cubicBezTo>
                <a:cubicBezTo>
                  <a:pt x="95" y="185"/>
                  <a:pt x="103" y="168"/>
                  <a:pt x="107" y="144"/>
                </a:cubicBezTo>
                <a:lnTo>
                  <a:pt x="63" y="144"/>
                </a:lnTo>
                <a:close/>
                <a:moveTo>
                  <a:pt x="138" y="156"/>
                </a:moveTo>
                <a:cubicBezTo>
                  <a:pt x="138" y="156"/>
                  <a:pt x="132" y="144"/>
                  <a:pt x="125" y="144"/>
                </a:cubicBezTo>
                <a:cubicBezTo>
                  <a:pt x="122" y="144"/>
                  <a:pt x="122" y="144"/>
                  <a:pt x="122" y="144"/>
                </a:cubicBezTo>
                <a:cubicBezTo>
                  <a:pt x="125" y="153"/>
                  <a:pt x="129" y="170"/>
                  <a:pt x="130" y="192"/>
                </a:cubicBezTo>
                <a:cubicBezTo>
                  <a:pt x="151" y="192"/>
                  <a:pt x="151" y="192"/>
                  <a:pt x="151" y="192"/>
                </a:cubicBezTo>
                <a:lnTo>
                  <a:pt x="138" y="156"/>
                </a:lnTo>
                <a:close/>
                <a:moveTo>
                  <a:pt x="83" y="127"/>
                </a:moveTo>
                <a:cubicBezTo>
                  <a:pt x="47" y="127"/>
                  <a:pt x="19" y="98"/>
                  <a:pt x="19" y="63"/>
                </a:cubicBezTo>
                <a:cubicBezTo>
                  <a:pt x="19" y="28"/>
                  <a:pt x="47" y="0"/>
                  <a:pt x="83" y="0"/>
                </a:cubicBezTo>
                <a:cubicBezTo>
                  <a:pt x="118" y="0"/>
                  <a:pt x="146" y="28"/>
                  <a:pt x="146" y="63"/>
                </a:cubicBezTo>
                <a:cubicBezTo>
                  <a:pt x="146" y="98"/>
                  <a:pt x="118" y="127"/>
                  <a:pt x="83" y="127"/>
                </a:cubicBezTo>
                <a:close/>
                <a:moveTo>
                  <a:pt x="97" y="25"/>
                </a:moveTo>
                <a:cubicBezTo>
                  <a:pt x="80" y="72"/>
                  <a:pt x="51" y="62"/>
                  <a:pt x="34" y="63"/>
                </a:cubicBezTo>
                <a:cubicBezTo>
                  <a:pt x="34" y="90"/>
                  <a:pt x="56" y="111"/>
                  <a:pt x="83" y="111"/>
                </a:cubicBezTo>
                <a:cubicBezTo>
                  <a:pt x="109" y="111"/>
                  <a:pt x="131" y="90"/>
                  <a:pt x="131" y="63"/>
                </a:cubicBezTo>
                <a:cubicBezTo>
                  <a:pt x="98" y="56"/>
                  <a:pt x="115" y="37"/>
                  <a:pt x="97" y="25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7907872" y="3352795"/>
            <a:ext cx="965430" cy="0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025229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964555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Shark 2.0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首页第二屏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还原以及开发文档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807824" y="2730334"/>
            <a:ext cx="1479797" cy="13342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方正兰亭超细黑简体"/>
              <a:cs typeface="+mn-ea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083" y="2980195"/>
            <a:ext cx="908686" cy="861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图片懒加载与广告初始化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Arial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2459896" y="1867950"/>
            <a:ext cx="547516" cy="310827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方正兰亭超细黑简体"/>
              <a:cs typeface="+mn-ea"/>
              <a:sym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67694" y="1407198"/>
            <a:ext cx="7247816" cy="8719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方正兰亭超细黑简体"/>
              <a:cs typeface="+mn-ea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54191" y="1513732"/>
            <a:ext cx="7011190" cy="775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问题：</a:t>
            </a:r>
            <a:r>
              <a:rPr kumimoji="1" lang="en-US" altLang="zh-CN" sz="1400" dirty="0" smtClean="0">
                <a:cs typeface="宋体"/>
              </a:rPr>
              <a:t> React</a:t>
            </a:r>
            <a:r>
              <a:rPr kumimoji="1" lang="zh-CN" altLang="en-US" sz="1400" dirty="0" smtClean="0">
                <a:cs typeface="宋体"/>
              </a:rPr>
              <a:t>在获取第二屏幕数据的时候，有一个异步的</a:t>
            </a:r>
            <a:r>
              <a:rPr kumimoji="1" lang="en-US" altLang="zh-CN" sz="1400" dirty="0" smtClean="0">
                <a:cs typeface="宋体"/>
              </a:rPr>
              <a:t>API</a:t>
            </a:r>
            <a:r>
              <a:rPr kumimoji="1" lang="zh-CN" altLang="en-US" sz="1400" dirty="0" smtClean="0">
                <a:cs typeface="宋体"/>
              </a:rPr>
              <a:t>请求，如果网络速度过慢的话，有可能会出现</a:t>
            </a:r>
            <a:r>
              <a:rPr kumimoji="1" lang="en-US" altLang="zh-CN" sz="1400" dirty="0" err="1" smtClean="0">
                <a:cs typeface="宋体"/>
              </a:rPr>
              <a:t>jQuery</a:t>
            </a:r>
            <a:r>
              <a:rPr kumimoji="1" lang="en-US" altLang="zh-CN" sz="1400" dirty="0" smtClean="0">
                <a:cs typeface="宋体"/>
              </a:rPr>
              <a:t> </a:t>
            </a:r>
            <a:r>
              <a:rPr kumimoji="1" lang="zh-CN" altLang="en-US" sz="1400" dirty="0" smtClean="0">
                <a:cs typeface="宋体"/>
              </a:rPr>
              <a:t>初始化</a:t>
            </a:r>
            <a:r>
              <a:rPr kumimoji="1" lang="en-US" altLang="zh-CN" sz="1400" dirty="0" smtClean="0">
                <a:cs typeface="宋体"/>
              </a:rPr>
              <a:t>DOM</a:t>
            </a:r>
            <a:r>
              <a:rPr kumimoji="1" lang="zh-CN" altLang="en-US" sz="1400" dirty="0" smtClean="0">
                <a:cs typeface="宋体"/>
              </a:rPr>
              <a:t>的代码在</a:t>
            </a:r>
            <a:r>
              <a:rPr kumimoji="1" lang="en-US" altLang="zh-CN" sz="1400" dirty="0" smtClean="0">
                <a:cs typeface="宋体"/>
              </a:rPr>
              <a:t>React</a:t>
            </a:r>
            <a:r>
              <a:rPr kumimoji="1" lang="zh-CN" altLang="en-US" sz="1400" dirty="0" smtClean="0">
                <a:cs typeface="宋体"/>
              </a:rPr>
              <a:t>渲染</a:t>
            </a:r>
            <a:r>
              <a:rPr kumimoji="1" lang="en-US" altLang="zh-CN" sz="1400" dirty="0" smtClean="0">
                <a:cs typeface="宋体"/>
              </a:rPr>
              <a:t>DOM </a:t>
            </a:r>
            <a:r>
              <a:rPr kumimoji="1" lang="zh-CN" altLang="en-US" sz="1400" dirty="0" smtClean="0">
                <a:cs typeface="宋体"/>
              </a:rPr>
              <a:t>之前被执行。就不能完成图片的懒加载和广告初始化。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69966" y="4599313"/>
            <a:ext cx="7247816" cy="60049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方正兰亭超细黑简体"/>
              <a:cs typeface="+mn-ea"/>
              <a:sym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56459" y="4667550"/>
            <a:ext cx="7011190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解决方案：</a:t>
            </a:r>
            <a:r>
              <a:rPr kumimoji="1" lang="zh-CN" altLang="en-US" sz="1400" dirty="0" smtClean="0">
                <a:cs typeface="宋体"/>
              </a:rPr>
              <a:t>通过对</a:t>
            </a:r>
            <a:r>
              <a:rPr kumimoji="1" lang="en-US" altLang="zh-CN" sz="1400" dirty="0" err="1" smtClean="0">
                <a:cs typeface="宋体"/>
              </a:rPr>
              <a:t>Object.defineProperty</a:t>
            </a:r>
            <a:r>
              <a:rPr kumimoji="1" lang="zh-CN" altLang="en-US" sz="1400" dirty="0" smtClean="0">
                <a:cs typeface="宋体"/>
              </a:rPr>
              <a:t>这个接口对一个</a:t>
            </a:r>
            <a:r>
              <a:rPr kumimoji="1" lang="en-US" altLang="zh-CN" sz="1400" dirty="0" smtClean="0">
                <a:cs typeface="宋体"/>
              </a:rPr>
              <a:t>DOM</a:t>
            </a:r>
            <a:r>
              <a:rPr kumimoji="1" lang="zh-CN" altLang="en-US" sz="1400" dirty="0" smtClean="0">
                <a:cs typeface="宋体"/>
              </a:rPr>
              <a:t>元素（兼容</a:t>
            </a:r>
            <a:r>
              <a:rPr kumimoji="1" lang="en-US" altLang="zh-CN" sz="1400" dirty="0" smtClean="0">
                <a:cs typeface="宋体"/>
              </a:rPr>
              <a:t>ie8</a:t>
            </a:r>
            <a:r>
              <a:rPr kumimoji="1" lang="zh-CN" altLang="en-US" sz="1400" dirty="0" smtClean="0">
                <a:cs typeface="宋体"/>
              </a:rPr>
              <a:t>）的属性的访问器的方法进行拦截。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9425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964555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Shark 2.0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首页第二屏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还原以及开发文档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807824" y="2730334"/>
            <a:ext cx="1479797" cy="13342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方正兰亭超细黑简体"/>
              <a:cs typeface="+mn-ea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083" y="2980195"/>
            <a:ext cx="908686" cy="985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dirty="0" smtClean="0">
                <a:latin typeface="宋体"/>
                <a:ea typeface="宋体"/>
                <a:cs typeface="宋体"/>
              </a:rPr>
              <a:t>镜像站</a:t>
            </a:r>
            <a:endParaRPr lang="zh-CN" altLang="zh-CN" sz="2800" dirty="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2459896" y="1867950"/>
            <a:ext cx="547516" cy="310827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方正兰亭超细黑简体"/>
              <a:cs typeface="+mn-ea"/>
              <a:sym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81342" y="1624084"/>
            <a:ext cx="7247816" cy="641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方正兰亭超细黑简体"/>
              <a:cs typeface="+mn-ea"/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3374" y="1677507"/>
            <a:ext cx="7011190" cy="565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cs typeface="宋体"/>
              </a:rPr>
              <a:t>部署：把</a:t>
            </a:r>
            <a:r>
              <a:rPr kumimoji="1" lang="en-US" altLang="zh-CN" sz="1600" dirty="0" smtClean="0">
                <a:cs typeface="宋体"/>
              </a:rPr>
              <a:t>react </a:t>
            </a:r>
            <a:r>
              <a:rPr kumimoji="1" lang="zh-CN" altLang="en-US" sz="1600" dirty="0" smtClean="0">
                <a:cs typeface="宋体"/>
              </a:rPr>
              <a:t>打包生成之后的前端代码提交到前端</a:t>
            </a:r>
            <a:r>
              <a:rPr kumimoji="1" lang="en-US" altLang="zh-CN" sz="1600" dirty="0" err="1" smtClean="0">
                <a:cs typeface="宋体"/>
              </a:rPr>
              <a:t>svn</a:t>
            </a:r>
            <a:r>
              <a:rPr kumimoji="1" lang="zh-CN" altLang="en-US" sz="1600" dirty="0" smtClean="0">
                <a:cs typeface="宋体"/>
              </a:rPr>
              <a:t>中，修改</a:t>
            </a:r>
            <a:r>
              <a:rPr kumimoji="1" lang="en-US" altLang="zh-CN" sz="1600" dirty="0" err="1" smtClean="0">
                <a:cs typeface="宋体"/>
              </a:rPr>
              <a:t>php</a:t>
            </a:r>
            <a:r>
              <a:rPr kumimoji="1" lang="zh-CN" altLang="en-US" sz="1600" dirty="0" smtClean="0">
                <a:cs typeface="宋体"/>
              </a:rPr>
              <a:t>的首页的代码，引入我们的代码，提交，镜像站会自动部署。</a:t>
            </a:r>
            <a:endParaRPr kumimoji="1" lang="en-US" altLang="zh-CN" sz="1600" dirty="0" smtClean="0">
              <a:cs typeface="+mn-ea"/>
              <a:sym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69966" y="4544708"/>
            <a:ext cx="7338810" cy="6277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方正兰亭超细黑简体"/>
              <a:cs typeface="+mn-ea"/>
              <a:sym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30054" y="4600438"/>
            <a:ext cx="7169611" cy="565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cs typeface="宋体"/>
              </a:rPr>
              <a:t>调试：设置浏览器的代理，把对镜像站的请求代理到本地，配置</a:t>
            </a:r>
            <a:r>
              <a:rPr kumimoji="1" lang="en-US" altLang="zh-CN" sz="1600" dirty="0" err="1" smtClean="0">
                <a:cs typeface="宋体"/>
              </a:rPr>
              <a:t>anyproxy</a:t>
            </a:r>
            <a:r>
              <a:rPr kumimoji="1" lang="zh-CN" altLang="en-US" sz="1600" dirty="0" smtClean="0">
                <a:cs typeface="宋体"/>
              </a:rPr>
              <a:t>把我们的</a:t>
            </a:r>
            <a:r>
              <a:rPr kumimoji="1" lang="en-US" altLang="zh-CN" sz="1600" dirty="0" smtClean="0">
                <a:cs typeface="宋体"/>
              </a:rPr>
              <a:t>react</a:t>
            </a:r>
            <a:r>
              <a:rPr kumimoji="1" lang="zh-CN" altLang="en-US" sz="1600" dirty="0" smtClean="0">
                <a:cs typeface="宋体"/>
              </a:rPr>
              <a:t>代码的</a:t>
            </a:r>
            <a:r>
              <a:rPr kumimoji="1" lang="en-US" altLang="zh-CN" sz="1600" dirty="0" smtClean="0">
                <a:cs typeface="宋体"/>
              </a:rPr>
              <a:t> </a:t>
            </a:r>
            <a:r>
              <a:rPr kumimoji="1" lang="en-US" altLang="zh-CN" sz="1600" dirty="0" err="1" smtClean="0">
                <a:cs typeface="宋体"/>
              </a:rPr>
              <a:t>js</a:t>
            </a:r>
            <a:r>
              <a:rPr kumimoji="1" lang="zh-CN" altLang="en-US" sz="1600" dirty="0" smtClean="0">
                <a:cs typeface="宋体"/>
              </a:rPr>
              <a:t>和</a:t>
            </a:r>
            <a:r>
              <a:rPr kumimoji="1" lang="en-US" altLang="zh-CN" sz="1600" dirty="0" smtClean="0">
                <a:cs typeface="宋体"/>
              </a:rPr>
              <a:t> </a:t>
            </a:r>
            <a:r>
              <a:rPr kumimoji="1" lang="en-US" altLang="zh-CN" sz="1600" dirty="0" err="1" smtClean="0">
                <a:cs typeface="宋体"/>
              </a:rPr>
              <a:t>css</a:t>
            </a:r>
            <a:r>
              <a:rPr kumimoji="1" lang="zh-CN" altLang="en-US" sz="1600" dirty="0" smtClean="0">
                <a:cs typeface="宋体"/>
              </a:rPr>
              <a:t>添加到镜像站的首页中。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9425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964555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Shark 2.0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首页第二屏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还原以及开发文档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4852" y="1235727"/>
            <a:ext cx="115212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  <a:cs typeface="宋体"/>
              </a:rPr>
              <a:t>开发文档（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宋体"/>
              </a:rPr>
              <a:t>http://eden.dz11.com:4000/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  <a:cs typeface="宋体"/>
              </a:rPr>
              <a:t>）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kumimoji="1"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zh-CN" dirty="0" smtClean="0">
                <a:latin typeface="微软雅黑" pitchFamily="34" charset="-122"/>
                <a:ea typeface="微软雅黑" pitchFamily="34" charset="-122"/>
                <a:cs typeface="宋体"/>
              </a:rPr>
              <a:t>1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路由文档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  <a:cs typeface="宋体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，状态管理文档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  <a:cs typeface="宋体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，数据流管理文档。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  <a:cs typeface="宋体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，状态范式设计文档。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  <a:cs typeface="宋体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，组件设计原则文档。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  <a:cs typeface="宋体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，异步处理的开发文档。</a:t>
            </a:r>
            <a:endParaRPr kumimoji="1" lang="en-US" altLang="zh-CN" dirty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55372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9645552" cy="93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Shark 2.0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脚手架开发</a:t>
            </a:r>
            <a:endParaRPr lang="zh-CN" altLang="en-US" sz="2800" dirty="0">
              <a:latin typeface="宋体"/>
              <a:ea typeface="宋体"/>
              <a:cs typeface="宋体"/>
            </a:endParaRPr>
          </a:p>
          <a:p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箭头3"/>
          <p:cNvSpPr>
            <a:spLocks/>
          </p:cNvSpPr>
          <p:nvPr/>
        </p:nvSpPr>
        <p:spPr bwMode="gray">
          <a:xfrm flipV="1">
            <a:off x="2142003" y="3525793"/>
            <a:ext cx="1080016" cy="150261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1839" tIns="40918" rIns="81839" bIns="40918" anchor="ctr">
            <a:no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186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2"/>
          <p:cNvSpPr>
            <a:spLocks/>
          </p:cNvSpPr>
          <p:nvPr/>
        </p:nvSpPr>
        <p:spPr bwMode="gray">
          <a:xfrm rot="16200000">
            <a:off x="2426593" y="2832210"/>
            <a:ext cx="320998" cy="1283749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1839" tIns="40918" rIns="81839" bIns="40918" anchor="ctr">
            <a:no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186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1"/>
          <p:cNvSpPr>
            <a:spLocks/>
          </p:cNvSpPr>
          <p:nvPr/>
        </p:nvSpPr>
        <p:spPr bwMode="gray">
          <a:xfrm>
            <a:off x="2077029" y="1528549"/>
            <a:ext cx="1080016" cy="1869909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1839" tIns="40918" rIns="81839" bIns="40918" anchor="ctr">
            <a:no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186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1"/>
          <p:cNvSpPr>
            <a:spLocks noChangeArrowheads="1"/>
          </p:cNvSpPr>
          <p:nvPr/>
        </p:nvSpPr>
        <p:spPr bwMode="gray">
          <a:xfrm>
            <a:off x="4764345" y="1323833"/>
            <a:ext cx="6126568" cy="135816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，脚手架组件核心代码。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，模版引擎。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batchUpdate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和数据驱动试图。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11" name="标题1"/>
          <p:cNvSpPr>
            <a:spLocks noChangeArrowheads="1"/>
          </p:cNvSpPr>
          <p:nvPr/>
        </p:nvSpPr>
        <p:spPr bwMode="gray">
          <a:xfrm>
            <a:off x="3346783" y="1282890"/>
            <a:ext cx="1227824" cy="1399105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latin typeface="宋体"/>
                <a:ea typeface="宋体"/>
                <a:cs typeface="宋体"/>
              </a:rPr>
              <a:t>核心组件</a:t>
            </a:r>
            <a:endParaRPr lang="zh-CN" altLang="zh-CN" sz="1844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2"/>
          <p:cNvSpPr>
            <a:spLocks noChangeArrowheads="1"/>
          </p:cNvSpPr>
          <p:nvPr/>
        </p:nvSpPr>
        <p:spPr bwMode="gray">
          <a:xfrm>
            <a:off x="4764345" y="2936318"/>
            <a:ext cx="6031531" cy="1177855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Action, Dispatcher, Store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connect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方法，将组件添加到监听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store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变化的组件集合中。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13" name="标题2"/>
          <p:cNvSpPr>
            <a:spLocks noChangeArrowheads="1"/>
          </p:cNvSpPr>
          <p:nvPr/>
        </p:nvSpPr>
        <p:spPr bwMode="gray">
          <a:xfrm>
            <a:off x="3346785" y="2936318"/>
            <a:ext cx="1227825" cy="117785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 smtClean="0">
                <a:latin typeface="宋体"/>
                <a:ea typeface="宋体"/>
                <a:cs typeface="宋体"/>
              </a:rPr>
              <a:t>Flux</a:t>
            </a:r>
            <a:endParaRPr lang="zh-CN" altLang="zh-CN" sz="1844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3"/>
          <p:cNvSpPr>
            <a:spLocks noChangeArrowheads="1"/>
          </p:cNvSpPr>
          <p:nvPr/>
        </p:nvSpPr>
        <p:spPr bwMode="ltGray">
          <a:xfrm>
            <a:off x="4764345" y="4360247"/>
            <a:ext cx="6031531" cy="1167348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，继承我们的核心组件实现自定义组件，完成一个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ToDo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 MVC Demo.</a:t>
            </a:r>
          </a:p>
        </p:txBody>
      </p:sp>
      <p:sp>
        <p:nvSpPr>
          <p:cNvPr id="15" name="标题3"/>
          <p:cNvSpPr>
            <a:spLocks noChangeArrowheads="1"/>
          </p:cNvSpPr>
          <p:nvPr/>
        </p:nvSpPr>
        <p:spPr bwMode="gray">
          <a:xfrm>
            <a:off x="3346783" y="4360247"/>
            <a:ext cx="1227824" cy="1167348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 err="1" smtClean="0">
                <a:latin typeface="宋体"/>
                <a:ea typeface="宋体"/>
              </a:rPr>
              <a:t>ToDo</a:t>
            </a:r>
            <a:r>
              <a:rPr kumimoji="1" lang="en-US" altLang="zh-CN" sz="2000" dirty="0" smtClean="0">
                <a:latin typeface="宋体"/>
                <a:ea typeface="宋体"/>
              </a:rPr>
              <a:t> MVC Demo</a:t>
            </a:r>
            <a:endParaRPr lang="zh-CN" altLang="zh-CN" sz="1844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011936" y="2681993"/>
            <a:ext cx="1750310" cy="167825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  <a:round/>
            <a:headEnd/>
            <a:tailEnd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宋体"/>
              </a:rPr>
              <a:t>Shark2.0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宋体"/>
              </a:rPr>
              <a:t>脚手架开发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58866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395664" y="22494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3395664" y="41798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395663" y="2484439"/>
            <a:ext cx="1814512" cy="14620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1500" spc="-500" dirty="0" smtClean="0">
                <a:solidFill>
                  <a:srgbClr val="FF99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11500" spc="-500" dirty="0">
              <a:solidFill>
                <a:srgbClr val="FF99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10176" y="2249488"/>
            <a:ext cx="374498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63221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8984" y="975866"/>
            <a:ext cx="105497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  <a:cs typeface="宋体"/>
              </a:rPr>
              <a:t>努力踏实，注意细节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en-US" sz="1600" dirty="0" smtClean="0">
                <a:latin typeface="宋体"/>
                <a:ea typeface="宋体"/>
                <a:cs typeface="宋体"/>
              </a:rPr>
              <a:t>   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努力学习新知识，新业务，尽自己最大的努力把自己所承担的任务最好，同时也要注意细节，即使再简单的任务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也要细心来完成。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1688" y="2320144"/>
            <a:ext cx="105497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  <a:cs typeface="宋体"/>
              </a:rPr>
              <a:t>知识广度的基础上不要忽视精度</a:t>
            </a:r>
          </a:p>
          <a:p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       以前的对新知识的学习心态是快速掌握快速使用，缺少一些深层次的思考，导致对所学的东西掌握的很肤浅。通过这三个月的工作以及和同事的交流学习中，明白了在追求知识广度的情况下，还需要一定深度的思考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5335" y="3685809"/>
            <a:ext cx="102767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  <a:cs typeface="宋体"/>
              </a:rPr>
              <a:t>多思考，多对比，多总结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       在开发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Shark2.0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脚手架的过程中，我发现很多框架的应用原理都是相同的，只不过是在实现的方式上有了一点差异，通过对比差异，理解相同点，可以帮助我们更好的学习一门新的框架。类比于自己所学的一些编程语言，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其实也是一样的，都是相通的，也是对某一种原理或者操作有自己的实现方式。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9098" y="4914813"/>
            <a:ext cx="474499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  <a:cs typeface="宋体"/>
              </a:rPr>
              <a:t>多看看源码，借鉴写得好的代码。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45018" y="5585837"/>
            <a:ext cx="474499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  <a:cs typeface="宋体"/>
              </a:rPr>
              <a:t>多交流，多沟通。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20594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26</a:t>
            </a:fld>
            <a:endParaRPr lang="zh-CN" altLang="en-US"/>
          </a:p>
        </p:txBody>
      </p:sp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3395664" y="22494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3395664" y="41798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395663" y="2484439"/>
            <a:ext cx="1814512" cy="14620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1500" spc="-500" dirty="0" smtClean="0">
                <a:solidFill>
                  <a:srgbClr val="FF99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11500" spc="-500" dirty="0">
              <a:solidFill>
                <a:srgbClr val="FF99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10176" y="2249488"/>
            <a:ext cx="374498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130300" y="483704"/>
            <a:ext cx="24511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130300" y="483704"/>
            <a:ext cx="24511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4738354" y="2607925"/>
            <a:ext cx="2189432" cy="1956619"/>
          </a:xfrm>
          <a:custGeom>
            <a:avLst/>
            <a:gdLst>
              <a:gd name="T0" fmla="*/ 167 w 511"/>
              <a:gd name="T1" fmla="*/ 459 h 459"/>
              <a:gd name="T2" fmla="*/ 101 w 511"/>
              <a:gd name="T3" fmla="*/ 420 h 459"/>
              <a:gd name="T4" fmla="*/ 12 w 511"/>
              <a:gd name="T5" fmla="*/ 267 h 459"/>
              <a:gd name="T6" fmla="*/ 12 w 511"/>
              <a:gd name="T7" fmla="*/ 191 h 459"/>
              <a:gd name="T8" fmla="*/ 101 w 511"/>
              <a:gd name="T9" fmla="*/ 38 h 459"/>
              <a:gd name="T10" fmla="*/ 167 w 511"/>
              <a:gd name="T11" fmla="*/ 0 h 459"/>
              <a:gd name="T12" fmla="*/ 344 w 511"/>
              <a:gd name="T13" fmla="*/ 0 h 459"/>
              <a:gd name="T14" fmla="*/ 410 w 511"/>
              <a:gd name="T15" fmla="*/ 38 h 459"/>
              <a:gd name="T16" fmla="*/ 498 w 511"/>
              <a:gd name="T17" fmla="*/ 191 h 459"/>
              <a:gd name="T18" fmla="*/ 498 w 511"/>
              <a:gd name="T19" fmla="*/ 267 h 459"/>
              <a:gd name="T20" fmla="*/ 410 w 511"/>
              <a:gd name="T21" fmla="*/ 420 h 459"/>
              <a:gd name="T22" fmla="*/ 344 w 511"/>
              <a:gd name="T23" fmla="*/ 459 h 459"/>
              <a:gd name="T24" fmla="*/ 167 w 511"/>
              <a:gd name="T2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459">
                <a:moveTo>
                  <a:pt x="167" y="459"/>
                </a:moveTo>
                <a:cubicBezTo>
                  <a:pt x="141" y="459"/>
                  <a:pt x="113" y="443"/>
                  <a:pt x="101" y="420"/>
                </a:cubicBezTo>
                <a:cubicBezTo>
                  <a:pt x="12" y="267"/>
                  <a:pt x="12" y="267"/>
                  <a:pt x="12" y="267"/>
                </a:cubicBezTo>
                <a:cubicBezTo>
                  <a:pt x="0" y="245"/>
                  <a:pt x="0" y="213"/>
                  <a:pt x="12" y="19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3" y="16"/>
                  <a:pt x="141" y="0"/>
                  <a:pt x="167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9" y="0"/>
                  <a:pt x="397" y="16"/>
                  <a:pt x="410" y="38"/>
                </a:cubicBezTo>
                <a:cubicBezTo>
                  <a:pt x="498" y="191"/>
                  <a:pt x="498" y="191"/>
                  <a:pt x="498" y="191"/>
                </a:cubicBezTo>
                <a:cubicBezTo>
                  <a:pt x="511" y="213"/>
                  <a:pt x="511" y="245"/>
                  <a:pt x="498" y="267"/>
                </a:cubicBezTo>
                <a:cubicBezTo>
                  <a:pt x="410" y="420"/>
                  <a:pt x="410" y="420"/>
                  <a:pt x="410" y="420"/>
                </a:cubicBezTo>
                <a:cubicBezTo>
                  <a:pt x="397" y="443"/>
                  <a:pt x="369" y="459"/>
                  <a:pt x="344" y="459"/>
                </a:cubicBezTo>
                <a:lnTo>
                  <a:pt x="167" y="459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0"/>
          </a:gradFill>
          <a:ln w="28575" cap="flat">
            <a:noFill/>
            <a:prstDash val="solid"/>
            <a:miter lim="800000"/>
            <a:headEnd/>
            <a:tailEnd/>
          </a:ln>
          <a:effectLst>
            <a:outerShdw blurRad="444500" dist="63500" dir="810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86416" tIns="43208" rIns="86416" bIns="43208"/>
          <a:lstStyle/>
          <a:p>
            <a:pPr>
              <a:defRPr/>
            </a:pPr>
            <a:endParaRPr lang="zh-CN" altLang="en-US" sz="2394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Oval 53"/>
          <p:cNvSpPr>
            <a:spLocks noChangeArrowheads="1"/>
          </p:cNvSpPr>
          <p:nvPr/>
        </p:nvSpPr>
        <p:spPr bwMode="auto">
          <a:xfrm>
            <a:off x="2838174" y="2176645"/>
            <a:ext cx="1245875" cy="1239406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0"/>
          </a:gradFill>
          <a:ln w="28575">
            <a:noFill/>
          </a:ln>
          <a:effectLst>
            <a:outerShdw blurRad="444500" dist="63500" dir="810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6" tIns="43208" rIns="86416" bIns="43208" anchor="ctr"/>
          <a:lstStyle/>
          <a:p>
            <a:pPr algn="ctr">
              <a:defRPr/>
            </a:pPr>
            <a:endParaRPr lang="zh-CN" altLang="en-US" sz="2394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Oval 53"/>
          <p:cNvSpPr>
            <a:spLocks noChangeArrowheads="1"/>
          </p:cNvSpPr>
          <p:nvPr/>
        </p:nvSpPr>
        <p:spPr bwMode="auto">
          <a:xfrm>
            <a:off x="2838174" y="3810439"/>
            <a:ext cx="1245875" cy="1239406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0"/>
          </a:gradFill>
          <a:ln w="28575">
            <a:noFill/>
          </a:ln>
          <a:effectLst>
            <a:outerShdw blurRad="444500" dist="63500" dir="810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6" tIns="43208" rIns="86416" bIns="43208" anchor="ctr"/>
          <a:lstStyle/>
          <a:p>
            <a:pPr algn="ctr">
              <a:defRPr/>
            </a:pPr>
            <a:endParaRPr lang="zh-CN" altLang="en-US" sz="2394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Oval 53"/>
          <p:cNvSpPr>
            <a:spLocks noChangeArrowheads="1"/>
          </p:cNvSpPr>
          <p:nvPr/>
        </p:nvSpPr>
        <p:spPr bwMode="auto">
          <a:xfrm>
            <a:off x="7602153" y="2176645"/>
            <a:ext cx="1245875" cy="1239406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0"/>
          </a:gradFill>
          <a:ln w="28575">
            <a:noFill/>
          </a:ln>
          <a:effectLst>
            <a:outerShdw blurRad="444500" dist="63500" dir="810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6" tIns="43208" rIns="86416" bIns="43208" anchor="ctr"/>
          <a:lstStyle/>
          <a:p>
            <a:pPr algn="ctr">
              <a:defRPr/>
            </a:pPr>
            <a:endParaRPr lang="zh-CN" altLang="en-US" sz="2394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Oval 53"/>
          <p:cNvSpPr>
            <a:spLocks noChangeArrowheads="1"/>
          </p:cNvSpPr>
          <p:nvPr/>
        </p:nvSpPr>
        <p:spPr bwMode="auto">
          <a:xfrm>
            <a:off x="7602153" y="3810439"/>
            <a:ext cx="1245875" cy="1239406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0"/>
          </a:gradFill>
          <a:ln w="28575">
            <a:noFill/>
          </a:ln>
          <a:effectLst>
            <a:outerShdw blurRad="444500" dist="63500" dir="810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6" tIns="43208" rIns="86416" bIns="43208" anchor="ctr"/>
          <a:lstStyle/>
          <a:p>
            <a:pPr algn="ctr">
              <a:defRPr/>
            </a:pPr>
            <a:endParaRPr lang="zh-CN" altLang="en-US" sz="2394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 41"/>
          <p:cNvSpPr>
            <a:spLocks noChangeArrowheads="1"/>
          </p:cNvSpPr>
          <p:nvPr/>
        </p:nvSpPr>
        <p:spPr bwMode="auto">
          <a:xfrm>
            <a:off x="5307492" y="3019048"/>
            <a:ext cx="1046553" cy="113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16" tIns="43208" rIns="86416" bIns="43208">
            <a:spAutoFit/>
          </a:bodyPr>
          <a:lstStyle/>
          <a:p>
            <a:r>
              <a:rPr lang="zh-CN" altLang="en-US" sz="3402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工作</a:t>
            </a:r>
            <a:endParaRPr lang="en-US" altLang="zh-CN" sz="3402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402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zh-CN" altLang="en-US" sz="3402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548"/>
          <p:cNvSpPr>
            <a:spLocks noChangeShapeType="1"/>
          </p:cNvSpPr>
          <p:nvPr/>
        </p:nvSpPr>
        <p:spPr bwMode="auto">
          <a:xfrm flipV="1">
            <a:off x="7030553" y="2826481"/>
            <a:ext cx="543168" cy="0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6416" tIns="43208" rIns="86416" bIns="43208"/>
          <a:lstStyle/>
          <a:p>
            <a:endParaRPr lang="zh-CN" altLang="en-US" sz="2394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Line 548"/>
          <p:cNvSpPr>
            <a:spLocks noChangeShapeType="1"/>
          </p:cNvSpPr>
          <p:nvPr/>
        </p:nvSpPr>
        <p:spPr bwMode="auto">
          <a:xfrm flipV="1">
            <a:off x="7030553" y="4458775"/>
            <a:ext cx="543168" cy="0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6416" tIns="43208" rIns="86416" bIns="43208"/>
          <a:lstStyle/>
          <a:p>
            <a:endParaRPr lang="zh-CN" altLang="en-US" sz="2394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Line 548"/>
          <p:cNvSpPr>
            <a:spLocks noChangeShapeType="1"/>
          </p:cNvSpPr>
          <p:nvPr/>
        </p:nvSpPr>
        <p:spPr bwMode="auto">
          <a:xfrm flipV="1">
            <a:off x="4170666" y="4458775"/>
            <a:ext cx="613690" cy="0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6416" tIns="43208" rIns="86416" bIns="43208"/>
          <a:lstStyle/>
          <a:p>
            <a:endParaRPr lang="zh-CN" altLang="en-US" sz="2394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Line 548"/>
          <p:cNvSpPr>
            <a:spLocks noChangeShapeType="1"/>
          </p:cNvSpPr>
          <p:nvPr/>
        </p:nvSpPr>
        <p:spPr bwMode="auto">
          <a:xfrm flipV="1">
            <a:off x="4170667" y="2826481"/>
            <a:ext cx="543168" cy="0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6416" tIns="43208" rIns="86416" bIns="43208"/>
          <a:lstStyle/>
          <a:p>
            <a:endParaRPr lang="zh-CN" altLang="en-US" sz="2394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7777785" y="2655451"/>
            <a:ext cx="952795" cy="37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16" tIns="43208" rIns="86416" bIns="43208">
            <a:spAutoFit/>
          </a:bodyPr>
          <a:lstStyle/>
          <a:p>
            <a:r>
              <a:rPr lang="zh-CN" altLang="en-US" sz="189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endParaRPr lang="en-US" altLang="zh-CN" sz="189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3041885" y="2600859"/>
            <a:ext cx="952796" cy="37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16" tIns="43208" rIns="86416" bIns="43208">
            <a:spAutoFit/>
          </a:bodyPr>
          <a:lstStyle/>
          <a:p>
            <a:r>
              <a:rPr lang="zh-CN" altLang="en-US" sz="189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弹幕</a:t>
            </a:r>
            <a:endParaRPr lang="en-US" altLang="zh-CN" sz="189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2852382" y="4256241"/>
            <a:ext cx="1351128" cy="37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416" tIns="43208" rIns="86416" bIns="43208">
            <a:spAutoFit/>
          </a:bodyPr>
          <a:lstStyle/>
          <a:p>
            <a:r>
              <a:rPr lang="en-US" altLang="zh-CN" sz="189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Shark 2.0</a:t>
            </a:r>
            <a:endParaRPr lang="en-US" altLang="zh-CN" sz="189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7777785" y="4256241"/>
            <a:ext cx="952795" cy="37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16" tIns="43208" rIns="86416" bIns="43208">
            <a:spAutoFit/>
          </a:bodyPr>
          <a:lstStyle/>
          <a:p>
            <a:r>
              <a:rPr lang="zh-CN" altLang="en-US" sz="189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en-US" altLang="zh-CN" sz="189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2027251" y="5072386"/>
            <a:ext cx="2450259" cy="73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416" tIns="43208" rIns="86416" bIns="43208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深入</a:t>
            </a:r>
            <a:r>
              <a:rPr kumimoji="1" lang="en-US" altLang="zh-CN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Shark 2.0</a:t>
            </a: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开发体系，承担更有挑战性的任务</a:t>
            </a:r>
            <a:endParaRPr lang="zh-CN" altLang="en-US" sz="1386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7222570" y="5072386"/>
            <a:ext cx="3381739" cy="170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416" tIns="43208" rIns="86416" bIns="43208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在知识广度方面，自己积累了有</a:t>
            </a:r>
            <a:r>
              <a:rPr kumimoji="1" lang="en-US" altLang="zh-CN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Java, C#, JavaScript, </a:t>
            </a:r>
            <a:r>
              <a:rPr kumimoji="1" lang="en-US" altLang="zh-CN" sz="14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Scala</a:t>
            </a:r>
            <a:r>
              <a:rPr kumimoji="1" lang="en-US" altLang="zh-CN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, OC</a:t>
            </a: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等编程语言，也有一段时间的开发经验。今后决定从前端作为深度的切入点，与此同时也会，也会不断的巩固自己以前的知识</a:t>
            </a:r>
            <a:endParaRPr lang="zh-CN" altLang="en-US" sz="1386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7165597" y="1396724"/>
            <a:ext cx="2450079" cy="73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416" tIns="43208" rIns="86416" bIns="43208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逐步了解目前斗鱼的开发体系以及业务流程。</a:t>
            </a:r>
            <a:endParaRPr lang="zh-CN" altLang="en-US" sz="1386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2027251" y="1421573"/>
            <a:ext cx="2450259" cy="73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416" tIns="43208" rIns="86416" bIns="43208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重构弹幕的任务，优化弹幕性能</a:t>
            </a:r>
            <a:endParaRPr lang="zh-CN" altLang="en-US" sz="1386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01254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395664" y="22494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3395664" y="41798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395663" y="2484439"/>
            <a:ext cx="1814512" cy="14620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1500" spc="-500" dirty="0" smtClean="0">
                <a:solidFill>
                  <a:srgbClr val="FF99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11500" spc="-500" dirty="0">
              <a:solidFill>
                <a:srgbClr val="FF99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10176" y="2249488"/>
            <a:ext cx="374498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个人介绍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0142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个人介绍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98042" y="2483880"/>
            <a:ext cx="826380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/>
              </a:rPr>
              <a:t>职业历程：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/>
              </a:rPr>
              <a:t>2014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月进入群硕软件开发公司实习。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/>
              </a:rPr>
              <a:t>2015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月到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月，从事大约六个月的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/>
              </a:rPr>
              <a:t>C#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全栈开发。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/>
              </a:rPr>
              <a:t>2015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月到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2017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月，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从事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后台与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前端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/>
              </a:rPr>
              <a:t>React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全栈开发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/>
              </a:rPr>
              <a:t>2017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月到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2017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月，从事大约三个月的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Object-C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开发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/>
              </a:rPr>
              <a:t>2017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27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进入斗鱼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FED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基础架构组从事前端开发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pic>
        <p:nvPicPr>
          <p:cNvPr id="5" name="图片 4" descr="李传伟正装照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8504" y="1666723"/>
            <a:ext cx="1572335" cy="22500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92569" y="161987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/>
              </a:rPr>
              <a:t>李传伟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/>
              </a:rPr>
              <a:t>                              1992-12-03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/>
              </a:rPr>
              <a:t>湖南湘西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/>
              </a:rPr>
              <a:t>                      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/>
              </a:rPr>
              <a:t>中南民族大学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88022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395664" y="22494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3395664" y="41798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395663" y="2484439"/>
            <a:ext cx="1814512" cy="14620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1500" spc="-500" dirty="0" smtClean="0">
                <a:solidFill>
                  <a:srgbClr val="FF99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11500" spc="-500" dirty="0">
              <a:solidFill>
                <a:srgbClr val="FF99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10176" y="2249488"/>
            <a:ext cx="374498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8798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91832" y="3019099"/>
            <a:ext cx="3225531" cy="2467308"/>
          </a:xfrm>
          <a:prstGeom prst="roundRect">
            <a:avLst>
              <a:gd name="adj" fmla="val 945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503"/>
          </a:p>
        </p:txBody>
      </p:sp>
      <p:grpSp>
        <p:nvGrpSpPr>
          <p:cNvPr id="25" name="组合 24"/>
          <p:cNvGrpSpPr/>
          <p:nvPr/>
        </p:nvGrpSpPr>
        <p:grpSpPr>
          <a:xfrm>
            <a:off x="1523911" y="1527872"/>
            <a:ext cx="1906965" cy="19069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813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62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944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9253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906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888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8694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850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503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813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62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944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9253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906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888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8694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850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503"/>
            </a:p>
          </p:txBody>
        </p:sp>
      </p:grpSp>
      <p:sp>
        <p:nvSpPr>
          <p:cNvPr id="27" name="矩形 26"/>
          <p:cNvSpPr/>
          <p:nvPr/>
        </p:nvSpPr>
        <p:spPr>
          <a:xfrm>
            <a:off x="1801250" y="2096497"/>
            <a:ext cx="130676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Eden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系统开发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472485" y="3019097"/>
            <a:ext cx="3225531" cy="2508253"/>
          </a:xfrm>
          <a:prstGeom prst="roundRect">
            <a:avLst>
              <a:gd name="adj" fmla="val 784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503"/>
          </a:p>
        </p:txBody>
      </p:sp>
      <p:sp>
        <p:nvSpPr>
          <p:cNvPr id="29" name="圆角矩形 28"/>
          <p:cNvSpPr/>
          <p:nvPr/>
        </p:nvSpPr>
        <p:spPr>
          <a:xfrm>
            <a:off x="8074637" y="3019096"/>
            <a:ext cx="3225531" cy="2535550"/>
          </a:xfrm>
          <a:prstGeom prst="roundRect">
            <a:avLst>
              <a:gd name="adj" fmla="val 744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503"/>
          </a:p>
        </p:txBody>
      </p:sp>
      <p:grpSp>
        <p:nvGrpSpPr>
          <p:cNvPr id="30" name="组合 29"/>
          <p:cNvGrpSpPr/>
          <p:nvPr/>
        </p:nvGrpSpPr>
        <p:grpSpPr>
          <a:xfrm>
            <a:off x="5131768" y="1585724"/>
            <a:ext cx="1906965" cy="19069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813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62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944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9253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906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888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8694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850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503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813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62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944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9253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906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888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8694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850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503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733920" y="1527872"/>
            <a:ext cx="1906965" cy="19069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813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62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944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9253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906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888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8694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850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503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813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62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944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9253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906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8880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8694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8507" algn="l" defTabSz="121962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503"/>
            </a:p>
          </p:txBody>
        </p:sp>
      </p:grpSp>
      <p:sp>
        <p:nvSpPr>
          <p:cNvPr id="34" name="矩形 33"/>
          <p:cNvSpPr/>
          <p:nvPr/>
        </p:nvSpPr>
        <p:spPr>
          <a:xfrm>
            <a:off x="5440718" y="2059921"/>
            <a:ext cx="1378454" cy="101566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宋体"/>
              </a:rPr>
              <a:t>Shark2.0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/>
              </a:rPr>
              <a:t>首页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宋体"/>
              </a:rPr>
              <a:t>react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/>
              </a:rPr>
              <a:t>还原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957525" y="2108689"/>
            <a:ext cx="146706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/>
              </a:rPr>
              <a:t>Shark2.0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/>
              </a:rPr>
              <a:t>脚手架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宋体"/>
              </a:rPr>
              <a:t>开发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0"/>
          <p:cNvSpPr txBox="1"/>
          <p:nvPr/>
        </p:nvSpPr>
        <p:spPr>
          <a:xfrm>
            <a:off x="1239843" y="3774327"/>
            <a:ext cx="2561451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承担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Eden 1.2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版本的需求开发任务，从前端到后台，实行全栈式的开发，前端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react,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后端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express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restful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以及数据库表等的设计。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21"/>
          <p:cNvSpPr txBox="1"/>
          <p:nvPr/>
        </p:nvSpPr>
        <p:spPr>
          <a:xfrm>
            <a:off x="4804526" y="3803468"/>
            <a:ext cx="2561451" cy="11203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主要使用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 +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Ｒ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edux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等技术实现对主站第二屏的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还原，并且保证兼容到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IE8.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22"/>
          <p:cNvSpPr txBox="1"/>
          <p:nvPr/>
        </p:nvSpPr>
        <p:spPr>
          <a:xfrm>
            <a:off x="8398286" y="3746530"/>
            <a:ext cx="2561451" cy="11203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Backbone+ underscore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的裁剪与深度定制，借鉴前端好的框架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react )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形成自己的核心组件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8798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箭头3"/>
          <p:cNvSpPr>
            <a:spLocks/>
          </p:cNvSpPr>
          <p:nvPr/>
        </p:nvSpPr>
        <p:spPr bwMode="gray">
          <a:xfrm flipV="1">
            <a:off x="2142003" y="3443905"/>
            <a:ext cx="1080016" cy="150261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1839" tIns="40918" rIns="81839" bIns="40918" anchor="ctr">
            <a:no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186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箭头2"/>
          <p:cNvSpPr>
            <a:spLocks/>
          </p:cNvSpPr>
          <p:nvPr/>
        </p:nvSpPr>
        <p:spPr bwMode="gray">
          <a:xfrm rot="16200000">
            <a:off x="2426593" y="2818562"/>
            <a:ext cx="320998" cy="1283749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1839" tIns="40918" rIns="81839" bIns="40918" anchor="ctr">
            <a:no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186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1"/>
          <p:cNvSpPr>
            <a:spLocks/>
          </p:cNvSpPr>
          <p:nvPr/>
        </p:nvSpPr>
        <p:spPr bwMode="gray">
          <a:xfrm>
            <a:off x="2077029" y="1575937"/>
            <a:ext cx="1080016" cy="1740633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1839" tIns="40918" rIns="81839" bIns="40918" anchor="ctr">
            <a:no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186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1"/>
          <p:cNvSpPr>
            <a:spLocks noChangeArrowheads="1"/>
          </p:cNvSpPr>
          <p:nvPr/>
        </p:nvSpPr>
        <p:spPr bwMode="gray">
          <a:xfrm>
            <a:off x="4764345" y="1418342"/>
            <a:ext cx="6031531" cy="1181764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后端部门下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restful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风格的修改</a:t>
            </a:r>
          </a:p>
        </p:txBody>
      </p:sp>
      <p:sp>
        <p:nvSpPr>
          <p:cNvPr id="11" name="标题1"/>
          <p:cNvSpPr>
            <a:spLocks noChangeArrowheads="1"/>
          </p:cNvSpPr>
          <p:nvPr/>
        </p:nvSpPr>
        <p:spPr bwMode="gray">
          <a:xfrm>
            <a:off x="3346783" y="1412294"/>
            <a:ext cx="1227824" cy="1187813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44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Restful API</a:t>
            </a:r>
            <a:endParaRPr lang="zh-CN" altLang="zh-CN" sz="1844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2"/>
          <p:cNvSpPr>
            <a:spLocks noChangeArrowheads="1"/>
          </p:cNvSpPr>
          <p:nvPr/>
        </p:nvSpPr>
        <p:spPr bwMode="gray">
          <a:xfrm>
            <a:off x="4764345" y="2854430"/>
            <a:ext cx="6031531" cy="1177855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宋体"/>
              </a:rPr>
              <a:t>JWT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宋体"/>
              </a:rPr>
              <a:t>功能改善，保证用户只有一次的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宋体"/>
              </a:rPr>
              <a:t>TOKEN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宋体"/>
              </a:rPr>
              <a:t>有效</a:t>
            </a:r>
            <a:endParaRPr lang="en-US" altLang="zh-CN" sz="158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标题2"/>
          <p:cNvSpPr>
            <a:spLocks noChangeArrowheads="1"/>
          </p:cNvSpPr>
          <p:nvPr/>
        </p:nvSpPr>
        <p:spPr bwMode="gray">
          <a:xfrm>
            <a:off x="3346785" y="2854430"/>
            <a:ext cx="1227825" cy="117785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44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JWT</a:t>
            </a:r>
            <a:endParaRPr lang="zh-CN" altLang="zh-CN" sz="1844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3"/>
          <p:cNvSpPr>
            <a:spLocks noChangeArrowheads="1"/>
          </p:cNvSpPr>
          <p:nvPr/>
        </p:nvSpPr>
        <p:spPr bwMode="ltGray">
          <a:xfrm>
            <a:off x="4764345" y="4278359"/>
            <a:ext cx="6031531" cy="1167348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文档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宋体"/>
              </a:rPr>
              <a:t>上传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附件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,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添加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宋体"/>
              </a:rPr>
              <a:t>关联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文档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,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宋体"/>
              </a:rPr>
              <a:t>任务的查询与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修改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15" name="标题3"/>
          <p:cNvSpPr>
            <a:spLocks noChangeArrowheads="1"/>
          </p:cNvSpPr>
          <p:nvPr/>
        </p:nvSpPr>
        <p:spPr bwMode="gray">
          <a:xfrm>
            <a:off x="3346783" y="4278359"/>
            <a:ext cx="1227824" cy="1167348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44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文档功能</a:t>
            </a:r>
            <a:endParaRPr lang="zh-CN" altLang="zh-CN" sz="1844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011936" y="2600105"/>
            <a:ext cx="1750310" cy="167825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  <a:round/>
            <a:headEnd/>
            <a:tailEnd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81839" tIns="40918" rIns="81839" bIns="40918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Eden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文档系统开发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80095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964555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Eden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文档系统开发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—Restful API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80206" y="4051263"/>
            <a:ext cx="9665298" cy="114853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503"/>
          </a:p>
        </p:txBody>
      </p:sp>
      <p:sp>
        <p:nvSpPr>
          <p:cNvPr id="7" name="TextBox 3"/>
          <p:cNvSpPr txBox="1"/>
          <p:nvPr/>
        </p:nvSpPr>
        <p:spPr>
          <a:xfrm>
            <a:off x="1672107" y="4130729"/>
            <a:ext cx="889392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宋体"/>
              </a:rPr>
              <a:t>一般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宋体"/>
              </a:rPr>
              <a:t>一个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宋体"/>
              </a:rPr>
              <a:t>Restful API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宋体"/>
              </a:rPr>
              <a:t>需要考虑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到以上的几个地方。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路径：在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Restful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架构中，可以理解每个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API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代表一种资源地址，所以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API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中不能有动词，只能是名词，而且最好能够与数据库中的表名相同，名词也应该用复数。例如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http://example.com/api/v1/departments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这代表了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departments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宋体"/>
              </a:rPr>
              <a:t>这个资源的地址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30578" y="3955973"/>
            <a:ext cx="379475" cy="37947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503"/>
          </a:p>
        </p:txBody>
      </p:sp>
      <p:sp>
        <p:nvSpPr>
          <p:cNvPr id="10" name="矩形 93"/>
          <p:cNvSpPr/>
          <p:nvPr/>
        </p:nvSpPr>
        <p:spPr>
          <a:xfrm rot="10800000">
            <a:off x="10630715" y="4931822"/>
            <a:ext cx="379475" cy="37947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503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3127968" y="1316777"/>
            <a:ext cx="1934033" cy="17437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0470" tIns="60235" rIns="120470" bIns="6023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503">
              <a:solidFill>
                <a:schemeClr val="bg1"/>
              </a:solidFill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3434886" y="2064030"/>
            <a:ext cx="1276678" cy="364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71" b="1" dirty="0" smtClean="0">
                <a:latin typeface="微软雅黑" pitchFamily="34" charset="-122"/>
                <a:ea typeface="微软雅黑" pitchFamily="34" charset="-122"/>
              </a:rPr>
              <a:t>域名</a:t>
            </a:r>
            <a:endParaRPr lang="zh-CN" altLang="en-US" sz="2371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1064424" y="1316777"/>
            <a:ext cx="1934033" cy="17437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0470" tIns="60235" rIns="120470" bIns="6023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503">
              <a:solidFill>
                <a:schemeClr val="bg1"/>
              </a:solidFill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215896" y="1316777"/>
            <a:ext cx="1934033" cy="17437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0470" tIns="60235" rIns="120470" bIns="6023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503">
              <a:solidFill>
                <a:schemeClr val="bg1"/>
              </a:solidFill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7316014" y="1316777"/>
            <a:ext cx="1934033" cy="17437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0470" tIns="60235" rIns="120470" bIns="6023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503">
              <a:solidFill>
                <a:schemeClr val="bg1"/>
              </a:solidFill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1346910" y="1871316"/>
            <a:ext cx="1276678" cy="611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71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en-US" altLang="zh-CN" sz="2371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http/https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5544572" y="2039646"/>
            <a:ext cx="1276678" cy="364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71" b="1" dirty="0" smtClean="0">
                <a:latin typeface="微软雅黑" pitchFamily="34" charset="-122"/>
                <a:ea typeface="微软雅黑" pitchFamily="34" charset="-122"/>
              </a:rPr>
              <a:t>版本</a:t>
            </a:r>
            <a:endParaRPr lang="zh-CN" altLang="en-US" sz="2371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7644692" y="2051838"/>
            <a:ext cx="1276678" cy="364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71" b="1" dirty="0" smtClean="0">
                <a:latin typeface="微软雅黑" pitchFamily="34" charset="-122"/>
                <a:ea typeface="微软雅黑" pitchFamily="34" charset="-122"/>
              </a:rPr>
              <a:t>路径</a:t>
            </a:r>
            <a:endParaRPr lang="zh-CN" altLang="en-US" sz="2371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475425" y="1338001"/>
            <a:ext cx="1934033" cy="17437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0470" tIns="60235" rIns="120470" bIns="6023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503">
              <a:solidFill>
                <a:schemeClr val="bg1"/>
              </a:solidFill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9709386" y="1897369"/>
            <a:ext cx="1459299" cy="857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81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62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4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253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06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80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694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507" algn="l" defTabSz="121962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371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371" b="1" dirty="0" smtClean="0">
                <a:latin typeface="微软雅黑" pitchFamily="34" charset="-122"/>
                <a:ea typeface="微软雅黑" pitchFamily="34" charset="-122"/>
              </a:rPr>
              <a:t>动词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post/get/delete/put/patch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8798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pPr/>
              <a:t>2017/10/18 Wednesday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964555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Eden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文档系统开发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—JWT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功能改善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43591" y="2553572"/>
            <a:ext cx="1875356" cy="187535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03" dirty="0"/>
          </a:p>
        </p:txBody>
      </p:sp>
      <p:grpSp>
        <p:nvGrpSpPr>
          <p:cNvPr id="7" name="组合 6"/>
          <p:cNvGrpSpPr/>
          <p:nvPr/>
        </p:nvGrpSpPr>
        <p:grpSpPr>
          <a:xfrm>
            <a:off x="3203913" y="1672035"/>
            <a:ext cx="3749998" cy="374999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50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503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97584" y="1710235"/>
            <a:ext cx="821975" cy="82197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94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5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94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294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15671" y="3080261"/>
            <a:ext cx="821975" cy="82197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94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94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294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538272" y="4518214"/>
            <a:ext cx="821975" cy="82197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94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94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294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70607" y="3297884"/>
            <a:ext cx="739434" cy="4054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6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JWT</a:t>
            </a:r>
            <a:endParaRPr lang="zh-CN" altLang="en-US" sz="26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0120" y="1501786"/>
            <a:ext cx="454098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Header(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头部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):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是一个简单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js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对象的编码后的字符串，这个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js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对象是用来描述这个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token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类型以及使用的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hash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算法，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05987" y="3172306"/>
            <a:ext cx="398542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Payload(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载荷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):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token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的核心，这部分同样是一个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宋体"/>
              </a:rPr>
              <a:t>js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对象的编码，包含了一些摘要信息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"/>
              </a:rPr>
              <a:t>通常是用户的信息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16096" y="4981580"/>
            <a:ext cx="4420209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976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Signature(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签名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):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签名部分主要和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的安全性有关。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86565" y="2755682"/>
            <a:ext cx="2308358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JSON Web Token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是一个非常轻巧的规范。这个规范允许我们使用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JWT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在用户和服务器之间传递安全可靠的信息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Half Frame 12"/>
          <p:cNvSpPr/>
          <p:nvPr/>
        </p:nvSpPr>
        <p:spPr>
          <a:xfrm rot="8097294">
            <a:off x="2472219" y="3237128"/>
            <a:ext cx="474511" cy="521453"/>
          </a:xfrm>
          <a:prstGeom prst="halfFrame">
            <a:avLst/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9838798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TextBox 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文本框 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TextBox 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文本框 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TextBox 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文本框 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TextBox 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文本框 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6208</TotalTime>
  <Words>1858</Words>
  <Application>Microsoft Office PowerPoint</Application>
  <PresentationFormat>自定义</PresentationFormat>
  <Paragraphs>295</Paragraphs>
  <Slides>28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</vt:lpstr>
      <vt:lpstr>1_自定义设计方案</vt:lpstr>
      <vt:lpstr>“FED 开发部” 2017 年转正述职                 —— 基础架构组  李传伟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尧晓运</dc:creator>
  <cp:lastModifiedBy>Administrator</cp:lastModifiedBy>
  <cp:revision>624</cp:revision>
  <dcterms:created xsi:type="dcterms:W3CDTF">2016-09-29T02:49:00Z</dcterms:created>
  <dcterms:modified xsi:type="dcterms:W3CDTF">2017-10-18T15:32:41Z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