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79" r:id="rId3"/>
    <p:sldId id="281" r:id="rId4"/>
    <p:sldId id="290" r:id="rId5"/>
    <p:sldId id="301" r:id="rId6"/>
    <p:sldId id="302" r:id="rId7"/>
    <p:sldId id="289" r:id="rId8"/>
    <p:sldId id="303" r:id="rId9"/>
    <p:sldId id="286" r:id="rId10"/>
    <p:sldId id="287" r:id="rId11"/>
    <p:sldId id="288" r:id="rId12"/>
    <p:sldId id="297" r:id="rId13"/>
    <p:sldId id="298" r:id="rId14"/>
    <p:sldId id="299" r:id="rId15"/>
    <p:sldId id="300" r:id="rId16"/>
  </p:sldIdLst>
  <p:sldSz cx="13004800" cy="7302500"/>
  <p:notesSz cx="6858000" cy="9144000"/>
  <p:defaultTextStyle>
    <a:lvl1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1pPr>
    <a:lvl2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2pPr>
    <a:lvl3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3pPr>
    <a:lvl4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4pPr>
    <a:lvl5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5pPr>
    <a:lvl6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6pPr>
    <a:lvl7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7pPr>
    <a:lvl8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8pPr>
    <a:lvl9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06" autoAdjust="0"/>
  </p:normalViewPr>
  <p:slideViewPr>
    <p:cSldViewPr snapToGrid="0" snapToObjects="1">
      <p:cViewPr varScale="1">
        <p:scale>
          <a:sx n="92" d="100"/>
          <a:sy n="92" d="100"/>
        </p:scale>
        <p:origin x="-456" y="-104"/>
      </p:cViewPr>
      <p:guideLst>
        <p:guide orient="horz" pos="2300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8476295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rge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635000" y="634999"/>
            <a:ext cx="11734801" cy="13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635000" y="1219199"/>
            <a:ext cx="11734801" cy="13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6691" y="2001625"/>
            <a:ext cx="10049164" cy="138115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3382" y="3651250"/>
            <a:ext cx="8275782" cy="164664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127" y="5972062"/>
            <a:ext cx="2758594" cy="34305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9370" y="5972062"/>
            <a:ext cx="3743806" cy="3430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2824" y="5972062"/>
            <a:ext cx="2758594" cy="34305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0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35000" y="634999"/>
            <a:ext cx="11734801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635000" y="1219199"/>
            <a:ext cx="11734801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4" name="image2.png" descr="GA_primary_horiz_rev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61020" y="681475"/>
            <a:ext cx="2586634" cy="440698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</p:sldLayoutIdLst>
  <p:transition xmlns:p14="http://schemas.microsoft.com/office/powerpoint/2010/main" spd="med"/>
  <p:txStyles>
    <p:titleStyle>
      <a:lvl1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1pPr>
      <a:lvl2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2pPr>
      <a:lvl3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3pPr>
      <a:lvl4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4pPr>
      <a:lvl5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5pPr>
      <a:lvl6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6pPr>
      <a:lvl7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7pPr>
      <a:lvl8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8pPr>
      <a:lvl9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9pPr>
    </p:titleStyle>
    <p:bodyStyle>
      <a:lvl1pPr marL="2032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1pPr>
      <a:lvl2pPr marL="4064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2pPr>
      <a:lvl3pPr marL="6096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3pPr>
      <a:lvl4pPr marL="8128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4pPr>
      <a:lvl5pPr marL="10160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5pPr>
      <a:lvl6pPr marL="12192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6pPr>
      <a:lvl7pPr marL="14224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7pPr>
      <a:lvl8pPr marL="16256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8pPr>
      <a:lvl9pPr marL="18288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9pPr>
    </p:bodyStyle>
    <p:otherStyle>
      <a:lvl1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1pPr>
      <a:lvl2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2pPr>
      <a:lvl3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3pPr>
      <a:lvl4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4pPr>
      <a:lvl5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5pPr>
      <a:lvl6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6pPr>
      <a:lvl7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7pPr>
      <a:lvl8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8pPr>
      <a:lvl9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cottlittle/intro2pyth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635000" y="634999"/>
            <a:ext cx="11734801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635000" y="1219199"/>
            <a:ext cx="11734801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635000" y="6043592"/>
            <a:ext cx="1173480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0000"/>
              </a:lnSpc>
              <a:defRPr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sz="32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Scott Little, Data Scientist</a:t>
            </a:r>
            <a:endParaRPr sz="320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2533" y="1183299"/>
            <a:ext cx="5999740" cy="41652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800" dirty="0" smtClean="0">
                <a:solidFill>
                  <a:schemeClr val="bg1"/>
                </a:solidFill>
              </a:rPr>
              <a:t>Introduction </a:t>
            </a:r>
          </a:p>
          <a:p>
            <a:pPr marL="0" marR="0" indent="0" algn="ctr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800" dirty="0" smtClean="0">
                <a:solidFill>
                  <a:schemeClr val="bg1"/>
                </a:solidFill>
              </a:rPr>
              <a:t>to </a:t>
            </a:r>
          </a:p>
          <a:p>
            <a:pPr marL="0" marR="0" indent="0" algn="ctr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800" dirty="0" smtClean="0">
                <a:solidFill>
                  <a:schemeClr val="bg1"/>
                </a:solidFill>
              </a:rPr>
              <a:t>Python</a:t>
            </a:r>
            <a:endParaRPr kumimoji="0" lang="en-US" sz="8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1419" y="558899"/>
            <a:ext cx="51631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IPython - tab completion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51419" y="1612081"/>
            <a:ext cx="65024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[8]: ma #Press tab...</a:t>
            </a:r>
          </a:p>
          <a:p>
            <a:r>
              <a:rPr lang="en-US" dirty="0"/>
              <a:t>%macro %magic %man %</a:t>
            </a:r>
            <a:r>
              <a:rPr lang="en-US" dirty="0" err="1"/>
              <a:t>matplotlib</a:t>
            </a:r>
            <a:r>
              <a:rPr lang="en-US" dirty="0"/>
              <a:t> map max</a:t>
            </a:r>
          </a:p>
        </p:txBody>
      </p:sp>
    </p:spTree>
    <p:extLst>
      <p:ext uri="{BB962C8B-B14F-4D97-AF65-F5344CB8AC3E}">
        <p14:creationId xmlns:p14="http://schemas.microsoft.com/office/powerpoint/2010/main" val="782195721"/>
      </p:ext>
    </p:extLst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3006" y="556427"/>
            <a:ext cx="400352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 smtClean="0">
                <a:solidFill>
                  <a:srgbClr val="000000"/>
                </a:solidFill>
              </a:rPr>
              <a:t>IPython Notebooks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3006" y="1628909"/>
            <a:ext cx="11059706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sz="3200" dirty="0">
                <a:solidFill>
                  <a:srgbClr val="000000"/>
                </a:solidFill>
              </a:rPr>
              <a:t>● A feature-rich notebook for Python based on IPython</a:t>
            </a:r>
          </a:p>
          <a:p>
            <a:pPr algn="l" rtl="0" latinLnBrk="1" hangingPunct="0"/>
            <a:r>
              <a:rPr lang="en-US" sz="3200" dirty="0">
                <a:solidFill>
                  <a:srgbClr val="000000"/>
                </a:solidFill>
              </a:rPr>
              <a:t>● Great for</a:t>
            </a:r>
          </a:p>
          <a:p>
            <a:pPr algn="l" rtl="0" latinLnBrk="1" hangingPunct="0"/>
            <a:r>
              <a:rPr lang="en-US" sz="3200" dirty="0" smtClean="0">
                <a:solidFill>
                  <a:srgbClr val="000000"/>
                </a:solidFill>
              </a:rPr>
              <a:t>	○ </a:t>
            </a:r>
            <a:r>
              <a:rPr lang="en-US" sz="3200" dirty="0">
                <a:solidFill>
                  <a:srgbClr val="000000"/>
                </a:solidFill>
              </a:rPr>
              <a:t>prototyping</a:t>
            </a:r>
          </a:p>
          <a:p>
            <a:pPr algn="l" rtl="0" latinLnBrk="1" hangingPunct="0"/>
            <a:r>
              <a:rPr lang="en-US" sz="3200" dirty="0" smtClean="0">
                <a:solidFill>
                  <a:srgbClr val="000000"/>
                </a:solidFill>
              </a:rPr>
              <a:t>	○ </a:t>
            </a:r>
            <a:r>
              <a:rPr lang="en-US" sz="3200" dirty="0">
                <a:solidFill>
                  <a:srgbClr val="000000"/>
                </a:solidFill>
              </a:rPr>
              <a:t>demonstration</a:t>
            </a:r>
          </a:p>
          <a:p>
            <a:pPr algn="l" rtl="0" latinLnBrk="1" hangingPunct="0"/>
            <a:r>
              <a:rPr lang="en-US" sz="3200" dirty="0" smtClean="0">
                <a:solidFill>
                  <a:srgbClr val="000000"/>
                </a:solidFill>
              </a:rPr>
              <a:t>	○ </a:t>
            </a:r>
            <a:r>
              <a:rPr lang="en-US" sz="3200" dirty="0">
                <a:solidFill>
                  <a:srgbClr val="000000"/>
                </a:solidFill>
              </a:rPr>
              <a:t>exploratory data analysis (EDA)</a:t>
            </a:r>
          </a:p>
          <a:p>
            <a:pPr algn="l" rtl="0" latinLnBrk="1" hangingPunct="0"/>
            <a:r>
              <a:rPr lang="en-US" sz="3200" dirty="0">
                <a:solidFill>
                  <a:srgbClr val="000000"/>
                </a:solidFill>
              </a:rPr>
              <a:t>● Terrible for</a:t>
            </a:r>
          </a:p>
          <a:p>
            <a:pPr algn="l" rtl="0" latinLnBrk="1" hangingPunct="0"/>
            <a:r>
              <a:rPr lang="en-US" sz="3200" dirty="0" smtClean="0">
                <a:solidFill>
                  <a:srgbClr val="000000"/>
                </a:solidFill>
              </a:rPr>
              <a:t>	○ </a:t>
            </a:r>
            <a:r>
              <a:rPr lang="en-US" sz="3200" dirty="0">
                <a:solidFill>
                  <a:srgbClr val="000000"/>
                </a:solidFill>
              </a:rPr>
              <a:t>robustly engineered code</a:t>
            </a:r>
          </a:p>
          <a:p>
            <a:pPr algn="l" rtl="0" latinLnBrk="1" hangingPunct="0"/>
            <a:r>
              <a:rPr lang="en-US" sz="3200" dirty="0">
                <a:solidFill>
                  <a:srgbClr val="000000"/>
                </a:solidFill>
              </a:rPr>
              <a:t>● Conclusion:</a:t>
            </a:r>
          </a:p>
          <a:p>
            <a:pPr algn="l" rtl="0" latinLnBrk="1" hangingPunct="0"/>
            <a:r>
              <a:rPr lang="en-US" sz="3200" dirty="0" smtClean="0">
                <a:solidFill>
                  <a:srgbClr val="000000"/>
                </a:solidFill>
              </a:rPr>
              <a:t>	○ </a:t>
            </a:r>
            <a:r>
              <a:rPr lang="en-US" sz="3200" dirty="0">
                <a:solidFill>
                  <a:srgbClr val="000000"/>
                </a:solidFill>
              </a:rPr>
              <a:t>only use notebooks for simple exploratory tasks</a:t>
            </a:r>
          </a:p>
          <a:p>
            <a:pPr algn="l" rtl="0" latinLnBrk="1" hangingPunct="0"/>
            <a:r>
              <a:rPr lang="en-US" sz="3200" dirty="0" smtClean="0">
                <a:solidFill>
                  <a:srgbClr val="000000"/>
                </a:solidFill>
              </a:rPr>
              <a:t>	○ </a:t>
            </a:r>
            <a:r>
              <a:rPr lang="en-US" sz="3200" dirty="0">
                <a:solidFill>
                  <a:srgbClr val="000000"/>
                </a:solidFill>
              </a:rPr>
              <a:t>use Sublime Text for actual development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413089844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[Pandas 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761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[Machine Learning]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9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[Web scraping]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02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[Web App]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1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6496" y="616385"/>
            <a:ext cx="2291292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WHO AM I?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sp>
        <p:nvSpPr>
          <p:cNvPr id="5" name="Shape 99"/>
          <p:cNvSpPr/>
          <p:nvPr/>
        </p:nvSpPr>
        <p:spPr>
          <a:xfrm>
            <a:off x="635000" y="2273300"/>
            <a:ext cx="11734800" cy="1840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>
                <a:uFill>
                  <a:solidFill/>
                </a:uFill>
              </a:rPr>
              <a:t>Data </a:t>
            </a:r>
            <a:r>
              <a:rPr lang="en-US" sz="2500" dirty="0" smtClean="0">
                <a:uFill>
                  <a:solidFill/>
                </a:uFill>
              </a:rPr>
              <a:t>Scientist</a:t>
            </a:r>
          </a:p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PhD in Physics</a:t>
            </a:r>
            <a:endParaRPr sz="2500" dirty="0" smtClean="0">
              <a:uFill>
                <a:solidFill/>
              </a:uFill>
            </a:endParaRPr>
          </a:p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Solar Energy Research – Silicon and Thin Film</a:t>
            </a:r>
            <a:endParaRPr sz="2500" dirty="0" smtClean="0">
              <a:uFill>
                <a:solidFill/>
              </a:uFill>
            </a:endParaRPr>
          </a:p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Teach Physics and Astronomy</a:t>
            </a:r>
            <a:endParaRPr sz="25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2021325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4346" y="569532"/>
            <a:ext cx="369379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 smtClean="0">
                <a:solidFill>
                  <a:srgbClr val="000000"/>
                </a:solidFill>
              </a:rPr>
              <a:t>WHO ARE YOU?</a:t>
            </a:r>
            <a:endParaRPr kumimoji="0" lang="en-US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sp>
        <p:nvSpPr>
          <p:cNvPr id="5" name="Shape 99"/>
          <p:cNvSpPr/>
          <p:nvPr/>
        </p:nvSpPr>
        <p:spPr>
          <a:xfrm>
            <a:off x="635000" y="2273300"/>
            <a:ext cx="11734800" cy="891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What is your name and what do you do</a:t>
            </a:r>
            <a:r>
              <a:rPr lang="en-US" sz="2500" dirty="0" smtClean="0">
                <a:uFill>
                  <a:solidFill/>
                </a:uFill>
              </a:rPr>
              <a:t>?</a:t>
            </a:r>
          </a:p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Python comfort level (1 – 10)</a:t>
            </a:r>
            <a:endParaRPr lang="en-US" sz="2500" dirty="0" smtClean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1780818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3006" y="659114"/>
            <a:ext cx="132087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Note: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 </a:t>
            </a:r>
            <a:r>
              <a:rPr kumimoji="0" lang="en-US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Git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1983" y="2453035"/>
            <a:ext cx="7732686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endParaRPr lang="en-US" dirty="0" smtClean="0"/>
          </a:p>
          <a:p>
            <a:pPr algn="l" rtl="0" latinLnBrk="1" hangingPunct="0"/>
            <a:r>
              <a:rPr lang="en-US" dirty="0" smtClean="0"/>
              <a:t>[fork on </a:t>
            </a:r>
            <a:r>
              <a:rPr lang="en-US" dirty="0" err="1" smtClean="0"/>
              <a:t>github</a:t>
            </a:r>
            <a:r>
              <a:rPr lang="en-US" dirty="0" smtClean="0"/>
              <a:t>]</a:t>
            </a:r>
          </a:p>
          <a:p>
            <a:pPr algn="l" rtl="0" latinLnBrk="1" hangingPunct="0"/>
            <a:endParaRPr lang="en-US" dirty="0" smtClean="0"/>
          </a:p>
          <a:p>
            <a:pPr algn="l" rtl="0" latinLnBrk="1" hangingPunct="0"/>
            <a:r>
              <a:rPr lang="en-US" dirty="0" err="1" smtClean="0"/>
              <a:t>scott</a:t>
            </a: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>
                <a:hlinkClick r:id="rId2"/>
              </a:rPr>
              <a:t>https://github.com/scottlittle</a:t>
            </a:r>
            <a:r>
              <a:rPr lang="en-US" dirty="0" smtClean="0">
                <a:hlinkClick r:id="rId2"/>
              </a:rPr>
              <a:t>/intro2python</a:t>
            </a:r>
            <a:endParaRPr lang="en-US" dirty="0" smtClean="0"/>
          </a:p>
          <a:p>
            <a:pPr algn="l" rtl="0" latinLnBrk="1" hangingPunct="0"/>
            <a:endParaRPr lang="en-US" dirty="0" smtClean="0"/>
          </a:p>
          <a:p>
            <a:pPr algn="l" rtl="0" latinLnBrk="1" hangingPunct="0"/>
            <a:r>
              <a:rPr lang="en-US" dirty="0" err="1" smtClean="0"/>
              <a:t>scott</a:t>
            </a:r>
            <a:r>
              <a:rPr lang="en-US" dirty="0"/>
              <a:t>$ cd </a:t>
            </a:r>
            <a:r>
              <a:rPr lang="en-US" dirty="0" smtClean="0"/>
              <a:t>intro2python/</a:t>
            </a:r>
            <a:endParaRPr lang="en-US" dirty="0" smtClean="0"/>
          </a:p>
          <a:p>
            <a:pPr algn="l" rtl="0" latinLnBrk="1" hangingPunct="0"/>
            <a:endParaRPr lang="en-US" dirty="0" smtClean="0"/>
          </a:p>
          <a:p>
            <a:pPr algn="l" rtl="0" latinLnBrk="1" hangingPunct="0"/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12729311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9081" y="566781"/>
            <a:ext cx="146233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Topics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1982" y="1623437"/>
            <a:ext cx="10625677" cy="564257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4000" dirty="0" smtClean="0">
                <a:solidFill>
                  <a:srgbClr val="000000"/>
                </a:solidFill>
              </a:rPr>
              <a:t>Setting up </a:t>
            </a:r>
            <a:r>
              <a:rPr lang="en-US" sz="4000" dirty="0" smtClean="0">
                <a:solidFill>
                  <a:srgbClr val="000000"/>
                </a:solidFill>
              </a:rPr>
              <a:t>Python – versions</a:t>
            </a:r>
            <a:r>
              <a:rPr lang="en-US" sz="4000" smtClean="0">
                <a:solidFill>
                  <a:srgbClr val="000000"/>
                </a:solidFill>
              </a:rPr>
              <a:t>, etc.</a:t>
            </a:r>
            <a:endParaRPr lang="en-US" sz="4000" dirty="0" smtClean="0">
              <a:solidFill>
                <a:srgbClr val="000000"/>
              </a:solidFill>
            </a:endParaRPr>
          </a:p>
          <a:p>
            <a:pPr marL="342900" lvl="5" indent="-342900" algn="l" rtl="0" latinLnBrk="1" hangingPunct="0">
              <a:buFont typeface="Arial"/>
              <a:buChar char="•"/>
            </a:pPr>
            <a:r>
              <a:rPr lang="en-US" sz="4000" dirty="0" smtClean="0">
                <a:solidFill>
                  <a:srgbClr val="000000"/>
                </a:solidFill>
              </a:rPr>
              <a:t>Running from command line</a:t>
            </a:r>
            <a:endParaRPr lang="en-US" sz="4000" dirty="0" smtClean="0">
              <a:solidFill>
                <a:srgbClr val="000000"/>
              </a:solidFill>
            </a:endParaRPr>
          </a:p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4000" dirty="0" smtClean="0">
                <a:solidFill>
                  <a:srgbClr val="000000"/>
                </a:solidFill>
              </a:rPr>
              <a:t>Python commands</a:t>
            </a:r>
          </a:p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4000" dirty="0" smtClean="0">
                <a:solidFill>
                  <a:srgbClr val="000000"/>
                </a:solidFill>
              </a:rPr>
              <a:t>IPython</a:t>
            </a:r>
          </a:p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sym typeface="News706BT-RomanC"/>
              </a:rPr>
              <a:t>Practicing</a:t>
            </a:r>
          </a:p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4000" dirty="0" err="1" smtClean="0">
                <a:solidFill>
                  <a:srgbClr val="000000"/>
                </a:solidFill>
              </a:rPr>
              <a:t>Pygame</a:t>
            </a:r>
            <a:endParaRPr lang="en-US" sz="4000" dirty="0" smtClean="0">
              <a:solidFill>
                <a:srgbClr val="000000"/>
              </a:solidFill>
            </a:endParaRPr>
          </a:p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4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sym typeface="News706BT-RomanC"/>
              </a:rPr>
              <a:t>Webapp</a:t>
            </a:r>
            <a:endParaRPr kumimoji="0" lang="en-US" sz="4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  <a:p>
            <a:pPr marR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4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  <a:p>
            <a:pPr marL="342900" lvl="7" indent="-342900" algn="l" rtl="0" latinLnBrk="1" hangingPunct="0">
              <a:buFont typeface="Arial"/>
              <a:buChar char="•"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4256721147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7792" y="661320"/>
            <a:ext cx="201868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Python basics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8220" y="1678730"/>
            <a:ext cx="9869639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Indentation in Python</a:t>
            </a:r>
          </a:p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Lists</a:t>
            </a:r>
          </a:p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Functions,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sym typeface="News706BT-RomanC"/>
              </a:rPr>
              <a:t>For loops, If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sym typeface="News706BT-RomanC"/>
              </a:rPr>
              <a:t> statements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List comprehension, map function</a:t>
            </a:r>
          </a:p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sym typeface="News706BT-RomanC"/>
              </a:rPr>
              <a:t>Itertools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  <a:p>
            <a:pPr marR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4092335473"/>
      </p:ext>
    </p:extLst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6931" y="572503"/>
            <a:ext cx="774959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IPython / Python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 Review: An exercise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6931" y="1706142"/>
            <a:ext cx="10207723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 smtClean="0"/>
              <a:t>~ </a:t>
            </a:r>
            <a:r>
              <a:rPr lang="en-US" dirty="0" err="1"/>
              <a:t>scott</a:t>
            </a:r>
            <a:r>
              <a:rPr lang="en-US" dirty="0" smtClean="0"/>
              <a:t>$ </a:t>
            </a:r>
            <a:r>
              <a:rPr lang="en-US" dirty="0" err="1" smtClean="0"/>
              <a:t>ipython</a:t>
            </a:r>
            <a:r>
              <a:rPr lang="en-US" dirty="0" smtClean="0"/>
              <a:t> </a:t>
            </a:r>
          </a:p>
          <a:p>
            <a:r>
              <a:rPr lang="en-US" dirty="0"/>
              <a:t>In [</a:t>
            </a:r>
            <a:r>
              <a:rPr lang="en-US" b="1" dirty="0"/>
              <a:t>1</a:t>
            </a:r>
            <a:r>
              <a:rPr lang="en-US" dirty="0"/>
              <a:t>]: import </a:t>
            </a:r>
            <a:r>
              <a:rPr lang="en-US" dirty="0" smtClean="0"/>
              <a:t>this</a:t>
            </a:r>
          </a:p>
          <a:p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Using your IPython and Python skills, solve the puzzle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075241"/>
      </p:ext>
    </p:extLst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8772" y="660842"/>
            <a:ext cx="777147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Advanced – </a:t>
            </a:r>
            <a:r>
              <a:rPr kumimoji="0" lang="en-US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Numpy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 and math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844385057"/>
      </p:ext>
    </p:extLst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3893" y="1343313"/>
            <a:ext cx="11734862" cy="58887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/>
              <a:t>In [</a:t>
            </a:r>
            <a:r>
              <a:rPr lang="en-US" b="1" dirty="0"/>
              <a:t>48</a:t>
            </a:r>
            <a:r>
              <a:rPr lang="en-US" dirty="0"/>
              <a:t>]: ?map</a:t>
            </a:r>
          </a:p>
          <a:p>
            <a:r>
              <a:rPr lang="hu-HU" dirty="0"/>
              <a:t>Docstring:</a:t>
            </a:r>
          </a:p>
          <a:p>
            <a:r>
              <a:rPr lang="en-US" dirty="0"/>
              <a:t>map(function, sequence[, sequence, ...]) -&gt; list</a:t>
            </a:r>
          </a:p>
          <a:p>
            <a:endParaRPr lang="en-US" dirty="0"/>
          </a:p>
          <a:p>
            <a:r>
              <a:rPr lang="en-US" dirty="0"/>
              <a:t>Return a list of the results of applying the function to the items of</a:t>
            </a:r>
          </a:p>
          <a:p>
            <a:r>
              <a:rPr lang="en-US" dirty="0"/>
              <a:t>the argument sequence(s).  If more than one sequence is given, the</a:t>
            </a:r>
          </a:p>
          <a:p>
            <a:r>
              <a:rPr lang="en-US" dirty="0"/>
              <a:t>function is called with an argument list consisting of the corresponding</a:t>
            </a:r>
          </a:p>
          <a:p>
            <a:r>
              <a:rPr lang="en-US" dirty="0"/>
              <a:t>item of each sequence, substituting None for missing values when not all</a:t>
            </a:r>
          </a:p>
          <a:p>
            <a:r>
              <a:rPr lang="en-US" dirty="0"/>
              <a:t>sequences have the same length.  If the function is None, return a list of</a:t>
            </a:r>
          </a:p>
          <a:p>
            <a:r>
              <a:rPr lang="en-US" dirty="0"/>
              <a:t>the items of the sequence (or a list of tuples if more than one sequence).</a:t>
            </a:r>
          </a:p>
          <a:p>
            <a:r>
              <a:rPr lang="en-US" dirty="0"/>
              <a:t>Type:      </a:t>
            </a:r>
            <a:r>
              <a:rPr lang="en-US" dirty="0" err="1"/>
              <a:t>builtin_function_or_method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[</a:t>
            </a:r>
            <a:r>
              <a:rPr lang="en-US" b="1" dirty="0"/>
              <a:t>49</a:t>
            </a:r>
            <a:r>
              <a:rPr lang="en-US" dirty="0"/>
              <a:t>]: map?</a:t>
            </a:r>
          </a:p>
          <a:p>
            <a:r>
              <a:rPr lang="hu-HU" dirty="0"/>
              <a:t>Docstring:</a:t>
            </a:r>
          </a:p>
          <a:p>
            <a:r>
              <a:rPr lang="en-US" dirty="0"/>
              <a:t>map(function, sequence[, sequence, ...]) -&gt; </a:t>
            </a:r>
            <a:r>
              <a:rPr lang="en-US" dirty="0" smtClean="0"/>
              <a:t>list …</a:t>
            </a:r>
            <a:endParaRPr lang="en-US" dirty="0"/>
          </a:p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068" y="504897"/>
            <a:ext cx="1842101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IPython</a:t>
            </a:r>
            <a:endParaRPr kumimoji="0" lang="en-US" sz="2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2568584083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FFFFFF"/>
              </a:solidFill>
            </a:uFill>
            <a:latin typeface="News706BT-RomanC"/>
            <a:ea typeface="News706BT-RomanC"/>
            <a:cs typeface="News706BT-RomanC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FFFFFF"/>
              </a:solidFill>
            </a:uFill>
            <a:latin typeface="News706BT-RomanC"/>
            <a:ea typeface="News706BT-RomanC"/>
            <a:cs typeface="News706BT-RomanC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FFFFFF"/>
              </a:solidFill>
            </a:uFill>
            <a:latin typeface="News706BT-RomanC"/>
            <a:ea typeface="News706BT-RomanC"/>
            <a:cs typeface="News706BT-RomanC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FFFFFF"/>
              </a:solidFill>
            </a:uFill>
            <a:latin typeface="News706BT-RomanC"/>
            <a:ea typeface="News706BT-RomanC"/>
            <a:cs typeface="News706BT-RomanC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5102</TotalTime>
  <Words>351</Words>
  <Application>Microsoft Macintosh PowerPoint</Application>
  <PresentationFormat>Custom</PresentationFormat>
  <Paragraphs>73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Student</cp:lastModifiedBy>
  <cp:revision>42</cp:revision>
  <dcterms:modified xsi:type="dcterms:W3CDTF">2016-01-19T23:45:37Z</dcterms:modified>
</cp:coreProperties>
</file>