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65" r:id="rId4"/>
    <p:sldId id="257" r:id="rId5"/>
    <p:sldId id="263" r:id="rId6"/>
    <p:sldId id="266" r:id="rId7"/>
    <p:sldId id="261" r:id="rId8"/>
    <p:sldId id="262" r:id="rId9"/>
    <p:sldId id="264" r:id="rId10"/>
    <p:sldId id="260" r:id="rId11"/>
    <p:sldId id="267"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56"/>
    <p:restoredTop sz="94679"/>
  </p:normalViewPr>
  <p:slideViewPr>
    <p:cSldViewPr snapToGrid="0" snapToObjects="1">
      <p:cViewPr>
        <p:scale>
          <a:sx n="132" d="100"/>
          <a:sy n="132" d="100"/>
        </p:scale>
        <p:origin x="-112"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519D8-EFBE-2842-B6FC-CC1D86EC7BB1}" type="datetimeFigureOut">
              <a:rPr lang="en-US" smtClean="0"/>
              <a:t>2/19/21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1D970-4E82-FE45-964E-585052E793E6}" type="slidenum">
              <a:rPr lang="en-US" smtClean="0"/>
              <a:t>‹#›</a:t>
            </a:fld>
            <a:endParaRPr lang="en-US"/>
          </a:p>
        </p:txBody>
      </p:sp>
    </p:spTree>
    <p:extLst>
      <p:ext uri="{BB962C8B-B14F-4D97-AF65-F5344CB8AC3E}">
        <p14:creationId xmlns:p14="http://schemas.microsoft.com/office/powerpoint/2010/main" val="235012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 </a:t>
            </a:r>
            <a:r>
              <a:rPr lang="en-US" dirty="0" err="1"/>
              <a:t>val</a:t>
            </a:r>
            <a:r>
              <a:rPr lang="en-US" dirty="0"/>
              <a:t> 0.85, we can measure with 92% precision that the person in our model needs to money</a:t>
            </a:r>
          </a:p>
        </p:txBody>
      </p:sp>
      <p:sp>
        <p:nvSpPr>
          <p:cNvPr id="4" name="Slide Number Placeholder 3"/>
          <p:cNvSpPr>
            <a:spLocks noGrp="1"/>
          </p:cNvSpPr>
          <p:nvPr>
            <p:ph type="sldNum" sz="quarter" idx="5"/>
          </p:nvPr>
        </p:nvSpPr>
        <p:spPr/>
        <p:txBody>
          <a:bodyPr/>
          <a:lstStyle/>
          <a:p>
            <a:fld id="{85F1D970-4E82-FE45-964E-585052E793E6}" type="slidenum">
              <a:rPr lang="en-US" smtClean="0"/>
              <a:t>8</a:t>
            </a:fld>
            <a:endParaRPr lang="en-US"/>
          </a:p>
        </p:txBody>
      </p:sp>
    </p:spTree>
    <p:extLst>
      <p:ext uri="{BB962C8B-B14F-4D97-AF65-F5344CB8AC3E}">
        <p14:creationId xmlns:p14="http://schemas.microsoft.com/office/powerpoint/2010/main" val="2959242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E007-5097-F548-A6AC-C5C7205965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DB2B0E-EDED-974B-8C6C-7889CBBBA0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332782-FCB1-0B48-95AA-55C8B54F0DC4}"/>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5" name="Footer Placeholder 4">
            <a:extLst>
              <a:ext uri="{FF2B5EF4-FFF2-40B4-BE49-F238E27FC236}">
                <a16:creationId xmlns:a16="http://schemas.microsoft.com/office/drawing/2014/main" id="{B8E4137C-0DB2-7E46-A80E-155D7F306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3C6AC-E2B8-1946-BB06-FA1EA28C8BB4}"/>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3158070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76E5F-CE21-FB42-A809-C1FF259749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9A88C1-97CA-BE42-9431-7E8A2F11FD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8D1B9-4C69-F747-8E59-0648AFE1CEAC}"/>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5" name="Footer Placeholder 4">
            <a:extLst>
              <a:ext uri="{FF2B5EF4-FFF2-40B4-BE49-F238E27FC236}">
                <a16:creationId xmlns:a16="http://schemas.microsoft.com/office/drawing/2014/main" id="{46FBE786-1380-DA47-90E0-4E26121CF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A5987-828B-0D46-804E-DEF25B5556B5}"/>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1156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0CD6EC-A76D-0749-9248-3E3225C831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0B7EBB-B65E-904C-BDD2-F985EB60BB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82F68-FE3A-324C-8ABF-EFAC810C3FFA}"/>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5" name="Footer Placeholder 4">
            <a:extLst>
              <a:ext uri="{FF2B5EF4-FFF2-40B4-BE49-F238E27FC236}">
                <a16:creationId xmlns:a16="http://schemas.microsoft.com/office/drawing/2014/main" id="{A65F9D7B-C2A2-8F4A-BBD8-0D582D86B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9DA25-0D17-FC43-88C0-CC4E37D2A4C3}"/>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300150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2485-ACC7-6245-B0C8-EB64C7BBAE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0FB86E-A458-8F4D-BC21-DACE3481CC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11327-9185-854D-BD20-01EDA582674A}"/>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5" name="Footer Placeholder 4">
            <a:extLst>
              <a:ext uri="{FF2B5EF4-FFF2-40B4-BE49-F238E27FC236}">
                <a16:creationId xmlns:a16="http://schemas.microsoft.com/office/drawing/2014/main" id="{C411005A-E975-6E42-9D5D-21091343E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11FD7C-CBFB-434A-860A-1816A2D5F38A}"/>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3396818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D847-D1C5-794B-B670-BE31CC440E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04A870-6CE4-B441-87B0-C7FB080AB0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4F8E38-E601-8847-93B0-A3BAC6971138}"/>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5" name="Footer Placeholder 4">
            <a:extLst>
              <a:ext uri="{FF2B5EF4-FFF2-40B4-BE49-F238E27FC236}">
                <a16:creationId xmlns:a16="http://schemas.microsoft.com/office/drawing/2014/main" id="{5E679AE7-F55E-9544-9577-7F6F7D97F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D9571-5959-364A-8A0E-932851B86626}"/>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86313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FC9E-968B-7044-A44F-85B4272B04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F90E4B-2718-2D45-AFBA-AE0AA1147C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92FF91-1A61-D148-A3CD-E8A35A19CB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4209F9-8312-6D46-9843-F01AD6A58964}"/>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6" name="Footer Placeholder 5">
            <a:extLst>
              <a:ext uri="{FF2B5EF4-FFF2-40B4-BE49-F238E27FC236}">
                <a16:creationId xmlns:a16="http://schemas.microsoft.com/office/drawing/2014/main" id="{6CDF5518-1148-5746-BBB2-23D4F3D6E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A5F738-D4AF-0140-B2E0-57EC41694C34}"/>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273709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5AC1-54D7-7D46-8FA8-31C96A5A7D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6859C4-8ACC-EB43-BE48-274AFBDE70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B7723-4F55-044C-9A4C-6800863221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B37B2D-F701-704D-B8B9-3217E714D7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35AFC4-E2E5-1741-A6D0-92503FDDB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A8B1F0-F46E-9042-9476-D698A1CB00C8}"/>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8" name="Footer Placeholder 7">
            <a:extLst>
              <a:ext uri="{FF2B5EF4-FFF2-40B4-BE49-F238E27FC236}">
                <a16:creationId xmlns:a16="http://schemas.microsoft.com/office/drawing/2014/main" id="{E70346A3-D83C-1143-98E4-9E4757EA33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F13E3D-E322-D048-8ECA-964677401A78}"/>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540224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FE8A-BF88-7543-869E-ACB30EE8FB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2EA714-D338-1643-9C1F-14ABCC1DC970}"/>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4" name="Footer Placeholder 3">
            <a:extLst>
              <a:ext uri="{FF2B5EF4-FFF2-40B4-BE49-F238E27FC236}">
                <a16:creationId xmlns:a16="http://schemas.microsoft.com/office/drawing/2014/main" id="{56DB0FAE-F2E9-5B42-A10C-AE7D1450DE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A8B6CB-C70A-1144-8194-87CA2F1528E0}"/>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144256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2727C0-F285-B44D-9BBD-71F455C2B052}"/>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3" name="Footer Placeholder 2">
            <a:extLst>
              <a:ext uri="{FF2B5EF4-FFF2-40B4-BE49-F238E27FC236}">
                <a16:creationId xmlns:a16="http://schemas.microsoft.com/office/drawing/2014/main" id="{B49B28A9-A1A0-9A40-A4B5-29CE346E49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25800F-2A51-EC42-B9CE-8EB32647D69C}"/>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4193863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0A49-BFE6-714E-AAAF-53EBA502A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127A46-2C4E-524E-94A7-73B8F77A11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EE10B7-E5D3-B647-8BC6-221018390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618BE6-B026-1E4B-9010-A91CB47ED75F}"/>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6" name="Footer Placeholder 5">
            <a:extLst>
              <a:ext uri="{FF2B5EF4-FFF2-40B4-BE49-F238E27FC236}">
                <a16:creationId xmlns:a16="http://schemas.microsoft.com/office/drawing/2014/main" id="{D960074A-9425-404A-8034-856502B97D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5611E-7E26-7749-BCF7-3C3ECD7E1F46}"/>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214948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C3D2-F41B-4B4E-AB00-05B1366339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717BBA-CEC9-E34E-A727-C0ACB724CC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E6C0A8-1A04-7C47-8938-01A82F83B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8C4FF-D5C2-844E-9D38-23E8415154BB}"/>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6" name="Footer Placeholder 5">
            <a:extLst>
              <a:ext uri="{FF2B5EF4-FFF2-40B4-BE49-F238E27FC236}">
                <a16:creationId xmlns:a16="http://schemas.microsoft.com/office/drawing/2014/main" id="{E8915EE4-008C-EC45-A48B-A228BC4CD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D12A2E-F390-E646-814B-CF67ACB4E974}"/>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1036621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69FB4C-070B-3641-853D-585905F6BB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A34825-5E79-304E-BB17-B0425B1BB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CC2BC-A88D-9845-B43B-DD3039408B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04172-AFEC-DD41-9DAD-99B4F1F0C2CE}" type="datetimeFigureOut">
              <a:rPr lang="en-US" smtClean="0"/>
              <a:t>2/19/21</a:t>
            </a:fld>
            <a:endParaRPr lang="en-US"/>
          </a:p>
        </p:txBody>
      </p:sp>
      <p:sp>
        <p:nvSpPr>
          <p:cNvPr id="5" name="Footer Placeholder 4">
            <a:extLst>
              <a:ext uri="{FF2B5EF4-FFF2-40B4-BE49-F238E27FC236}">
                <a16:creationId xmlns:a16="http://schemas.microsoft.com/office/drawing/2014/main" id="{42452309-6FBA-104C-8BB6-5C392CA6B2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DD134F-CF2E-4D49-9959-9866477F74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C5952-7766-EC41-A89E-09078F815591}" type="slidenum">
              <a:rPr lang="en-US" smtClean="0"/>
              <a:t>‹#›</a:t>
            </a:fld>
            <a:endParaRPr lang="en-US"/>
          </a:p>
        </p:txBody>
      </p:sp>
    </p:spTree>
    <p:extLst>
      <p:ext uri="{BB962C8B-B14F-4D97-AF65-F5344CB8AC3E}">
        <p14:creationId xmlns:p14="http://schemas.microsoft.com/office/powerpoint/2010/main" val="2971397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90ABE-B79A-BE47-9C11-95922A2CA112}"/>
              </a:ext>
            </a:extLst>
          </p:cNvPr>
          <p:cNvSpPr>
            <a:spLocks noGrp="1"/>
          </p:cNvSpPr>
          <p:nvPr>
            <p:ph type="ctrTitle"/>
          </p:nvPr>
        </p:nvSpPr>
        <p:spPr>
          <a:xfrm>
            <a:off x="1524000" y="2235200"/>
            <a:ext cx="9144000" cy="2387600"/>
          </a:xfrm>
        </p:spPr>
        <p:txBody>
          <a:bodyPr>
            <a:normAutofit fontScale="90000"/>
          </a:bodyPr>
          <a:lstStyle/>
          <a:p>
            <a:r>
              <a:rPr lang="en-US" dirty="0"/>
              <a:t>Using Machine Learning to Determine Who Should Get a Stimulus Check</a:t>
            </a:r>
          </a:p>
        </p:txBody>
      </p:sp>
    </p:spTree>
    <p:extLst>
      <p:ext uri="{BB962C8B-B14F-4D97-AF65-F5344CB8AC3E}">
        <p14:creationId xmlns:p14="http://schemas.microsoft.com/office/powerpoint/2010/main" val="995270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848C-70D3-5041-B1EF-A34FC6AF41F9}"/>
              </a:ext>
            </a:extLst>
          </p:cNvPr>
          <p:cNvSpPr>
            <a:spLocks noGrp="1"/>
          </p:cNvSpPr>
          <p:nvPr>
            <p:ph type="title"/>
          </p:nvPr>
        </p:nvSpPr>
        <p:spPr/>
        <p:txBody>
          <a:bodyPr/>
          <a:lstStyle/>
          <a:p>
            <a:r>
              <a:rPr lang="en-US" dirty="0"/>
              <a:t>Future Recommendations</a:t>
            </a:r>
          </a:p>
        </p:txBody>
      </p:sp>
      <p:sp>
        <p:nvSpPr>
          <p:cNvPr id="3" name="Content Placeholder 2">
            <a:extLst>
              <a:ext uri="{FF2B5EF4-FFF2-40B4-BE49-F238E27FC236}">
                <a16:creationId xmlns:a16="http://schemas.microsoft.com/office/drawing/2014/main" id="{E7CCBF4F-F758-4C4A-B5BA-9440D83CC8AC}"/>
              </a:ext>
            </a:extLst>
          </p:cNvPr>
          <p:cNvSpPr>
            <a:spLocks noGrp="1"/>
          </p:cNvSpPr>
          <p:nvPr>
            <p:ph idx="1"/>
          </p:nvPr>
        </p:nvSpPr>
        <p:spPr/>
        <p:txBody>
          <a:bodyPr>
            <a:normAutofit lnSpcReduction="10000"/>
          </a:bodyPr>
          <a:lstStyle/>
          <a:p>
            <a:r>
              <a:rPr lang="en-US" dirty="0"/>
              <a:t>Feed next rounds of data into model to train, collect information relevant to industries of relevant today </a:t>
            </a:r>
            <a:r>
              <a:rPr lang="en-US" dirty="0">
                <a:sym typeface="Wingdings" pitchFamily="2" charset="2"/>
              </a:rPr>
              <a:t> clearer </a:t>
            </a:r>
          </a:p>
          <a:p>
            <a:r>
              <a:rPr lang="en-US" dirty="0">
                <a:sym typeface="Wingdings" pitchFamily="2" charset="2"/>
              </a:rPr>
              <a:t>Bin wage classes differently to assign different stimulus amounts based on wage classes</a:t>
            </a:r>
          </a:p>
          <a:p>
            <a:pPr lvl="1"/>
            <a:r>
              <a:rPr lang="en-US" dirty="0">
                <a:sym typeface="Wingdings" pitchFamily="2" charset="2"/>
              </a:rPr>
              <a:t>Alternate analysis can also be done with respect to wage class  different factors might distinguish those in the 150k and up class vs 75k-90k  </a:t>
            </a:r>
            <a:r>
              <a:rPr lang="en-US" dirty="0" err="1">
                <a:sym typeface="Wingdings" pitchFamily="2" charset="2"/>
              </a:rPr>
              <a:t>zipcode</a:t>
            </a:r>
            <a:r>
              <a:rPr lang="en-US" dirty="0">
                <a:sym typeface="Wingdings" pitchFamily="2" charset="2"/>
              </a:rPr>
              <a:t> could segment the data  identify risk of being able to weather pandemic (vaccine selection)</a:t>
            </a:r>
          </a:p>
          <a:p>
            <a:r>
              <a:rPr lang="en-US" dirty="0">
                <a:sym typeface="Wingdings" pitchFamily="2" charset="2"/>
              </a:rPr>
              <a:t>Though not done in this study might be interesting to explore wage disparities by community / culture  if funds dispense at a state level, could prioritize support based on tiered approach [</a:t>
            </a:r>
            <a:r>
              <a:rPr lang="en-US" dirty="0" err="1">
                <a:sym typeface="Wingdings" pitchFamily="2" charset="2"/>
              </a:rPr>
              <a:t>zipcode</a:t>
            </a:r>
            <a:r>
              <a:rPr lang="en-US" dirty="0">
                <a:sym typeface="Wingdings" pitchFamily="2" charset="2"/>
              </a:rPr>
              <a:t>]</a:t>
            </a:r>
          </a:p>
        </p:txBody>
      </p:sp>
    </p:spTree>
    <p:extLst>
      <p:ext uri="{BB962C8B-B14F-4D97-AF65-F5344CB8AC3E}">
        <p14:creationId xmlns:p14="http://schemas.microsoft.com/office/powerpoint/2010/main" val="665076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8390-7776-B84E-8E07-900A6627A74C}"/>
              </a:ext>
            </a:extLst>
          </p:cNvPr>
          <p:cNvSpPr>
            <a:spLocks noGrp="1"/>
          </p:cNvSpPr>
          <p:nvPr>
            <p:ph type="title"/>
          </p:nvPr>
        </p:nvSpPr>
        <p:spPr>
          <a:xfrm>
            <a:off x="2295267" y="2960044"/>
            <a:ext cx="7601465" cy="1325563"/>
          </a:xfrm>
        </p:spPr>
        <p:txBody>
          <a:bodyPr/>
          <a:lstStyle/>
          <a:p>
            <a:r>
              <a:rPr lang="en-US" dirty="0"/>
              <a:t>Thank you, what outstanding Questions do you have?</a:t>
            </a:r>
          </a:p>
        </p:txBody>
      </p:sp>
    </p:spTree>
    <p:extLst>
      <p:ext uri="{BB962C8B-B14F-4D97-AF65-F5344CB8AC3E}">
        <p14:creationId xmlns:p14="http://schemas.microsoft.com/office/powerpoint/2010/main" val="199788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A710-87D1-D644-87EF-F52CAD1E218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F200BA0-AAA7-7E45-9B68-AC05E6CB7D87}"/>
              </a:ext>
            </a:extLst>
          </p:cNvPr>
          <p:cNvSpPr>
            <a:spLocks noGrp="1"/>
          </p:cNvSpPr>
          <p:nvPr>
            <p:ph idx="1"/>
          </p:nvPr>
        </p:nvSpPr>
        <p:spPr/>
        <p:txBody>
          <a:bodyPr/>
          <a:lstStyle/>
          <a:p>
            <a:r>
              <a:rPr lang="en-US" dirty="0"/>
              <a:t>Takeaways: …confidence in people who receive it not needing it will feed the economy engine, in addition to those needing the support not becoming homeless which is inherently more expensive than the initial stimulus hit, and longer to recover from</a:t>
            </a:r>
          </a:p>
          <a:p>
            <a:r>
              <a:rPr lang="en-US" dirty="0"/>
              <a:t>Not going to use race</a:t>
            </a:r>
          </a:p>
        </p:txBody>
      </p:sp>
    </p:spTree>
    <p:extLst>
      <p:ext uri="{BB962C8B-B14F-4D97-AF65-F5344CB8AC3E}">
        <p14:creationId xmlns:p14="http://schemas.microsoft.com/office/powerpoint/2010/main" val="231931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C3A7-B9C1-014F-928B-3AC9DF524D7D}"/>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1A05818D-47A1-7D4F-A89D-4E6AF11E322C}"/>
              </a:ext>
            </a:extLst>
          </p:cNvPr>
          <p:cNvSpPr>
            <a:spLocks noGrp="1"/>
          </p:cNvSpPr>
          <p:nvPr>
            <p:ph idx="1"/>
          </p:nvPr>
        </p:nvSpPr>
        <p:spPr/>
        <p:txBody>
          <a:bodyPr>
            <a:normAutofit fontScale="92500"/>
          </a:bodyPr>
          <a:lstStyle/>
          <a:p>
            <a:pPr marL="0" indent="0">
              <a:buNone/>
            </a:pPr>
            <a:r>
              <a:rPr lang="en-US" b="1" dirty="0"/>
              <a:t>Assumption*: </a:t>
            </a:r>
            <a:r>
              <a:rPr lang="en-US" dirty="0"/>
              <a:t>citizens within/under defined income threshold will most benefit from stimulus check </a:t>
            </a:r>
          </a:p>
          <a:p>
            <a:r>
              <a:rPr lang="en-US" dirty="0"/>
              <a:t>Want a way to, in the absence a person’s immediate income, identify those citizens above* </a:t>
            </a:r>
            <a:r>
              <a:rPr lang="en-US" dirty="0">
                <a:sym typeface="Wingdings" pitchFamily="2" charset="2"/>
              </a:rPr>
              <a:t> </a:t>
            </a:r>
            <a:r>
              <a:rPr lang="en-US" b="1" dirty="0"/>
              <a:t>[develop PERSON PROFILE based on weighted characteristics]</a:t>
            </a:r>
          </a:p>
          <a:p>
            <a:r>
              <a:rPr lang="en-US" dirty="0"/>
              <a:t>Machine learning algorithm can help us weight the most important characteristics associated with a person’s income for use under the following example circumstances:</a:t>
            </a:r>
          </a:p>
          <a:p>
            <a:pPr lvl="1"/>
            <a:r>
              <a:rPr lang="en-US" dirty="0"/>
              <a:t>Don’t have access to recent tax return</a:t>
            </a:r>
          </a:p>
          <a:p>
            <a:pPr lvl="1"/>
            <a:r>
              <a:rPr lang="en-US" dirty="0"/>
              <a:t>Citizen’s immediate job/financial circumstances have changed </a:t>
            </a:r>
          </a:p>
          <a:p>
            <a:pPr lvl="1"/>
            <a:r>
              <a:rPr lang="en-US" dirty="0"/>
              <a:t>Specific industries/communities have been affected by pandemic/natural disaster</a:t>
            </a:r>
          </a:p>
          <a:p>
            <a:pPr lvl="1"/>
            <a:endParaRPr lang="en-US" dirty="0"/>
          </a:p>
        </p:txBody>
      </p:sp>
    </p:spTree>
    <p:extLst>
      <p:ext uri="{BB962C8B-B14F-4D97-AF65-F5344CB8AC3E}">
        <p14:creationId xmlns:p14="http://schemas.microsoft.com/office/powerpoint/2010/main" val="332148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E9EA-A563-E046-A52D-6FFB6D0298D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54677EB-AFD7-D740-91C7-0F409583ECBD}"/>
              </a:ext>
            </a:extLst>
          </p:cNvPr>
          <p:cNvSpPr>
            <a:spLocks noGrp="1"/>
          </p:cNvSpPr>
          <p:nvPr>
            <p:ph idx="1"/>
          </p:nvPr>
        </p:nvSpPr>
        <p:spPr/>
        <p:txBody>
          <a:bodyPr/>
          <a:lstStyle/>
          <a:p>
            <a:r>
              <a:rPr lang="en-US" dirty="0"/>
              <a:t>What factors contribute most to telling us who makes above 50k, least at risk without a stimulus check? What types of people need the most support based on?</a:t>
            </a:r>
          </a:p>
          <a:p>
            <a:r>
              <a:rPr lang="en-US" dirty="0"/>
              <a:t>What is the highest precision we can get to minimize the false positives, where we assume a family can make it without a check but can’t?</a:t>
            </a:r>
          </a:p>
          <a:p>
            <a:r>
              <a:rPr lang="en-US" dirty="0"/>
              <a:t>How do we minimize the overall cost / impact of the pandemic?</a:t>
            </a:r>
          </a:p>
          <a:p>
            <a:r>
              <a:rPr lang="en-US" dirty="0"/>
              <a:t>Is there an industry focus we should have? What industries should we focus on?</a:t>
            </a:r>
          </a:p>
        </p:txBody>
      </p:sp>
    </p:spTree>
    <p:extLst>
      <p:ext uri="{BB962C8B-B14F-4D97-AF65-F5344CB8AC3E}">
        <p14:creationId xmlns:p14="http://schemas.microsoft.com/office/powerpoint/2010/main" val="3076217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F699-37D2-3F4E-8389-8EE53EDA33A7}"/>
              </a:ext>
            </a:extLst>
          </p:cNvPr>
          <p:cNvSpPr>
            <a:spLocks noGrp="1"/>
          </p:cNvSpPr>
          <p:nvPr>
            <p:ph type="title"/>
          </p:nvPr>
        </p:nvSpPr>
        <p:spPr/>
        <p:txBody>
          <a:bodyPr/>
          <a:lstStyle/>
          <a:p>
            <a:r>
              <a:rPr lang="en-US" dirty="0"/>
              <a:t>Consequences of Getting this Wrong</a:t>
            </a:r>
          </a:p>
        </p:txBody>
      </p:sp>
      <p:sp>
        <p:nvSpPr>
          <p:cNvPr id="3" name="Content Placeholder 2">
            <a:extLst>
              <a:ext uri="{FF2B5EF4-FFF2-40B4-BE49-F238E27FC236}">
                <a16:creationId xmlns:a16="http://schemas.microsoft.com/office/drawing/2014/main" id="{D598E09C-8468-D64A-A11B-822563FFCFC8}"/>
              </a:ext>
            </a:extLst>
          </p:cNvPr>
          <p:cNvSpPr>
            <a:spLocks noGrp="1"/>
          </p:cNvSpPr>
          <p:nvPr>
            <p:ph idx="1"/>
          </p:nvPr>
        </p:nvSpPr>
        <p:spPr/>
        <p:txBody>
          <a:bodyPr/>
          <a:lstStyle/>
          <a:p>
            <a:r>
              <a:rPr lang="en-US" dirty="0"/>
              <a:t>False Negative </a:t>
            </a:r>
            <a:r>
              <a:rPr lang="en-US" dirty="0">
                <a:sym typeface="Wingdings" pitchFamily="2" charset="2"/>
              </a:rPr>
              <a:t> If we’re wrong about who makes under 50k </a:t>
            </a:r>
          </a:p>
          <a:p>
            <a:pPr lvl="1"/>
            <a:r>
              <a:rPr lang="en-US" dirty="0">
                <a:sym typeface="Wingdings" pitchFamily="2" charset="2"/>
              </a:rPr>
              <a:t>Send check [less resources to allocate to others and support future programs]</a:t>
            </a:r>
          </a:p>
          <a:p>
            <a:pPr lvl="1"/>
            <a:r>
              <a:rPr lang="en-US" dirty="0">
                <a:sym typeface="Wingdings" pitchFamily="2" charset="2"/>
              </a:rPr>
              <a:t>Citizens may use that check frivolously,  but contribute back to the economy</a:t>
            </a:r>
          </a:p>
          <a:p>
            <a:r>
              <a:rPr lang="en-US" b="1" dirty="0">
                <a:sym typeface="Wingdings" pitchFamily="2" charset="2"/>
              </a:rPr>
              <a:t>False Positive </a:t>
            </a:r>
            <a:r>
              <a:rPr lang="en-US" dirty="0">
                <a:sym typeface="Wingdings" pitchFamily="2" charset="2"/>
              </a:rPr>
              <a:t> If we’re wrong about who makes over over 50k [we’re wrong] </a:t>
            </a:r>
          </a:p>
          <a:p>
            <a:pPr lvl="1"/>
            <a:r>
              <a:rPr lang="en-US" dirty="0">
                <a:sym typeface="Wingdings" pitchFamily="2" charset="2"/>
              </a:rPr>
              <a:t>No check  puts  citizens at risk of  homeless (cost more), lost job </a:t>
            </a:r>
          </a:p>
          <a:p>
            <a:pPr lvl="1"/>
            <a:r>
              <a:rPr lang="en-US" dirty="0">
                <a:sym typeface="Wingdings" pitchFamily="2" charset="2"/>
              </a:rPr>
              <a:t>We have more resources to reallocate, but the time lost doesn’t help you pay your bills</a:t>
            </a:r>
          </a:p>
          <a:p>
            <a:pPr lvl="1"/>
            <a:r>
              <a:rPr lang="en-US" dirty="0">
                <a:sym typeface="Wingdings" pitchFamily="2" charset="2"/>
              </a:rPr>
              <a:t>Enact policies to alleviate people who we’ve missed</a:t>
            </a:r>
          </a:p>
        </p:txBody>
      </p:sp>
    </p:spTree>
    <p:extLst>
      <p:ext uri="{BB962C8B-B14F-4D97-AF65-F5344CB8AC3E}">
        <p14:creationId xmlns:p14="http://schemas.microsoft.com/office/powerpoint/2010/main" val="1285640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29FA8DC-6243-024B-900F-FC7C174DE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69" y="1633108"/>
            <a:ext cx="6746502" cy="33960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62F11A-A0BB-854E-BD70-076AA4175851}"/>
              </a:ext>
            </a:extLst>
          </p:cNvPr>
          <p:cNvSpPr txBox="1"/>
          <p:nvPr/>
        </p:nvSpPr>
        <p:spPr>
          <a:xfrm>
            <a:off x="592159" y="5425214"/>
            <a:ext cx="6153664" cy="646331"/>
          </a:xfrm>
          <a:prstGeom prst="rect">
            <a:avLst/>
          </a:prstGeom>
          <a:noFill/>
        </p:spPr>
        <p:txBody>
          <a:bodyPr wrap="square" rtlCol="0">
            <a:spAutoFit/>
          </a:bodyPr>
          <a:lstStyle/>
          <a:p>
            <a:pPr algn="ctr"/>
            <a:r>
              <a:rPr lang="en-US" dirty="0"/>
              <a:t>The percentage of the population in dire need of the check coincides with age</a:t>
            </a:r>
          </a:p>
        </p:txBody>
      </p:sp>
      <p:pic>
        <p:nvPicPr>
          <p:cNvPr id="3076" name="Picture 4">
            <a:extLst>
              <a:ext uri="{FF2B5EF4-FFF2-40B4-BE49-F238E27FC236}">
                <a16:creationId xmlns:a16="http://schemas.microsoft.com/office/drawing/2014/main" id="{DF201A01-B6FD-5C4A-A179-89AC823C6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476" y="1943700"/>
            <a:ext cx="4249755" cy="297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87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F28447B-7B83-1847-8A76-67E4D9108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891" y="568409"/>
            <a:ext cx="7079969" cy="49209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B2F041-E94B-BF45-83AB-B9191B74AE2A}"/>
              </a:ext>
            </a:extLst>
          </p:cNvPr>
          <p:cNvSpPr txBox="1"/>
          <p:nvPr/>
        </p:nvSpPr>
        <p:spPr>
          <a:xfrm>
            <a:off x="2339891" y="5643260"/>
            <a:ext cx="8279027" cy="646331"/>
          </a:xfrm>
          <a:prstGeom prst="rect">
            <a:avLst/>
          </a:prstGeom>
          <a:noFill/>
        </p:spPr>
        <p:txBody>
          <a:bodyPr wrap="square" rtlCol="0">
            <a:spAutoFit/>
          </a:bodyPr>
          <a:lstStyle/>
          <a:p>
            <a:r>
              <a:rPr lang="en-US" dirty="0"/>
              <a:t>A focus on private industry gives the highest opportunity to address the 75% of the population that makes less than 50K</a:t>
            </a:r>
          </a:p>
        </p:txBody>
      </p:sp>
    </p:spTree>
    <p:extLst>
      <p:ext uri="{BB962C8B-B14F-4D97-AF65-F5344CB8AC3E}">
        <p14:creationId xmlns:p14="http://schemas.microsoft.com/office/powerpoint/2010/main" val="2731875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73CC-168C-B549-9319-8E6F9C15365D}"/>
              </a:ext>
            </a:extLst>
          </p:cNvPr>
          <p:cNvSpPr>
            <a:spLocks noGrp="1"/>
          </p:cNvSpPr>
          <p:nvPr>
            <p:ph type="title"/>
          </p:nvPr>
        </p:nvSpPr>
        <p:spPr>
          <a:xfrm>
            <a:off x="975000" y="4834709"/>
            <a:ext cx="10515600" cy="1325563"/>
          </a:xfrm>
        </p:spPr>
        <p:txBody>
          <a:bodyPr>
            <a:normAutofit/>
          </a:bodyPr>
          <a:lstStyle/>
          <a:p>
            <a:r>
              <a:rPr lang="en-US" sz="1600" dirty="0"/>
              <a:t>UCI Data Set this is based may not accurately represent our population today, but some of the characteristics it takes into account might still be relevant</a:t>
            </a:r>
          </a:p>
        </p:txBody>
      </p:sp>
      <p:pic>
        <p:nvPicPr>
          <p:cNvPr id="1026" name="Picture 2" descr="Image result for us demographics 1994 by race">
            <a:extLst>
              <a:ext uri="{FF2B5EF4-FFF2-40B4-BE49-F238E27FC236}">
                <a16:creationId xmlns:a16="http://schemas.microsoft.com/office/drawing/2014/main" id="{09A9EF42-FFF5-5542-B0FC-B774AE3E5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732" y="808938"/>
            <a:ext cx="4249370" cy="37820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5C889C5-23F7-7145-A249-A1A9CCB0F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465" y="383445"/>
            <a:ext cx="5602749" cy="4451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895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DCAB-8024-684E-BBDE-825BC3D5DDE0}"/>
              </a:ext>
            </a:extLst>
          </p:cNvPr>
          <p:cNvSpPr>
            <a:spLocks noGrp="1"/>
          </p:cNvSpPr>
          <p:nvPr>
            <p:ph type="title"/>
          </p:nvPr>
        </p:nvSpPr>
        <p:spPr>
          <a:xfrm>
            <a:off x="120002" y="74177"/>
            <a:ext cx="10515600" cy="1325563"/>
          </a:xfrm>
        </p:spPr>
        <p:txBody>
          <a:bodyPr/>
          <a:lstStyle/>
          <a:p>
            <a:r>
              <a:rPr lang="en-US" dirty="0"/>
              <a:t>Model Performance</a:t>
            </a:r>
          </a:p>
        </p:txBody>
      </p:sp>
      <p:pic>
        <p:nvPicPr>
          <p:cNvPr id="5" name="Picture 4" descr="Chart&#10;&#10;Description automatically generated">
            <a:extLst>
              <a:ext uri="{FF2B5EF4-FFF2-40B4-BE49-F238E27FC236}">
                <a16:creationId xmlns:a16="http://schemas.microsoft.com/office/drawing/2014/main" id="{1AE207F9-1FDF-9C4F-BD36-F4A3912BBAEF}"/>
              </a:ext>
            </a:extLst>
          </p:cNvPr>
          <p:cNvPicPr>
            <a:picLocks noChangeAspect="1"/>
          </p:cNvPicPr>
          <p:nvPr/>
        </p:nvPicPr>
        <p:blipFill rotWithShape="1">
          <a:blip r:embed="rId3"/>
          <a:srcRect t="33434"/>
          <a:stretch/>
        </p:blipFill>
        <p:spPr>
          <a:xfrm>
            <a:off x="5377802" y="3209498"/>
            <a:ext cx="6620348" cy="3546033"/>
          </a:xfrm>
          <a:prstGeom prst="rect">
            <a:avLst/>
          </a:prstGeom>
        </p:spPr>
      </p:pic>
      <p:sp>
        <p:nvSpPr>
          <p:cNvPr id="9" name="TextBox 8">
            <a:extLst>
              <a:ext uri="{FF2B5EF4-FFF2-40B4-BE49-F238E27FC236}">
                <a16:creationId xmlns:a16="http://schemas.microsoft.com/office/drawing/2014/main" id="{F98CDF2A-4173-7749-ACEC-4372D1A58ED0}"/>
              </a:ext>
            </a:extLst>
          </p:cNvPr>
          <p:cNvSpPr txBox="1"/>
          <p:nvPr/>
        </p:nvSpPr>
        <p:spPr>
          <a:xfrm>
            <a:off x="0" y="4079363"/>
            <a:ext cx="5585254" cy="1200329"/>
          </a:xfrm>
          <a:prstGeom prst="rect">
            <a:avLst/>
          </a:prstGeom>
          <a:noFill/>
        </p:spPr>
        <p:txBody>
          <a:bodyPr wrap="square" rtlCol="0">
            <a:spAutoFit/>
          </a:bodyPr>
          <a:lstStyle/>
          <a:p>
            <a:r>
              <a:rPr lang="en-US" dirty="0"/>
              <a:t>All Models listed can have variable cross-Validation rates x</a:t>
            </a:r>
            <a:r>
              <a:rPr lang="en-US" dirty="0">
                <a:sym typeface="Wingdings" pitchFamily="2" charset="2"/>
              </a:rPr>
              <a:t> evaluator of overfit/underfitting of mode</a:t>
            </a:r>
          </a:p>
          <a:p>
            <a:pPr marL="285750" indent="-285750">
              <a:buFont typeface="Arial" panose="020B0604020202020204" pitchFamily="34" charset="0"/>
              <a:buChar char="•"/>
            </a:pPr>
            <a:r>
              <a:rPr lang="en-US" dirty="0">
                <a:sym typeface="Wingdings" pitchFamily="2" charset="2"/>
              </a:rPr>
              <a:t>Can be improved with better feature engineering</a:t>
            </a:r>
          </a:p>
          <a:p>
            <a:pPr marL="285750" indent="-285750">
              <a:buFont typeface="Arial" panose="020B0604020202020204" pitchFamily="34" charset="0"/>
              <a:buChar char="•"/>
            </a:pPr>
            <a:r>
              <a:rPr lang="en-US" dirty="0">
                <a:sym typeface="Wingdings" pitchFamily="2" charset="2"/>
              </a:rPr>
              <a:t>Wouldn’t trust </a:t>
            </a:r>
            <a:r>
              <a:rPr lang="en-US" dirty="0">
                <a:solidFill>
                  <a:srgbClr val="FF0000"/>
                </a:solidFill>
                <a:sym typeface="Wingdings" pitchFamily="2" charset="2"/>
              </a:rPr>
              <a:t>score &lt; 0.7</a:t>
            </a:r>
            <a:endParaRPr lang="en-US" dirty="0">
              <a:solidFill>
                <a:srgbClr val="FF0000"/>
              </a:solidFill>
            </a:endParaRPr>
          </a:p>
        </p:txBody>
      </p:sp>
      <p:graphicFrame>
        <p:nvGraphicFramePr>
          <p:cNvPr id="10" name="Table 8">
            <a:extLst>
              <a:ext uri="{FF2B5EF4-FFF2-40B4-BE49-F238E27FC236}">
                <a16:creationId xmlns:a16="http://schemas.microsoft.com/office/drawing/2014/main" id="{C2447F19-DFE8-244E-9420-A664C5DB20F2}"/>
              </a:ext>
            </a:extLst>
          </p:cNvPr>
          <p:cNvGraphicFramePr>
            <a:graphicFrameLocks noGrp="1"/>
          </p:cNvGraphicFramePr>
          <p:nvPr>
            <p:extLst>
              <p:ext uri="{D42A27DB-BD31-4B8C-83A1-F6EECF244321}">
                <p14:modId xmlns:p14="http://schemas.microsoft.com/office/powerpoint/2010/main" val="2461104380"/>
              </p:ext>
            </p:extLst>
          </p:nvPr>
        </p:nvGraphicFramePr>
        <p:xfrm>
          <a:off x="120002" y="1065850"/>
          <a:ext cx="6072240" cy="2021840"/>
        </p:xfrm>
        <a:graphic>
          <a:graphicData uri="http://schemas.openxmlformats.org/drawingml/2006/table">
            <a:tbl>
              <a:tblPr firstRow="1" bandRow="1">
                <a:tableStyleId>{5C22544A-7EE6-4342-B048-85BDC9FD1C3A}</a:tableStyleId>
              </a:tblPr>
              <a:tblGrid>
                <a:gridCol w="1518060">
                  <a:extLst>
                    <a:ext uri="{9D8B030D-6E8A-4147-A177-3AD203B41FA5}">
                      <a16:colId xmlns:a16="http://schemas.microsoft.com/office/drawing/2014/main" val="755969962"/>
                    </a:ext>
                  </a:extLst>
                </a:gridCol>
                <a:gridCol w="1518060">
                  <a:extLst>
                    <a:ext uri="{9D8B030D-6E8A-4147-A177-3AD203B41FA5}">
                      <a16:colId xmlns:a16="http://schemas.microsoft.com/office/drawing/2014/main" val="4179380429"/>
                    </a:ext>
                  </a:extLst>
                </a:gridCol>
                <a:gridCol w="1518060">
                  <a:extLst>
                    <a:ext uri="{9D8B030D-6E8A-4147-A177-3AD203B41FA5}">
                      <a16:colId xmlns:a16="http://schemas.microsoft.com/office/drawing/2014/main" val="497675320"/>
                    </a:ext>
                  </a:extLst>
                </a:gridCol>
                <a:gridCol w="1518060">
                  <a:extLst>
                    <a:ext uri="{9D8B030D-6E8A-4147-A177-3AD203B41FA5}">
                      <a16:colId xmlns:a16="http://schemas.microsoft.com/office/drawing/2014/main" val="3012605256"/>
                    </a:ext>
                  </a:extLst>
                </a:gridCol>
              </a:tblGrid>
              <a:tr h="370840">
                <a:tc>
                  <a:txBody>
                    <a:bodyPr/>
                    <a:lstStyle/>
                    <a:p>
                      <a:r>
                        <a:rPr lang="en-US" dirty="0"/>
                        <a:t>Model</a:t>
                      </a:r>
                    </a:p>
                  </a:txBody>
                  <a:tcPr/>
                </a:tc>
                <a:tc>
                  <a:txBody>
                    <a:bodyPr/>
                    <a:lstStyle/>
                    <a:p>
                      <a:r>
                        <a:rPr lang="en-US" dirty="0"/>
                        <a:t>Precision</a:t>
                      </a:r>
                    </a:p>
                  </a:txBody>
                  <a:tcPr/>
                </a:tc>
                <a:tc>
                  <a:txBody>
                    <a:bodyPr/>
                    <a:lstStyle/>
                    <a:p>
                      <a:r>
                        <a:rPr lang="en-US" dirty="0"/>
                        <a:t>Accuracy</a:t>
                      </a:r>
                    </a:p>
                  </a:txBody>
                  <a:tcPr/>
                </a:tc>
                <a:tc>
                  <a:txBody>
                    <a:bodyPr/>
                    <a:lstStyle/>
                    <a:p>
                      <a:r>
                        <a:rPr lang="en-US" dirty="0"/>
                        <a:t>F1 Score</a:t>
                      </a:r>
                    </a:p>
                  </a:txBody>
                  <a:tcPr/>
                </a:tc>
                <a:extLst>
                  <a:ext uri="{0D108BD9-81ED-4DB2-BD59-A6C34878D82A}">
                    <a16:rowId xmlns:a16="http://schemas.microsoft.com/office/drawing/2014/main" val="3935249092"/>
                  </a:ext>
                </a:extLst>
              </a:tr>
              <a:tr h="370840">
                <a:tc>
                  <a:txBody>
                    <a:bodyPr/>
                    <a:lstStyle/>
                    <a:p>
                      <a:r>
                        <a:rPr lang="en-US" dirty="0"/>
                        <a:t>Random Forest </a:t>
                      </a:r>
                      <a:r>
                        <a:rPr lang="en-US" dirty="0">
                          <a:solidFill>
                            <a:srgbClr val="FF0000"/>
                          </a:solidFill>
                        </a:rPr>
                        <a:t>(0.73)</a:t>
                      </a:r>
                    </a:p>
                  </a:txBody>
                  <a:tcPr/>
                </a:tc>
                <a:tc>
                  <a:txBody>
                    <a:bodyPr/>
                    <a:lstStyle/>
                    <a:p>
                      <a:r>
                        <a:rPr lang="en-US" sz="1800" b="0" i="0" u="none" strike="noStrike" kern="1200" dirty="0">
                          <a:solidFill>
                            <a:schemeClr val="dk1"/>
                          </a:solidFill>
                          <a:effectLst/>
                          <a:latin typeface="+mn-lt"/>
                          <a:ea typeface="+mn-ea"/>
                          <a:cs typeface="+mn-cs"/>
                        </a:rPr>
                        <a:t>0.99</a:t>
                      </a:r>
                      <a:endParaRPr lang="en-US" dirty="0"/>
                    </a:p>
                  </a:txBody>
                  <a:tcPr/>
                </a:tc>
                <a:tc>
                  <a:txBody>
                    <a:bodyPr/>
                    <a:lstStyle/>
                    <a:p>
                      <a:r>
                        <a:rPr lang="en-US" dirty="0"/>
                        <a:t>0.98</a:t>
                      </a:r>
                    </a:p>
                  </a:txBody>
                  <a:tcPr/>
                </a:tc>
                <a:tc>
                  <a:txBody>
                    <a:bodyPr/>
                    <a:lstStyle/>
                    <a:p>
                      <a:r>
                        <a:rPr lang="en-US" dirty="0"/>
                        <a:t>0.97</a:t>
                      </a:r>
                    </a:p>
                  </a:txBody>
                  <a:tcPr/>
                </a:tc>
                <a:extLst>
                  <a:ext uri="{0D108BD9-81ED-4DB2-BD59-A6C34878D82A}">
                    <a16:rowId xmlns:a16="http://schemas.microsoft.com/office/drawing/2014/main" val="3554176192"/>
                  </a:ext>
                </a:extLst>
              </a:tr>
              <a:tr h="370840">
                <a:tc>
                  <a:txBody>
                    <a:bodyPr/>
                    <a:lstStyle/>
                    <a:p>
                      <a:r>
                        <a:rPr lang="en-US" dirty="0"/>
                        <a:t>KNN </a:t>
                      </a:r>
                      <a:r>
                        <a:rPr lang="en-US" b="0" dirty="0">
                          <a:solidFill>
                            <a:srgbClr val="FF0000"/>
                          </a:solidFill>
                        </a:rPr>
                        <a:t>(0.85)</a:t>
                      </a:r>
                    </a:p>
                  </a:txBody>
                  <a:tcPr/>
                </a:tc>
                <a:tc>
                  <a:txBody>
                    <a:bodyPr/>
                    <a:lstStyle/>
                    <a:p>
                      <a:r>
                        <a:rPr lang="en-US" dirty="0"/>
                        <a:t>0.92</a:t>
                      </a:r>
                    </a:p>
                  </a:txBody>
                  <a:tcPr/>
                </a:tc>
                <a:tc>
                  <a:txBody>
                    <a:bodyPr/>
                    <a:lstStyle/>
                    <a:p>
                      <a:r>
                        <a:rPr lang="en-US" dirty="0"/>
                        <a:t>0.90</a:t>
                      </a:r>
                    </a:p>
                  </a:txBody>
                  <a:tcPr/>
                </a:tc>
                <a:tc>
                  <a:txBody>
                    <a:bodyPr/>
                    <a:lstStyle/>
                    <a:p>
                      <a:r>
                        <a:rPr lang="en-US" dirty="0"/>
                        <a:t>0.92</a:t>
                      </a:r>
                    </a:p>
                  </a:txBody>
                  <a:tcPr/>
                </a:tc>
                <a:extLst>
                  <a:ext uri="{0D108BD9-81ED-4DB2-BD59-A6C34878D82A}">
                    <a16:rowId xmlns:a16="http://schemas.microsoft.com/office/drawing/2014/main" val="3041813606"/>
                  </a:ext>
                </a:extLst>
              </a:tr>
              <a:tr h="370840">
                <a:tc>
                  <a:txBody>
                    <a:bodyPr/>
                    <a:lstStyle/>
                    <a:p>
                      <a:r>
                        <a:rPr lang="en-US" dirty="0"/>
                        <a:t>Decision Tree </a:t>
                      </a:r>
                      <a:r>
                        <a:rPr lang="en-US" dirty="0">
                          <a:solidFill>
                            <a:srgbClr val="FF0000"/>
                          </a:solidFill>
                        </a:rPr>
                        <a:t>(0.63)</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3053280771"/>
                  </a:ext>
                </a:extLst>
              </a:tr>
            </a:tbl>
          </a:graphicData>
        </a:graphic>
      </p:graphicFrame>
    </p:spTree>
    <p:extLst>
      <p:ext uri="{BB962C8B-B14F-4D97-AF65-F5344CB8AC3E}">
        <p14:creationId xmlns:p14="http://schemas.microsoft.com/office/powerpoint/2010/main" val="25871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E0B9-1F44-DA49-B637-210A1D86058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28988AC-E03A-2048-B3CC-C29CC0ADB5E3}"/>
              </a:ext>
            </a:extLst>
          </p:cNvPr>
          <p:cNvSpPr>
            <a:spLocks noGrp="1"/>
          </p:cNvSpPr>
          <p:nvPr>
            <p:ph idx="1"/>
          </p:nvPr>
        </p:nvSpPr>
        <p:spPr/>
        <p:txBody>
          <a:bodyPr/>
          <a:lstStyle/>
          <a:p>
            <a:r>
              <a:rPr lang="en-US" dirty="0"/>
              <a:t>Industry or workplace was not a pivotal characteristic in predicting &gt;50k according to model</a:t>
            </a:r>
          </a:p>
          <a:p>
            <a:pPr lvl="1"/>
            <a:r>
              <a:rPr lang="en-US" dirty="0"/>
              <a:t>Top 3 factors are AGE, MARRIED, EDUCATION</a:t>
            </a:r>
          </a:p>
          <a:p>
            <a:r>
              <a:rPr lang="en-US" dirty="0"/>
              <a:t>Highest precision of our models thus far is 0.9</a:t>
            </a:r>
          </a:p>
          <a:p>
            <a:r>
              <a:rPr lang="en-US" dirty="0"/>
              <a:t>Minimize overall cost by lowering the initial amount deployed, but iterating over multiple rounds to make sure people are taken care of</a:t>
            </a:r>
          </a:p>
          <a:p>
            <a:pPr lvl="1"/>
            <a:endParaRPr lang="en-US" dirty="0"/>
          </a:p>
          <a:p>
            <a:pPr lvl="1"/>
            <a:endParaRPr lang="en-US" dirty="0"/>
          </a:p>
        </p:txBody>
      </p:sp>
    </p:spTree>
    <p:extLst>
      <p:ext uri="{BB962C8B-B14F-4D97-AF65-F5344CB8AC3E}">
        <p14:creationId xmlns:p14="http://schemas.microsoft.com/office/powerpoint/2010/main" val="1499698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5302</TotalTime>
  <Words>669</Words>
  <Application>Microsoft Macintosh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Using Machine Learning to Determine Who Should Get a Stimulus Check</vt:lpstr>
      <vt:lpstr>Business Problem</vt:lpstr>
      <vt:lpstr>Questions</vt:lpstr>
      <vt:lpstr>Consequences of Getting this Wrong</vt:lpstr>
      <vt:lpstr>PowerPoint Presentation</vt:lpstr>
      <vt:lpstr>PowerPoint Presentation</vt:lpstr>
      <vt:lpstr>UCI Data Set this is based may not accurately represent our population today, but some of the characteristics it takes into account might still be relevant</vt:lpstr>
      <vt:lpstr>Model Performance</vt:lpstr>
      <vt:lpstr>Conclusions</vt:lpstr>
      <vt:lpstr>Future Recommendations</vt:lpstr>
      <vt:lpstr>Thank you, what outstanding Questions do you have?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Scott</dc:creator>
  <cp:lastModifiedBy>Johnson, Scott</cp:lastModifiedBy>
  <cp:revision>7</cp:revision>
  <dcterms:created xsi:type="dcterms:W3CDTF">2021-02-19T10:27:19Z</dcterms:created>
  <dcterms:modified xsi:type="dcterms:W3CDTF">2021-02-23T05:31:33Z</dcterms:modified>
</cp:coreProperties>
</file>