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3848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3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4268-EC32-BB46-A21D-CFA5BCAF7745}" type="datetimeFigureOut">
              <a:rPr lang="en-US" smtClean="0"/>
              <a:t>24/11/13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6D90-0C64-3B4A-AC78-919EA0753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36472" y="264115"/>
            <a:ext cx="1949188" cy="1604739"/>
            <a:chOff x="6857897" y="1247167"/>
            <a:chExt cx="2199795" cy="2494339"/>
          </a:xfrm>
        </p:grpSpPr>
        <p:sp>
          <p:nvSpPr>
            <p:cNvPr id="5" name="Rectangle 4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cacheBlock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blockStatus : status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tag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numOfWords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lru : int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cacheBlock(blockSize : int)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857897" y="1775411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9185" y="3201934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100332" y="264115"/>
            <a:ext cx="3104635" cy="3455071"/>
            <a:chOff x="6857897" y="1247167"/>
            <a:chExt cx="2199793" cy="2494339"/>
          </a:xfrm>
        </p:grpSpPr>
        <p:sp>
          <p:nvSpPr>
            <p:cNvPr id="19" name="Rectangle 18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cache</a:t>
              </a:r>
            </a:p>
            <a:p>
              <a:pPr algn="ctr"/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_cacheSize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_blockSize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_associativity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_height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_width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_numOfBlocks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_cacheBlocks : </a:t>
              </a:r>
              <a:r>
                <a:rPr lang="en-US" sz="1200" dirty="0" smtClean="0">
                  <a:solidFill>
                    <a:srgbClr val="1F497D"/>
                  </a:solidFill>
                </a:rPr>
                <a:t>vector&lt;vector&lt;cacheBlock&gt;&gt; </a:t>
              </a:r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blocked : bool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getRowIndex(addr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getColIndex(addr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# </a:t>
              </a:r>
              <a:r>
                <a:rPr lang="en-US" sz="1200" dirty="0">
                  <a:solidFill>
                    <a:srgbClr val="1F497D"/>
                  </a:solidFill>
                </a:rPr>
                <a:t>g</a:t>
              </a:r>
              <a:r>
                <a:rPr lang="en-US" sz="1200" dirty="0" smtClean="0">
                  <a:solidFill>
                    <a:srgbClr val="1F497D"/>
                  </a:solidFill>
                </a:rPr>
                <a:t>etRowNum(addr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cache()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cache(cacheSize : int, blockSize : int, associativity : int)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isCacheHit(addr : unsigned) : bool</a:t>
              </a:r>
            </a:p>
            <a:p>
              <a:endParaRPr lang="en-US" sz="1200" dirty="0" smtClean="0">
                <a:solidFill>
                  <a:srgbClr val="1F497D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57897" y="1488596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9185" y="2693168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14156" y="4982597"/>
            <a:ext cx="3104635" cy="2199637"/>
            <a:chOff x="6857897" y="1247167"/>
            <a:chExt cx="2199793" cy="2494339"/>
          </a:xfrm>
        </p:grpSpPr>
        <p:sp>
          <p:nvSpPr>
            <p:cNvPr id="25" name="Rectangle 24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dragonCache</a:t>
              </a:r>
            </a:p>
            <a:p>
              <a:pPr algn="ctr"/>
              <a:endParaRPr lang="en-US" sz="1200" dirty="0" smtClean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dragonCache(cacheSize : int, blockSize : int, associativity : int)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selfChangeState(addr : unsigned, instrType : int, isHit : bool, cycle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otherChangeState(addr : unsigned, transType : int, cycle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generateTransaction(addr : </a:t>
              </a:r>
              <a:r>
                <a:rPr lang="en-US" sz="1200" dirty="0" smtClean="0">
                  <a:solidFill>
                    <a:srgbClr val="1F497D"/>
                  </a:solidFill>
                </a:rPr>
                <a:t>unsigned</a:t>
              </a:r>
              <a:r>
                <a:rPr lang="en-US" sz="1200" dirty="0" smtClean="0">
                  <a:solidFill>
                    <a:srgbClr val="1F497D"/>
                  </a:solidFill>
                </a:rPr>
                <a:t>, instrType : int, prIndex : int) : </a:t>
              </a:r>
              <a:r>
                <a:rPr lang="en-US" sz="1200" dirty="0" smtClean="0">
                  <a:solidFill>
                    <a:srgbClr val="1F497D"/>
                  </a:solidFill>
                </a:rPr>
                <a:t>transaction 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857897" y="1631828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0398" y="4982596"/>
            <a:ext cx="3104635" cy="3253048"/>
            <a:chOff x="6857897" y="1247167"/>
            <a:chExt cx="2199793" cy="2494339"/>
          </a:xfrm>
        </p:grpSpPr>
        <p:sp>
          <p:nvSpPr>
            <p:cNvPr id="29" name="Rectangle 28"/>
            <p:cNvSpPr/>
            <p:nvPr/>
          </p:nvSpPr>
          <p:spPr>
            <a:xfrm>
              <a:off x="6861072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rgbClr val="1F497D"/>
                  </a:solidFill>
                </a:rPr>
                <a:t>mesiCache</a:t>
              </a:r>
            </a:p>
            <a:p>
              <a:pPr algn="ctr"/>
              <a:endParaRPr lang="en-US" sz="1200" dirty="0" smtClean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mesiCache(cacheSize : int, blockSize : int, associativity : int)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isReadHit(addr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isWriteHit(addr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readCache(addr : int)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writeCache(addr : int) : bool</a:t>
              </a:r>
            </a:p>
            <a:p>
              <a:endParaRPr lang="en-US" sz="1200" dirty="0">
                <a:solidFill>
                  <a:srgbClr val="1F497D"/>
                </a:solidFill>
              </a:endParaRP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selfChangeState(addr : unsigned, instrType : int, isHit : bool, cycle : int)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</a:t>
              </a:r>
              <a:r>
                <a:rPr lang="en-US" sz="1200" dirty="0">
                  <a:solidFill>
                    <a:srgbClr val="1F497D"/>
                  </a:solidFill>
                </a:rPr>
                <a:t> </a:t>
              </a:r>
              <a:r>
                <a:rPr lang="en-US" sz="1200" dirty="0" smtClean="0">
                  <a:solidFill>
                    <a:srgbClr val="1F497D"/>
                  </a:solidFill>
                </a:rPr>
                <a:t>otherChangeState(addr : unsigned, transType : int, cycle : int) : int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isCacheModified(addr : unsigned) : bool</a:t>
              </a:r>
            </a:p>
            <a:p>
              <a:r>
                <a:rPr lang="en-US" sz="1200" dirty="0" smtClean="0">
                  <a:solidFill>
                    <a:srgbClr val="1F497D"/>
                  </a:solidFill>
                </a:rPr>
                <a:t>+ generateTransaction(addr : unsigned, instrType : int, prIndex : int) : transaction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857897" y="1521385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stCxn id="29" idx="0"/>
            <a:endCxn id="19" idx="2"/>
          </p:cNvCxnSpPr>
          <p:nvPr/>
        </p:nvCxnSpPr>
        <p:spPr>
          <a:xfrm rot="5400000" flipH="1" flipV="1">
            <a:off x="2103218" y="3430924"/>
            <a:ext cx="1263410" cy="1839934"/>
          </a:xfrm>
          <a:prstGeom prst="bentConnector3">
            <a:avLst/>
          </a:prstGeom>
          <a:ln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5" idx="0"/>
            <a:endCxn id="19" idx="2"/>
          </p:cNvCxnSpPr>
          <p:nvPr/>
        </p:nvCxnSpPr>
        <p:spPr>
          <a:xfrm rot="16200000" flipV="1">
            <a:off x="3980097" y="3393980"/>
            <a:ext cx="1263411" cy="1913824"/>
          </a:xfrm>
          <a:prstGeom prst="bentConnector3">
            <a:avLst>
              <a:gd name="adj1" fmla="val 50000"/>
            </a:avLst>
          </a:prstGeom>
          <a:ln>
            <a:solidFill>
              <a:srgbClr val="1F497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516772" y="264115"/>
            <a:ext cx="1949188" cy="1050709"/>
            <a:chOff x="6857897" y="1247167"/>
            <a:chExt cx="2199795" cy="2494339"/>
          </a:xfrm>
        </p:grpSpPr>
        <p:sp>
          <p:nvSpPr>
            <p:cNvPr id="39" name="Rectangle 38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Transaction</a:t>
              </a:r>
            </a:p>
            <a:p>
              <a:pPr algn="ctr"/>
              <a:endParaRPr lang="en-US" sz="1200" dirty="0" smtClean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transType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prIndex : int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857897" y="2023696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-136474" y="2267066"/>
            <a:ext cx="1949188" cy="1273994"/>
            <a:chOff x="6857897" y="1247167"/>
            <a:chExt cx="2199795" cy="2494339"/>
          </a:xfrm>
        </p:grpSpPr>
        <p:sp>
          <p:nvSpPr>
            <p:cNvPr id="46" name="Rectangle 45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instruction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instrType : int</a:t>
              </a:r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instruction()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857897" y="1863170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59185" y="3062592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516769" y="1630068"/>
            <a:ext cx="2700877" cy="1964091"/>
            <a:chOff x="6857897" y="1247167"/>
            <a:chExt cx="2199795" cy="2494339"/>
          </a:xfrm>
        </p:grpSpPr>
        <p:sp>
          <p:nvSpPr>
            <p:cNvPr id="50" name="Rectangle 49"/>
            <p:cNvSpPr/>
            <p:nvPr/>
          </p:nvSpPr>
          <p:spPr>
            <a:xfrm>
              <a:off x="6861074" y="1247167"/>
              <a:ext cx="2196618" cy="2494339"/>
            </a:xfrm>
            <a:prstGeom prst="rect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busRequest</a:t>
              </a:r>
            </a:p>
            <a:p>
              <a:pPr algn="ctr"/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prIndex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addr : unsigned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countDown : int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fromCache : bool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busRequest)_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+ busRequest(inPrIndex : int, inAddr : unsigned, inFromCache : bool)</a:t>
              </a:r>
            </a:p>
            <a:p>
              <a:endParaRPr lang="en-US" sz="1200" dirty="0">
                <a:solidFill>
                  <a:schemeClr val="tx2"/>
                </a:solidFill>
              </a:endParaRPr>
            </a:p>
            <a:p>
              <a:endParaRPr lang="en-US" sz="1200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857897" y="1695839"/>
              <a:ext cx="2199793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59185" y="2872020"/>
              <a:ext cx="219850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7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-963869" y="-7827866"/>
            <a:ext cx="8173719" cy="13892802"/>
            <a:chOff x="-963869" y="-7827866"/>
            <a:chExt cx="8173719" cy="13892802"/>
          </a:xfrm>
        </p:grpSpPr>
        <p:sp>
          <p:nvSpPr>
            <p:cNvPr id="5" name="Terminator 4"/>
            <p:cNvSpPr/>
            <p:nvPr/>
          </p:nvSpPr>
          <p:spPr>
            <a:xfrm>
              <a:off x="2984889" y="-7827866"/>
              <a:ext cx="1007755" cy="393077"/>
            </a:xfrm>
            <a:prstGeom prst="flowChartTerminator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start</a:t>
              </a:r>
              <a:endParaRPr lang="en-US" sz="1400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2524898" y="-7189889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Read input arguments</a:t>
              </a:r>
              <a:endParaRPr lang="en-US" sz="1400" dirty="0"/>
            </a:p>
          </p:txBody>
        </p:sp>
        <p:sp>
          <p:nvSpPr>
            <p:cNvPr id="8" name="Decision 7"/>
            <p:cNvSpPr/>
            <p:nvPr/>
          </p:nvSpPr>
          <p:spPr>
            <a:xfrm>
              <a:off x="2524898" y="-6536033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Are inputs valid?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3488767" y="-7434789"/>
              <a:ext cx="0" cy="24490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3488767" y="-6796812"/>
              <a:ext cx="0" cy="26077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rminator 14"/>
            <p:cNvSpPr/>
            <p:nvPr/>
          </p:nvSpPr>
          <p:spPr>
            <a:xfrm>
              <a:off x="4618889" y="-5821207"/>
              <a:ext cx="1007755" cy="393077"/>
            </a:xfrm>
            <a:prstGeom prst="flowChartTerminator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17" name="Elbow Connector 16"/>
            <p:cNvCxnSpPr>
              <a:stCxn id="8" idx="3"/>
              <a:endCxn id="15" idx="0"/>
            </p:cNvCxnSpPr>
            <p:nvPr/>
          </p:nvCxnSpPr>
          <p:spPr>
            <a:xfrm>
              <a:off x="4452636" y="-6135572"/>
              <a:ext cx="670131" cy="314365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Process 17"/>
            <p:cNvSpPr/>
            <p:nvPr/>
          </p:nvSpPr>
          <p:spPr>
            <a:xfrm>
              <a:off x="1148950" y="-5821207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Open files</a:t>
              </a:r>
              <a:endParaRPr lang="en-US" sz="1400" dirty="0"/>
            </a:p>
          </p:txBody>
        </p:sp>
        <p:cxnSp>
          <p:nvCxnSpPr>
            <p:cNvPr id="19" name="Elbow Connector 18"/>
            <p:cNvCxnSpPr>
              <a:stCxn id="8" idx="1"/>
              <a:endCxn id="18" idx="0"/>
            </p:cNvCxnSpPr>
            <p:nvPr/>
          </p:nvCxnSpPr>
          <p:spPr>
            <a:xfrm rot="10800000" flipV="1">
              <a:off x="2112820" y="-6135573"/>
              <a:ext cx="412079" cy="314365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ecision 23"/>
            <p:cNvSpPr/>
            <p:nvPr/>
          </p:nvSpPr>
          <p:spPr>
            <a:xfrm>
              <a:off x="1148950" y="-5216867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Success?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stCxn id="18" idx="2"/>
              <a:endCxn id="24" idx="0"/>
            </p:cNvCxnSpPr>
            <p:nvPr/>
          </p:nvCxnSpPr>
          <p:spPr>
            <a:xfrm>
              <a:off x="2112819" y="-5428130"/>
              <a:ext cx="0" cy="21126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rminator 27"/>
            <p:cNvSpPr/>
            <p:nvPr/>
          </p:nvSpPr>
          <p:spPr>
            <a:xfrm>
              <a:off x="285783" y="-4523565"/>
              <a:ext cx="1007755" cy="393077"/>
            </a:xfrm>
            <a:prstGeom prst="flowChartTerminator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29" name="Elbow Connector 28"/>
            <p:cNvCxnSpPr>
              <a:stCxn id="24" idx="1"/>
              <a:endCxn id="28" idx="0"/>
            </p:cNvCxnSpPr>
            <p:nvPr/>
          </p:nvCxnSpPr>
          <p:spPr>
            <a:xfrm rot="10800000" flipV="1">
              <a:off x="789662" y="-4816407"/>
              <a:ext cx="359289" cy="29284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Process 31"/>
            <p:cNvSpPr/>
            <p:nvPr/>
          </p:nvSpPr>
          <p:spPr>
            <a:xfrm>
              <a:off x="2587575" y="-4523565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Initialize caches and variables</a:t>
              </a:r>
              <a:endParaRPr lang="en-US" sz="1400" dirty="0"/>
            </a:p>
          </p:txBody>
        </p:sp>
        <p:cxnSp>
          <p:nvCxnSpPr>
            <p:cNvPr id="33" name="Elbow Connector 32"/>
            <p:cNvCxnSpPr>
              <a:stCxn id="24" idx="3"/>
              <a:endCxn id="32" idx="0"/>
            </p:cNvCxnSpPr>
            <p:nvPr/>
          </p:nvCxnSpPr>
          <p:spPr>
            <a:xfrm>
              <a:off x="3076688" y="-4816406"/>
              <a:ext cx="474756" cy="29284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cision 36"/>
            <p:cNvSpPr/>
            <p:nvPr/>
          </p:nvSpPr>
          <p:spPr>
            <a:xfrm>
              <a:off x="2587575" y="-3771231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Completed?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>
              <a:stCxn id="32" idx="2"/>
              <a:endCxn id="37" idx="0"/>
            </p:cNvCxnSpPr>
            <p:nvPr/>
          </p:nvCxnSpPr>
          <p:spPr>
            <a:xfrm>
              <a:off x="3551444" y="-3984413"/>
              <a:ext cx="0" cy="21318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7" idx="3"/>
              <a:endCxn id="45" idx="0"/>
            </p:cNvCxnSpPr>
            <p:nvPr/>
          </p:nvCxnSpPr>
          <p:spPr>
            <a:xfrm>
              <a:off x="4515313" y="-3370770"/>
              <a:ext cx="441200" cy="335889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rocess 44"/>
            <p:cNvSpPr/>
            <p:nvPr/>
          </p:nvSpPr>
          <p:spPr>
            <a:xfrm>
              <a:off x="3992644" y="-3034881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Display performance statistics </a:t>
              </a:r>
              <a:endParaRPr lang="en-US" sz="1400" dirty="0"/>
            </a:p>
          </p:txBody>
        </p:sp>
        <p:sp>
          <p:nvSpPr>
            <p:cNvPr id="48" name="Process 47"/>
            <p:cNvSpPr/>
            <p:nvPr/>
          </p:nvSpPr>
          <p:spPr>
            <a:xfrm>
              <a:off x="3992644" y="-2238905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Close files</a:t>
              </a:r>
              <a:endParaRPr lang="en-US" sz="1400" dirty="0"/>
            </a:p>
          </p:txBody>
        </p:sp>
        <p:sp>
          <p:nvSpPr>
            <p:cNvPr id="49" name="Terminator 48"/>
            <p:cNvSpPr/>
            <p:nvPr/>
          </p:nvSpPr>
          <p:spPr>
            <a:xfrm>
              <a:off x="4452515" y="-1573763"/>
              <a:ext cx="1007755" cy="393077"/>
            </a:xfrm>
            <a:prstGeom prst="flowChartTerminator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1400" dirty="0" smtClean="0"/>
                <a:t>Exit failure</a:t>
              </a:r>
              <a:endParaRPr lang="en-US" sz="1400" dirty="0"/>
            </a:p>
          </p:txBody>
        </p:sp>
        <p:cxnSp>
          <p:nvCxnSpPr>
            <p:cNvPr id="50" name="Straight Arrow Connector 49"/>
            <p:cNvCxnSpPr>
              <a:stCxn id="45" idx="2"/>
              <a:endCxn id="48" idx="0"/>
            </p:cNvCxnSpPr>
            <p:nvPr/>
          </p:nvCxnSpPr>
          <p:spPr>
            <a:xfrm>
              <a:off x="4956513" y="-2495729"/>
              <a:ext cx="0" cy="25682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9" idx="0"/>
            </p:cNvCxnSpPr>
            <p:nvPr/>
          </p:nvCxnSpPr>
          <p:spPr>
            <a:xfrm flipH="1">
              <a:off x="4956393" y="-1845828"/>
              <a:ext cx="120" cy="27206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rocess 55"/>
            <p:cNvSpPr/>
            <p:nvPr/>
          </p:nvSpPr>
          <p:spPr>
            <a:xfrm>
              <a:off x="1204802" y="-3034881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Clock cycle ++</a:t>
              </a:r>
              <a:endParaRPr lang="en-US" sz="1400" dirty="0"/>
            </a:p>
          </p:txBody>
        </p:sp>
        <p:cxnSp>
          <p:nvCxnSpPr>
            <p:cNvPr id="57" name="Elbow Connector 56"/>
            <p:cNvCxnSpPr>
              <a:stCxn id="37" idx="1"/>
              <a:endCxn id="56" idx="0"/>
            </p:cNvCxnSpPr>
            <p:nvPr/>
          </p:nvCxnSpPr>
          <p:spPr>
            <a:xfrm rot="10800000" flipV="1">
              <a:off x="2168671" y="-3370771"/>
              <a:ext cx="418904" cy="335889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rocess 59"/>
            <p:cNvSpPr/>
            <p:nvPr/>
          </p:nvSpPr>
          <p:spPr>
            <a:xfrm>
              <a:off x="-963869" y="-1699350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/>
                <a:t>Dequeue bus transaction</a:t>
              </a:r>
              <a:endParaRPr lang="en-US" sz="1400" dirty="0"/>
            </a:p>
          </p:txBody>
        </p:sp>
        <p:sp>
          <p:nvSpPr>
            <p:cNvPr id="62" name="Process 61"/>
            <p:cNvSpPr/>
            <p:nvPr/>
          </p:nvSpPr>
          <p:spPr>
            <a:xfrm>
              <a:off x="-963869" y="-1044707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all other caches</a:t>
              </a:r>
              <a:endParaRPr lang="en-US" sz="1400" dirty="0"/>
            </a:p>
          </p:txBody>
        </p:sp>
        <p:sp>
          <p:nvSpPr>
            <p:cNvPr id="63" name="Process 62"/>
            <p:cNvSpPr/>
            <p:nvPr/>
          </p:nvSpPr>
          <p:spPr>
            <a:xfrm>
              <a:off x="-963868" y="-238065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target cache</a:t>
              </a:r>
              <a:endParaRPr lang="en-US" sz="1400" dirty="0"/>
            </a:p>
          </p:txBody>
        </p:sp>
        <p:cxnSp>
          <p:nvCxnSpPr>
            <p:cNvPr id="64" name="Straight Arrow Connector 63"/>
            <p:cNvCxnSpPr>
              <a:stCxn id="60" idx="2"/>
              <a:endCxn id="62" idx="0"/>
            </p:cNvCxnSpPr>
            <p:nvPr/>
          </p:nvCxnSpPr>
          <p:spPr>
            <a:xfrm>
              <a:off x="0" y="-1306273"/>
              <a:ext cx="0" cy="26156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2"/>
              <a:endCxn id="63" idx="0"/>
            </p:cNvCxnSpPr>
            <p:nvPr/>
          </p:nvCxnSpPr>
          <p:spPr>
            <a:xfrm>
              <a:off x="0" y="-505555"/>
              <a:ext cx="1" cy="26749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rocess 70"/>
            <p:cNvSpPr/>
            <p:nvPr/>
          </p:nvSpPr>
          <p:spPr>
            <a:xfrm>
              <a:off x="-963868" y="581292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Unblock target cache</a:t>
              </a:r>
              <a:endParaRPr lang="en-US" sz="1400" dirty="0"/>
            </a:p>
          </p:txBody>
        </p:sp>
        <p:cxnSp>
          <p:nvCxnSpPr>
            <p:cNvPr id="72" name="Straight Arrow Connector 71"/>
            <p:cNvCxnSpPr>
              <a:stCxn id="63" idx="2"/>
              <a:endCxn id="71" idx="0"/>
            </p:cNvCxnSpPr>
            <p:nvPr/>
          </p:nvCxnSpPr>
          <p:spPr>
            <a:xfrm>
              <a:off x="1" y="301087"/>
              <a:ext cx="0" cy="28020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cision 74"/>
            <p:cNvSpPr/>
            <p:nvPr/>
          </p:nvSpPr>
          <p:spPr>
            <a:xfrm>
              <a:off x="1200522" y="-2374685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Transaction in queue?</a:t>
              </a:r>
              <a:endParaRPr lang="en-US" sz="1400" dirty="0"/>
            </a:p>
          </p:txBody>
        </p:sp>
        <p:cxnSp>
          <p:nvCxnSpPr>
            <p:cNvPr id="76" name="Elbow Connector 75"/>
            <p:cNvCxnSpPr>
              <a:stCxn id="75" idx="1"/>
              <a:endCxn id="60" idx="0"/>
            </p:cNvCxnSpPr>
            <p:nvPr/>
          </p:nvCxnSpPr>
          <p:spPr>
            <a:xfrm rot="10800000" flipV="1">
              <a:off x="0" y="-1974224"/>
              <a:ext cx="1200522" cy="27487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6" idx="2"/>
              <a:endCxn id="75" idx="0"/>
            </p:cNvCxnSpPr>
            <p:nvPr/>
          </p:nvCxnSpPr>
          <p:spPr>
            <a:xfrm flipH="1">
              <a:off x="2164391" y="-2641804"/>
              <a:ext cx="4280" cy="26711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Process 82"/>
            <p:cNvSpPr/>
            <p:nvPr/>
          </p:nvSpPr>
          <p:spPr>
            <a:xfrm>
              <a:off x="1200522" y="-115062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each processor</a:t>
              </a:r>
              <a:endParaRPr lang="en-US" sz="1400" dirty="0"/>
            </a:p>
          </p:txBody>
        </p:sp>
        <p:cxnSp>
          <p:nvCxnSpPr>
            <p:cNvPr id="84" name="Elbow Connector 83"/>
            <p:cNvCxnSpPr>
              <a:stCxn id="71" idx="2"/>
              <a:endCxn id="83" idx="0"/>
            </p:cNvCxnSpPr>
            <p:nvPr/>
          </p:nvCxnSpPr>
          <p:spPr>
            <a:xfrm rot="5400000" flipH="1" flipV="1">
              <a:off x="19697" y="-1170324"/>
              <a:ext cx="2124997" cy="2164390"/>
            </a:xfrm>
            <a:prstGeom prst="bentConnector5">
              <a:avLst>
                <a:gd name="adj1" fmla="val -6505"/>
                <a:gd name="adj2" fmla="val 50000"/>
                <a:gd name="adj3" fmla="val 110758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5" idx="2"/>
              <a:endCxn id="83" idx="0"/>
            </p:cNvCxnSpPr>
            <p:nvPr/>
          </p:nvCxnSpPr>
          <p:spPr>
            <a:xfrm>
              <a:off x="2164391" y="-1573763"/>
              <a:ext cx="0" cy="42313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ecision 91"/>
            <p:cNvSpPr/>
            <p:nvPr/>
          </p:nvSpPr>
          <p:spPr>
            <a:xfrm>
              <a:off x="1204802" y="-505555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Blocked?</a:t>
              </a:r>
              <a:endParaRPr lang="en-US" sz="1400" dirty="0"/>
            </a:p>
          </p:txBody>
        </p:sp>
        <p:sp>
          <p:nvSpPr>
            <p:cNvPr id="93" name="Process 92"/>
            <p:cNvSpPr/>
            <p:nvPr/>
          </p:nvSpPr>
          <p:spPr>
            <a:xfrm>
              <a:off x="2560270" y="391379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Read next instruction</a:t>
              </a:r>
              <a:endParaRPr lang="en-US" sz="1400" dirty="0"/>
            </a:p>
          </p:txBody>
        </p:sp>
        <p:sp>
          <p:nvSpPr>
            <p:cNvPr id="95" name="Decision 94"/>
            <p:cNvSpPr/>
            <p:nvPr/>
          </p:nvSpPr>
          <p:spPr>
            <a:xfrm>
              <a:off x="2560270" y="1158336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Is cache hit?</a:t>
              </a:r>
              <a:endParaRPr lang="en-US" sz="1400" dirty="0"/>
            </a:p>
          </p:txBody>
        </p:sp>
        <p:cxnSp>
          <p:nvCxnSpPr>
            <p:cNvPr id="96" name="Straight Arrow Connector 95"/>
            <p:cNvCxnSpPr>
              <a:stCxn id="83" idx="2"/>
              <a:endCxn id="92" idx="0"/>
            </p:cNvCxnSpPr>
            <p:nvPr/>
          </p:nvCxnSpPr>
          <p:spPr>
            <a:xfrm>
              <a:off x="2164391" y="-757551"/>
              <a:ext cx="4280" cy="25199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2" idx="3"/>
              <a:endCxn id="93" idx="0"/>
            </p:cNvCxnSpPr>
            <p:nvPr/>
          </p:nvCxnSpPr>
          <p:spPr>
            <a:xfrm>
              <a:off x="3132540" y="-105094"/>
              <a:ext cx="391599" cy="496473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ecision 103"/>
            <p:cNvSpPr/>
            <p:nvPr/>
          </p:nvSpPr>
          <p:spPr>
            <a:xfrm>
              <a:off x="4167384" y="1677175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Need transaction?</a:t>
              </a:r>
              <a:endParaRPr lang="en-US" sz="1400" dirty="0"/>
            </a:p>
          </p:txBody>
        </p:sp>
        <p:cxnSp>
          <p:nvCxnSpPr>
            <p:cNvPr id="105" name="Elbow Connector 104"/>
            <p:cNvCxnSpPr>
              <a:stCxn id="95" idx="3"/>
              <a:endCxn id="104" idx="0"/>
            </p:cNvCxnSpPr>
            <p:nvPr/>
          </p:nvCxnSpPr>
          <p:spPr>
            <a:xfrm>
              <a:off x="4488008" y="1558797"/>
              <a:ext cx="643245" cy="118378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Process 107"/>
            <p:cNvSpPr/>
            <p:nvPr/>
          </p:nvSpPr>
          <p:spPr>
            <a:xfrm>
              <a:off x="5282112" y="2549304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transaction</a:t>
              </a:r>
              <a:endParaRPr lang="en-US" sz="1400" dirty="0"/>
            </a:p>
          </p:txBody>
        </p:sp>
        <p:cxnSp>
          <p:nvCxnSpPr>
            <p:cNvPr id="109" name="Elbow Connector 108"/>
            <p:cNvCxnSpPr>
              <a:stCxn id="104" idx="3"/>
              <a:endCxn id="108" idx="0"/>
            </p:cNvCxnSpPr>
            <p:nvPr/>
          </p:nvCxnSpPr>
          <p:spPr>
            <a:xfrm>
              <a:off x="6095122" y="2077636"/>
              <a:ext cx="150859" cy="471668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3" idx="2"/>
              <a:endCxn id="95" idx="0"/>
            </p:cNvCxnSpPr>
            <p:nvPr/>
          </p:nvCxnSpPr>
          <p:spPr>
            <a:xfrm>
              <a:off x="3524139" y="784456"/>
              <a:ext cx="0" cy="3738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Process 116"/>
            <p:cNvSpPr/>
            <p:nvPr/>
          </p:nvSpPr>
          <p:spPr>
            <a:xfrm>
              <a:off x="2823185" y="2402527"/>
              <a:ext cx="1927738" cy="53915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Change states of target cache</a:t>
              </a:r>
              <a:endParaRPr lang="en-US" sz="1400" dirty="0"/>
            </a:p>
          </p:txBody>
        </p:sp>
        <p:cxnSp>
          <p:nvCxnSpPr>
            <p:cNvPr id="118" name="Elbow Connector 117"/>
            <p:cNvCxnSpPr>
              <a:stCxn id="104" idx="1"/>
              <a:endCxn id="117" idx="0"/>
            </p:cNvCxnSpPr>
            <p:nvPr/>
          </p:nvCxnSpPr>
          <p:spPr>
            <a:xfrm rot="10800000" flipV="1">
              <a:off x="3787054" y="2077635"/>
              <a:ext cx="380330" cy="32489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rocess 121"/>
            <p:cNvSpPr/>
            <p:nvPr/>
          </p:nvSpPr>
          <p:spPr>
            <a:xfrm>
              <a:off x="1204802" y="192595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data request</a:t>
              </a:r>
              <a:endParaRPr lang="en-US" sz="1400" dirty="0"/>
            </a:p>
          </p:txBody>
        </p:sp>
        <p:cxnSp>
          <p:nvCxnSpPr>
            <p:cNvPr id="123" name="Elbow Connector 122"/>
            <p:cNvCxnSpPr>
              <a:stCxn id="95" idx="1"/>
              <a:endCxn id="122" idx="0"/>
            </p:cNvCxnSpPr>
            <p:nvPr/>
          </p:nvCxnSpPr>
          <p:spPr>
            <a:xfrm rot="10800000" flipV="1">
              <a:off x="2168672" y="1558796"/>
              <a:ext cx="391599" cy="367161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Decision 125"/>
            <p:cNvSpPr/>
            <p:nvPr/>
          </p:nvSpPr>
          <p:spPr>
            <a:xfrm>
              <a:off x="1200522" y="3175430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Data bus busy?</a:t>
              </a:r>
              <a:endParaRPr lang="en-US" sz="1400" dirty="0"/>
            </a:p>
          </p:txBody>
        </p:sp>
        <p:cxnSp>
          <p:nvCxnSpPr>
            <p:cNvPr id="127" name="Elbow Connector 126"/>
            <p:cNvCxnSpPr>
              <a:stCxn id="117" idx="2"/>
              <a:endCxn id="126" idx="0"/>
            </p:cNvCxnSpPr>
            <p:nvPr/>
          </p:nvCxnSpPr>
          <p:spPr>
            <a:xfrm rot="5400000">
              <a:off x="2858848" y="2247223"/>
              <a:ext cx="233751" cy="16226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/>
            <p:cNvCxnSpPr>
              <a:stCxn id="108" idx="2"/>
              <a:endCxn id="126" idx="0"/>
            </p:cNvCxnSpPr>
            <p:nvPr/>
          </p:nvCxnSpPr>
          <p:spPr>
            <a:xfrm rot="5400000">
              <a:off x="4088662" y="1018110"/>
              <a:ext cx="233049" cy="40815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22" idx="2"/>
              <a:endCxn id="126" idx="0"/>
            </p:cNvCxnSpPr>
            <p:nvPr/>
          </p:nvCxnSpPr>
          <p:spPr>
            <a:xfrm flipH="1">
              <a:off x="2164391" y="2319035"/>
              <a:ext cx="4280" cy="85639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92" idx="2"/>
            </p:cNvCxnSpPr>
            <p:nvPr/>
          </p:nvCxnSpPr>
          <p:spPr>
            <a:xfrm rot="5400000">
              <a:off x="185306" y="1073930"/>
              <a:ext cx="2761928" cy="1204802"/>
            </a:xfrm>
            <a:prstGeom prst="bentConnector3">
              <a:avLst>
                <a:gd name="adj1" fmla="val 34523"/>
              </a:avLst>
            </a:prstGeom>
            <a:ln>
              <a:solidFill>
                <a:srgbClr val="1F49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Elbow Connector 169"/>
            <p:cNvCxnSpPr>
              <a:endCxn id="126" idx="0"/>
            </p:cNvCxnSpPr>
            <p:nvPr/>
          </p:nvCxnSpPr>
          <p:spPr>
            <a:xfrm>
              <a:off x="963870" y="3057293"/>
              <a:ext cx="1200521" cy="11813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Process 177"/>
            <p:cNvSpPr/>
            <p:nvPr/>
          </p:nvSpPr>
          <p:spPr>
            <a:xfrm>
              <a:off x="3859850" y="407879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Request countdown --</a:t>
              </a:r>
              <a:endParaRPr lang="en-US" sz="1400" dirty="0"/>
            </a:p>
          </p:txBody>
        </p:sp>
        <p:sp>
          <p:nvSpPr>
            <p:cNvPr id="180" name="Process 179"/>
            <p:cNvSpPr/>
            <p:nvPr/>
          </p:nvSpPr>
          <p:spPr>
            <a:xfrm>
              <a:off x="-174207" y="4078798"/>
              <a:ext cx="1927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Dequeue data request</a:t>
              </a:r>
              <a:endParaRPr lang="en-US" sz="1400" dirty="0"/>
            </a:p>
          </p:txBody>
        </p:sp>
        <p:sp>
          <p:nvSpPr>
            <p:cNvPr id="181" name="Decision 180"/>
            <p:cNvSpPr/>
            <p:nvPr/>
          </p:nvSpPr>
          <p:spPr>
            <a:xfrm>
              <a:off x="-174207" y="4738733"/>
              <a:ext cx="1927738" cy="800922"/>
            </a:xfrm>
            <a:prstGeom prst="flowChartDecision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/>
            <a:lstStyle/>
            <a:p>
              <a:pPr algn="ctr"/>
              <a:r>
                <a:rPr lang="en-US" sz="1400" dirty="0" smtClean="0"/>
                <a:t>Block shared?</a:t>
              </a:r>
              <a:endParaRPr lang="en-US" sz="1400" dirty="0"/>
            </a:p>
          </p:txBody>
        </p:sp>
        <p:sp>
          <p:nvSpPr>
            <p:cNvPr id="182" name="Process 181"/>
            <p:cNvSpPr/>
            <p:nvPr/>
          </p:nvSpPr>
          <p:spPr>
            <a:xfrm>
              <a:off x="-963868" y="5671858"/>
              <a:ext cx="1291738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Flush</a:t>
              </a:r>
              <a:endParaRPr lang="en-US" sz="1400" dirty="0"/>
            </a:p>
          </p:txBody>
        </p:sp>
        <p:sp>
          <p:nvSpPr>
            <p:cNvPr id="183" name="Process 182"/>
            <p:cNvSpPr/>
            <p:nvPr/>
          </p:nvSpPr>
          <p:spPr>
            <a:xfrm>
              <a:off x="1060949" y="5671858"/>
              <a:ext cx="1725393" cy="393077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Fetch form MEM</a:t>
              </a:r>
              <a:endParaRPr lang="en-US" sz="1400" dirty="0"/>
            </a:p>
          </p:txBody>
        </p:sp>
        <p:cxnSp>
          <p:nvCxnSpPr>
            <p:cNvPr id="184" name="Elbow Connector 183"/>
            <p:cNvCxnSpPr>
              <a:stCxn id="126" idx="1"/>
              <a:endCxn id="180" idx="0"/>
            </p:cNvCxnSpPr>
            <p:nvPr/>
          </p:nvCxnSpPr>
          <p:spPr>
            <a:xfrm rot="10800000" flipV="1">
              <a:off x="789662" y="3575890"/>
              <a:ext cx="410860" cy="50290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26" idx="3"/>
              <a:endCxn id="178" idx="0"/>
            </p:cNvCxnSpPr>
            <p:nvPr/>
          </p:nvCxnSpPr>
          <p:spPr>
            <a:xfrm>
              <a:off x="3128260" y="3575891"/>
              <a:ext cx="1695459" cy="502907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181" idx="3"/>
              <a:endCxn id="183" idx="0"/>
            </p:cNvCxnSpPr>
            <p:nvPr/>
          </p:nvCxnSpPr>
          <p:spPr>
            <a:xfrm>
              <a:off x="1753531" y="5139194"/>
              <a:ext cx="170115" cy="53266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181" idx="1"/>
              <a:endCxn id="182" idx="0"/>
            </p:cNvCxnSpPr>
            <p:nvPr/>
          </p:nvCxnSpPr>
          <p:spPr>
            <a:xfrm rot="10800000" flipV="1">
              <a:off x="-317999" y="5139194"/>
              <a:ext cx="143792" cy="532664"/>
            </a:xfrm>
            <a:prstGeom prst="bentConnector2">
              <a:avLst/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0" idx="2"/>
              <a:endCxn id="181" idx="0"/>
            </p:cNvCxnSpPr>
            <p:nvPr/>
          </p:nvCxnSpPr>
          <p:spPr>
            <a:xfrm>
              <a:off x="789662" y="4471875"/>
              <a:ext cx="0" cy="2668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178" idx="2"/>
              <a:endCxn id="209" idx="0"/>
            </p:cNvCxnSpPr>
            <p:nvPr/>
          </p:nvCxnSpPr>
          <p:spPr>
            <a:xfrm>
              <a:off x="4823719" y="4471875"/>
              <a:ext cx="0" cy="2668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Process 208"/>
            <p:cNvSpPr/>
            <p:nvPr/>
          </p:nvSpPr>
          <p:spPr>
            <a:xfrm>
              <a:off x="3859850" y="4738733"/>
              <a:ext cx="1927738" cy="1326202"/>
            </a:xfrm>
            <a:prstGeom prst="flowChartProcess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Enqueue</a:t>
              </a:r>
              <a:r>
                <a:rPr lang="en-US" sz="1400" dirty="0" smtClean="0"/>
                <a:t> new bus transaction based on data request status (Flush &amp; countdown=9, fetch &amp; countdown=0)</a:t>
              </a:r>
              <a:endParaRPr lang="en-US" sz="1400" dirty="0"/>
            </a:p>
          </p:txBody>
        </p:sp>
        <p:cxnSp>
          <p:nvCxnSpPr>
            <p:cNvPr id="217" name="Elbow Connector 216"/>
            <p:cNvCxnSpPr>
              <a:stCxn id="209" idx="2"/>
              <a:endCxn id="37" idx="0"/>
            </p:cNvCxnSpPr>
            <p:nvPr/>
          </p:nvCxnSpPr>
          <p:spPr>
            <a:xfrm rot="5400000" flipH="1">
              <a:off x="-730501" y="510715"/>
              <a:ext cx="9836166" cy="1272275"/>
            </a:xfrm>
            <a:prstGeom prst="bentConnector5">
              <a:avLst>
                <a:gd name="adj1" fmla="val -2324"/>
                <a:gd name="adj2" fmla="val -230986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stCxn id="183" idx="2"/>
              <a:endCxn id="37" idx="0"/>
            </p:cNvCxnSpPr>
            <p:nvPr/>
          </p:nvCxnSpPr>
          <p:spPr>
            <a:xfrm rot="5400000" flipH="1" flipV="1">
              <a:off x="-2180538" y="332953"/>
              <a:ext cx="9836166" cy="1627798"/>
            </a:xfrm>
            <a:prstGeom prst="bentConnector5">
              <a:avLst>
                <a:gd name="adj1" fmla="val -2324"/>
                <a:gd name="adj2" fmla="val 358410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/>
            <p:cNvCxnSpPr>
              <a:stCxn id="182" idx="2"/>
              <a:endCxn id="37" idx="0"/>
            </p:cNvCxnSpPr>
            <p:nvPr/>
          </p:nvCxnSpPr>
          <p:spPr>
            <a:xfrm rot="5400000" flipH="1" flipV="1">
              <a:off x="-3301361" y="-787870"/>
              <a:ext cx="9836166" cy="3869443"/>
            </a:xfrm>
            <a:prstGeom prst="bentConnector5">
              <a:avLst>
                <a:gd name="adj1" fmla="val -2324"/>
                <a:gd name="adj2" fmla="val 208904"/>
                <a:gd name="adj3" fmla="val 101449"/>
              </a:avLst>
            </a:prstGeom>
            <a:ln>
              <a:solidFill>
                <a:srgbClr val="1F497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7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484</Words>
  <Application>Microsoft Macintosh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Kaizhi Meng</dc:creator>
  <cp:lastModifiedBy>Kaizhi Meng</cp:lastModifiedBy>
  <cp:revision>48</cp:revision>
  <dcterms:created xsi:type="dcterms:W3CDTF">2013-11-24T03:23:50Z</dcterms:created>
  <dcterms:modified xsi:type="dcterms:W3CDTF">2013-11-24T10:06:05Z</dcterms:modified>
</cp:coreProperties>
</file>