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4"/>
  </p:notesMasterIdLst>
  <p:sldIdLst>
    <p:sldId id="256" r:id="rId2"/>
    <p:sldId id="257" r:id="rId3"/>
    <p:sldId id="258" r:id="rId4"/>
    <p:sldId id="259" r:id="rId5"/>
    <p:sldId id="260" r:id="rId6"/>
    <p:sldId id="262" r:id="rId7"/>
    <p:sldId id="261" r:id="rId8"/>
    <p:sldId id="263" r:id="rId9"/>
    <p:sldId id="266" r:id="rId10"/>
    <p:sldId id="268" r:id="rId11"/>
    <p:sldId id="298" r:id="rId12"/>
    <p:sldId id="299" r:id="rId13"/>
    <p:sldId id="269" r:id="rId14"/>
    <p:sldId id="267" r:id="rId15"/>
    <p:sldId id="271" r:id="rId16"/>
    <p:sldId id="274" r:id="rId17"/>
    <p:sldId id="275" r:id="rId18"/>
    <p:sldId id="277" r:id="rId19"/>
    <p:sldId id="279" r:id="rId20"/>
    <p:sldId id="280" r:id="rId21"/>
    <p:sldId id="281" r:id="rId22"/>
    <p:sldId id="272" r:id="rId23"/>
    <p:sldId id="282" r:id="rId24"/>
    <p:sldId id="284" r:id="rId25"/>
    <p:sldId id="285" r:id="rId26"/>
    <p:sldId id="288" r:id="rId27"/>
    <p:sldId id="289" r:id="rId28"/>
    <p:sldId id="290" r:id="rId29"/>
    <p:sldId id="291" r:id="rId30"/>
    <p:sldId id="293" r:id="rId31"/>
    <p:sldId id="295" r:id="rId32"/>
    <p:sldId id="297" r:id="rId33"/>
  </p:sldIdLst>
  <p:sldSz cx="9144000" cy="6858000" type="screen4x3"/>
  <p:notesSz cx="6858000" cy="9144000"/>
  <p:embeddedFontLst>
    <p:embeddedFont>
      <p:font typeface="DFKai-SB" panose="03000509000000000000" pitchFamily="65" charset="-120"/>
      <p:regular r:id="rId35"/>
    </p:embeddedFont>
    <p:embeddedFont>
      <p:font typeface="Source Sans Pro" panose="020B0604020202020204" charset="0"/>
      <p:regular r:id="rId36"/>
      <p:bold r:id="rId37"/>
      <p:italic r:id="rId38"/>
      <p:boldItalic r:id="rId39"/>
    </p:embeddedFont>
    <p:embeddedFont>
      <p:font typeface="Roboto Slab"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31890E-2D49-4207-8D41-3A3CF2D1C91E}">
  <a:tblStyle styleId="{9731890E-2D49-4207-8D41-3A3CF2D1C9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766" autoAdjust="0"/>
  </p:normalViewPr>
  <p:slideViewPr>
    <p:cSldViewPr snapToGrid="0">
      <p:cViewPr varScale="1">
        <p:scale>
          <a:sx n="48" d="100"/>
          <a:sy n="48" d="100"/>
        </p:scale>
        <p:origin x="18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048955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bnext.com.tw/article/50996/theres-now-proof-that-quantum-computers-can-outperform-classical-machin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eettaiwan.com/news/article/20181029NT01-Quantum-Computing-Is-Mathematically-Better"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digitimes.com.tw/col/article.asp?id=575"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www.bnext.com.tw/article/47890/quantum-qubit-quantum-manifesto"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gvm.com.tw/article.html?id=41082"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tevchen.pixnet.net/blog/post/66822384-%E9%87%8F%E5%AD%90%E9%9B%BB%E8%85%A6%E7%9A%84%E9%81%8B%E7%AE%97%E9%80%9F%E5%BA%A6-%E6%98%AF%E5%82%B3%E7%B5%B1%E9%9B%BB%E8%85%A6%E9%81%8B%E7%AE%97%E9%80%9F%E5%BA%A6%E7%9A%8454"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case.ntu.edu.tw/blog/?p=31052"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case.ntu.edu.tw/blog/?p=31052"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a.ylib.com/MagArticle.aspx?Unit=featurearticles&amp;id=2877"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089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aca9cf94d_1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aca9cf94d_1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量子必須達到</a:t>
            </a:r>
            <a:r>
              <a:rPr lang="zh-TW" altLang="en-US" sz="1100" b="1" i="0" u="none" strike="noStrike" cap="none" dirty="0" smtClean="0">
                <a:solidFill>
                  <a:srgbClr val="000000"/>
                </a:solidFill>
                <a:effectLst/>
                <a:latin typeface="Arial"/>
                <a:ea typeface="Arial"/>
                <a:cs typeface="Arial"/>
                <a:sym typeface="Arial"/>
              </a:rPr>
              <a:t>量子疊加</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quantum superposition</a:t>
            </a:r>
            <a:r>
              <a:rPr lang="zh-TW" altLang="en-US" sz="1100" b="0" i="0" u="none" strike="noStrike" cap="none" dirty="0" smtClean="0">
                <a:solidFill>
                  <a:srgbClr val="000000"/>
                </a:solidFill>
                <a:effectLst/>
                <a:latin typeface="Arial"/>
                <a:ea typeface="Arial"/>
                <a:cs typeface="Arial"/>
                <a:sym typeface="Arial"/>
              </a:rPr>
              <a:t>）和</a:t>
            </a:r>
            <a:r>
              <a:rPr lang="zh-TW" altLang="en-US" sz="1100" b="1" i="0" u="none" strike="noStrike" cap="none" dirty="0" smtClean="0">
                <a:solidFill>
                  <a:srgbClr val="000000"/>
                </a:solidFill>
                <a:effectLst/>
                <a:latin typeface="Arial"/>
                <a:ea typeface="Arial"/>
                <a:cs typeface="Arial"/>
                <a:sym typeface="Arial"/>
              </a:rPr>
              <a:t>量子糾纏狀態</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quantum entanglement</a:t>
            </a:r>
            <a:r>
              <a:rPr lang="zh-TW" altLang="en-US" sz="1100" b="0" i="0" u="none" strike="noStrike" cap="none" dirty="0" smtClean="0">
                <a:solidFill>
                  <a:srgbClr val="000000"/>
                </a:solidFill>
                <a:effectLst/>
                <a:latin typeface="Arial"/>
                <a:ea typeface="Arial"/>
                <a:cs typeface="Arial"/>
                <a:sym typeface="Arial"/>
              </a:rPr>
              <a:t>）：即單一量子須同時處於兩種物理狀態，且兩個量子間需形成聯結，使得兩個量子即使不處於同一個空間，卻可以即時互相影響，才能做為量子運算基本單元</a:t>
            </a:r>
            <a:r>
              <a:rPr lang="en-US" altLang="zh-TW" sz="1100" b="0" i="0" u="none" strike="noStrike" cap="none" baseline="30000" dirty="0" smtClean="0">
                <a:solidFill>
                  <a:srgbClr val="000000"/>
                </a:solidFill>
                <a:effectLst/>
                <a:latin typeface="Arial"/>
                <a:ea typeface="Arial"/>
                <a:cs typeface="Arial"/>
                <a:sym typeface="Arial"/>
              </a:rPr>
              <a:t>17</a:t>
            </a:r>
            <a:r>
              <a:rPr lang="zh-TW" altLang="en-US" sz="1100" b="0" i="0" u="none" strike="noStrike" cap="none" dirty="0" smtClean="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474988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acbf26078_14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acbf26078_1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smtClean="0"/>
          </a:p>
          <a:p>
            <a:pPr marL="0" lvl="0" indent="0" algn="l" rtl="0">
              <a:spcBef>
                <a:spcPts val="0"/>
              </a:spcBef>
              <a:spcAft>
                <a:spcPts val="0"/>
              </a:spcAft>
              <a:buNone/>
            </a:pPr>
            <a:r>
              <a:rPr lang="zh-TW" altLang="en-US" dirty="0" smtClean="0"/>
              <a:t>量子計算：可以把</a:t>
            </a:r>
            <a:r>
              <a:rPr lang="en-US" altLang="zh-TW" dirty="0" smtClean="0"/>
              <a:t>35711</a:t>
            </a:r>
            <a:r>
              <a:rPr lang="zh-TW" altLang="en-US" dirty="0" smtClean="0"/>
              <a:t>等除數同時帶入表達式，看看有沒有餘數</a:t>
            </a:r>
            <a:endParaRPr lang="en-US" altLang="zh-TW" dirty="0" smtClean="0"/>
          </a:p>
          <a:p>
            <a:pPr marL="0" lvl="0" indent="0" algn="l" rtl="0">
              <a:spcBef>
                <a:spcPts val="0"/>
              </a:spcBef>
              <a:spcAft>
                <a:spcPts val="0"/>
              </a:spcAft>
              <a:buNone/>
            </a:pPr>
            <a:r>
              <a:rPr lang="en-US" dirty="0" smtClean="0"/>
              <a:t>FI 1</a:t>
            </a:r>
            <a:r>
              <a:rPr lang="zh-TW" altLang="en-US" dirty="0" smtClean="0"/>
              <a:t> </a:t>
            </a:r>
            <a:r>
              <a:rPr lang="en-US" altLang="zh-TW" dirty="0" smtClean="0"/>
              <a:t>= ½ (3 5 7 11) </a:t>
            </a:r>
            <a:r>
              <a:rPr lang="zh-TW" altLang="en-US" dirty="0" smtClean="0"/>
              <a:t>他們四個是一個疊加態到一個量子狀態之中，同時其中各四個量子比特是糾纏的，這樣才可以實現。</a:t>
            </a:r>
            <a:endParaRPr lang="en-US" altLang="zh-TW" dirty="0" smtClean="0"/>
          </a:p>
          <a:p>
            <a:pPr marL="0" lvl="0" indent="0" algn="l" rtl="0">
              <a:spcBef>
                <a:spcPts val="0"/>
              </a:spcBef>
              <a:spcAft>
                <a:spcPts val="0"/>
              </a:spcAft>
              <a:buNone/>
            </a:pPr>
            <a:r>
              <a:rPr lang="zh-TW" altLang="en-US" dirty="0" smtClean="0"/>
              <a:t>同時</a:t>
            </a:r>
            <a:r>
              <a:rPr lang="en-US" altLang="zh-TW" dirty="0" smtClean="0"/>
              <a:t>1529</a:t>
            </a:r>
            <a:r>
              <a:rPr lang="zh-TW" altLang="en-US" dirty="0" smtClean="0"/>
              <a:t>也可以寫成一個量子態</a:t>
            </a:r>
            <a:endParaRPr lang="en-US" altLang="zh-TW"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FI</a:t>
            </a:r>
            <a:r>
              <a:rPr lang="en-US" baseline="0" dirty="0" smtClean="0"/>
              <a:t> 2</a:t>
            </a:r>
          </a:p>
          <a:p>
            <a:pPr marL="0" lvl="0" indent="0" algn="l" rtl="0">
              <a:spcBef>
                <a:spcPts val="0"/>
              </a:spcBef>
              <a:spcAft>
                <a:spcPts val="0"/>
              </a:spcAft>
              <a:buNone/>
            </a:pPr>
            <a:r>
              <a:rPr lang="zh-TW" altLang="en-US" baseline="0" dirty="0" smtClean="0"/>
              <a:t>透過一些量子的特點可以做這樣的除法，</a:t>
            </a:r>
            <a:r>
              <a:rPr lang="en-US" altLang="zh-TW" baseline="0" dirty="0" smtClean="0"/>
              <a:t>F2/F1</a:t>
            </a:r>
            <a:r>
              <a:rPr lang="zh-TW" altLang="en-US" baseline="0" dirty="0" smtClean="0"/>
              <a:t> 他就會去找沒有餘數的，當然其中過程很複雜才能實現 我說的比較簡略</a:t>
            </a:r>
            <a:endParaRPr dirty="0"/>
          </a:p>
        </p:txBody>
      </p:sp>
    </p:spTree>
    <p:extLst>
      <p:ext uri="{BB962C8B-B14F-4D97-AF65-F5344CB8AC3E}">
        <p14:creationId xmlns:p14="http://schemas.microsoft.com/office/powerpoint/2010/main" val="663754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aca9cf94d_11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aca9cf94d_1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u="sng">
                <a:solidFill>
                  <a:schemeClr val="hlink"/>
                </a:solidFill>
                <a:hlinkClick r:id="rId3"/>
              </a:rPr>
              <a:t>https://www.bnext.com.tw/article/50996/theres-now-proof-that-quantum-computers-can-outperform-classical-machines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127561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aca9cf94d_1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aca9cf94d_1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t>計算機通過邏輯電路完成的、是或非各種邏輯門做計算</a:t>
            </a:r>
            <a:endParaRPr lang="en-US" altLang="zh-TW" dirty="0" smtClean="0"/>
          </a:p>
          <a:p>
            <a:pPr marL="0" lvl="0" indent="0" algn="l" rtl="0">
              <a:spcBef>
                <a:spcPts val="0"/>
              </a:spcBef>
              <a:spcAft>
                <a:spcPts val="0"/>
              </a:spcAft>
              <a:buNone/>
            </a:pPr>
            <a:r>
              <a:rPr lang="zh-TW" altLang="en-US" dirty="0" smtClean="0"/>
              <a:t>量子閘是可逆的，</a:t>
            </a:r>
            <a:r>
              <a:rPr lang="en-US" altLang="zh-TW" dirty="0" err="1" smtClean="0"/>
              <a:t>notgate</a:t>
            </a:r>
            <a:r>
              <a:rPr lang="zh-TW" altLang="en-US" dirty="0" smtClean="0"/>
              <a:t>可逆 輸入是輸出非；</a:t>
            </a:r>
            <a:r>
              <a:rPr lang="en-US" altLang="zh-TW" dirty="0" smtClean="0"/>
              <a:t>nor</a:t>
            </a:r>
            <a:r>
              <a:rPr lang="zh-TW" altLang="en-US" dirty="0" smtClean="0"/>
              <a:t>不可逆 真真真，無法回推。</a:t>
            </a:r>
            <a:endParaRPr lang="en-US" altLang="zh-TW" dirty="0" smtClean="0"/>
          </a:p>
          <a:p>
            <a:pPr marL="0" lvl="0" indent="0" algn="l" rtl="0">
              <a:spcBef>
                <a:spcPts val="0"/>
              </a:spcBef>
              <a:spcAft>
                <a:spcPts val="0"/>
              </a:spcAft>
              <a:buNone/>
            </a:pPr>
            <a:r>
              <a:rPr lang="zh-TW" altLang="en-US" dirty="0" smtClean="0"/>
              <a:t>計算方式：半導體裡面通電不通電、改變原子的狀態</a:t>
            </a:r>
            <a:endParaRPr lang="en-US" altLang="zh-TW"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2053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acbf26078_19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acbf26078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16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aca9cf94d_9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aca9cf94d_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308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aca9cf94d_9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aca9cf94d_9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u="sng" dirty="0">
                <a:solidFill>
                  <a:schemeClr val="hlink"/>
                </a:solidFill>
                <a:hlinkClick r:id="rId3"/>
              </a:rPr>
              <a:t>https://www.eettaiwan.com/news/article/20181029NT01-Quantum-Computing-Is-Mathematically-Better</a:t>
            </a:r>
            <a:endParaRPr dirty="0"/>
          </a:p>
        </p:txBody>
      </p:sp>
    </p:spTree>
    <p:extLst>
      <p:ext uri="{BB962C8B-B14F-4D97-AF65-F5344CB8AC3E}">
        <p14:creationId xmlns:p14="http://schemas.microsoft.com/office/powerpoint/2010/main" val="1855810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aca9cf94d_9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aca9cf94d_9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．一個使量子電腦能夠進入實際應用的關鍵，是量子位元的可擴充性。</a:t>
            </a:r>
            <a:endParaRPr lang="en-US" altLang="zh-TW"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．製造量子晶片技術最主流的學派是採用「超導體材料」。超導體材料的優點在於，製造出來的量子位元執行速度快，也較容易製作出多個量子位元，實現量子糾纏，因此吸引</a:t>
            </a:r>
            <a:r>
              <a:rPr lang="en-US" altLang="zh-TW" sz="1100" b="0" i="0" u="none" strike="noStrike" cap="none" dirty="0" smtClean="0">
                <a:solidFill>
                  <a:srgbClr val="000000"/>
                </a:solidFill>
                <a:effectLst/>
                <a:latin typeface="Arial"/>
                <a:ea typeface="Arial"/>
                <a:cs typeface="Arial"/>
                <a:sym typeface="Arial"/>
              </a:rPr>
              <a:t>Google</a:t>
            </a:r>
            <a:r>
              <a:rPr lang="zh-TW" altLang="en-US" sz="1100" b="0" i="0" u="none" strike="noStrike" cap="none" dirty="0" smtClean="0">
                <a:solidFill>
                  <a:srgbClr val="000000"/>
                </a:solidFill>
                <a:effectLst/>
                <a:latin typeface="Arial"/>
                <a:ea typeface="Arial"/>
                <a:cs typeface="Arial"/>
                <a:sym typeface="Arial"/>
              </a:rPr>
              <a:t>與</a:t>
            </a:r>
            <a:r>
              <a:rPr lang="en-US" altLang="zh-TW" sz="1100" b="0" i="0" u="none" strike="noStrike" cap="none" dirty="0" smtClean="0">
                <a:solidFill>
                  <a:srgbClr val="000000"/>
                </a:solidFill>
                <a:effectLst/>
                <a:latin typeface="Arial"/>
                <a:ea typeface="Arial"/>
                <a:cs typeface="Arial"/>
                <a:sym typeface="Arial"/>
              </a:rPr>
              <a:t>IBM</a:t>
            </a:r>
            <a:r>
              <a:rPr lang="zh-TW" altLang="en-US" sz="1100" b="0" i="0" u="none" strike="noStrike" cap="none" dirty="0" smtClean="0">
                <a:solidFill>
                  <a:srgbClr val="000000"/>
                </a:solidFill>
                <a:effectLst/>
                <a:latin typeface="Arial"/>
                <a:ea typeface="Arial"/>
                <a:cs typeface="Arial"/>
                <a:sym typeface="Arial"/>
              </a:rPr>
              <a:t>等科技公司研發。超導體的技術發展還不像對半導體的成熟、壽命較短。</a:t>
            </a:r>
            <a:endParaRPr lang="en-US" altLang="zh-TW"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現行主流量子運算技術之一的矽自旋量子，就是由於可以利用已經十分成熟的半導體技術，具有和現行電腦相容性，而吸引英特爾和其他研究人員投入研發。普林斯頓大學製造出能夠準確控制兩個電子之間量子行為，以矽為材料的元件，且錯誤率極低。但缺點是較難做多個。</a:t>
            </a:r>
            <a:endParaRPr dirty="0"/>
          </a:p>
        </p:txBody>
      </p:sp>
    </p:spTree>
    <p:extLst>
      <p:ext uri="{BB962C8B-B14F-4D97-AF65-F5344CB8AC3E}">
        <p14:creationId xmlns:p14="http://schemas.microsoft.com/office/powerpoint/2010/main" val="3076419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ca9cf94d_9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ca9cf94d_9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量子態十分容易受到振動或電磁場，甚至一般熱擾動的干擾，所以現在的量子電腦需要在接近絕對零度的超低溫度操作</a:t>
            </a:r>
            <a:endParaRPr lang="en-US" altLang="zh-TW"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目前主要的技術瓶頸除了增加量子位元數之外，就是如何維持穩定量子態，使量子維持在某個量子態時間夠長，足以完成運算工作並增加運算正確率。</a:t>
            </a:r>
            <a:endParaRPr dirty="0"/>
          </a:p>
        </p:txBody>
      </p:sp>
    </p:spTree>
    <p:extLst>
      <p:ext uri="{BB962C8B-B14F-4D97-AF65-F5344CB8AC3E}">
        <p14:creationId xmlns:p14="http://schemas.microsoft.com/office/powerpoint/2010/main" val="3435045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acbf26078_7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acbf26078_7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量子很容易受到電磁波、熱輻射等外界干擾，因此技術上還必須讓量子維持在量子糾纏的穩定狀態，完成測量與運算的時間，這稱為相干時間（</a:t>
            </a:r>
            <a:r>
              <a:rPr lang="en-US" altLang="zh-TW" sz="1100" b="0" i="0" u="none" strike="noStrike" cap="none" dirty="0" smtClean="0">
                <a:solidFill>
                  <a:srgbClr val="000000"/>
                </a:solidFill>
                <a:effectLst/>
                <a:latin typeface="Arial"/>
                <a:ea typeface="Arial"/>
                <a:cs typeface="Arial"/>
                <a:sym typeface="Arial"/>
              </a:rPr>
              <a:t>Coherence Time</a:t>
            </a:r>
            <a:r>
              <a:rPr lang="zh-TW" altLang="en-US" sz="1100" b="0" i="0" u="none" strike="noStrike" cap="none" dirty="0" smtClean="0">
                <a:solidFill>
                  <a:srgbClr val="000000"/>
                </a:solidFill>
                <a:effectLst/>
                <a:latin typeface="Arial"/>
                <a:ea typeface="Arial"/>
                <a:cs typeface="Arial"/>
                <a:sym typeface="Arial"/>
              </a:rPr>
              <a:t>）</a:t>
            </a:r>
            <a:endParaRPr lang="en-US" altLang="zh-TW"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量子狀態需要準備、計算、最後測量，這些運作都需要時間，需要在量子狀態崩潰以前完成，這與量子位元的組成材質息息相關。</a:t>
            </a:r>
            <a:endParaRPr lang="en-US" sz="1100" b="0" i="0" u="none" strike="noStrike" cap="none" dirty="0" smtClean="0">
              <a:solidFill>
                <a:srgbClr val="000000"/>
              </a:solidFill>
              <a:effectLst/>
              <a:latin typeface="Arial"/>
              <a:cs typeface="Arial"/>
              <a:sym typeface="Arial"/>
            </a:endParaRPr>
          </a:p>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量子態越穩定越不容易操作，越容易操作的量子位元越易受週遭環境的干擾。</a:t>
            </a:r>
            <a:endParaRPr dirty="0"/>
          </a:p>
        </p:txBody>
      </p:sp>
    </p:spTree>
    <p:extLst>
      <p:ext uri="{BB962C8B-B14F-4D97-AF65-F5344CB8AC3E}">
        <p14:creationId xmlns:p14="http://schemas.microsoft.com/office/powerpoint/2010/main" val="280337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aca9cf94d_2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aca9cf94d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984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acbf26078_2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acbf26078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量子運算程式的複雜度和難度源於量子電腦的本質，運算時將帶有一定程度的雜訊，所以程式設計時必需將量子電腦的物理原理和位元限制納入考量，需要先預建雜訊模擬模型，以處理操作正確性的問題。</a:t>
            </a:r>
            <a:endParaRPr lang="en-US" altLang="zh-TW"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dirty="0" smtClean="0">
              <a:solidFill>
                <a:srgbClr val="000000"/>
              </a:solidFill>
              <a:effectLst/>
              <a:latin typeface="Arial"/>
              <a:cs typeface="Arial"/>
              <a:sym typeface="Arial"/>
            </a:endParaRPr>
          </a:p>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新的演算法和開發工具的需求，量子電腦軟體設計人員需具備深厚的物理、數學和軟體工程知識，跨領域、對各領域有深度知識的人</a:t>
            </a:r>
            <a:endParaRPr dirty="0"/>
          </a:p>
        </p:txBody>
      </p:sp>
    </p:spTree>
    <p:extLst>
      <p:ext uri="{BB962C8B-B14F-4D97-AF65-F5344CB8AC3E}">
        <p14:creationId xmlns:p14="http://schemas.microsoft.com/office/powerpoint/2010/main" val="1376127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acbf26078_1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acbf26078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9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acbf26078_8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acbf26078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604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acbf26078_14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acbf26078_14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348798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acbf26078_2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acbf26078_2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165160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acbf26078_2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acbf26078_2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u="sng" dirty="0">
                <a:solidFill>
                  <a:schemeClr val="hlink"/>
                </a:solidFill>
                <a:hlinkClick r:id="rId3"/>
              </a:rPr>
              <a:t>https://www.digitimes.com.tw/col/article.asp?id=575</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TW" u="sng" dirty="0">
                <a:solidFill>
                  <a:schemeClr val="hlink"/>
                </a:solidFill>
                <a:hlinkClick r:id="rId4"/>
              </a:rPr>
              <a:t>https://www.bnext.com.tw/article/47890/quantum-qubit-quantum-manifesto</a:t>
            </a:r>
            <a:endParaRPr dirty="0"/>
          </a:p>
        </p:txBody>
      </p:sp>
    </p:spTree>
    <p:extLst>
      <p:ext uri="{BB962C8B-B14F-4D97-AF65-F5344CB8AC3E}">
        <p14:creationId xmlns:p14="http://schemas.microsoft.com/office/powerpoint/2010/main" val="2961707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acbf26078_2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5acbf26078_2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u="sng" dirty="0" smtClean="0">
                <a:solidFill>
                  <a:schemeClr val="hlink"/>
                </a:solidFill>
                <a:hlinkClick r:id="rId3"/>
              </a:rPr>
              <a:t>https://www.gvm.com.tw/article.html?id=41082</a:t>
            </a:r>
            <a:endParaRPr dirty="0" smtClean="0"/>
          </a:p>
          <a:p>
            <a:pPr marL="0" lvl="0" indent="0" algn="l" rtl="0">
              <a:spcBef>
                <a:spcPts val="0"/>
              </a:spcBef>
              <a:spcAft>
                <a:spcPts val="0"/>
              </a:spcAft>
              <a:buNone/>
            </a:pPr>
            <a:endParaRPr dirty="0"/>
          </a:p>
          <a:p>
            <a:pPr marL="0" lvl="0" indent="0" algn="l" rtl="0">
              <a:spcBef>
                <a:spcPts val="0"/>
              </a:spcBef>
              <a:spcAft>
                <a:spcPts val="0"/>
              </a:spcAft>
              <a:buNone/>
            </a:pPr>
            <a:r>
              <a:rPr lang="zh-TW" u="sng" dirty="0">
                <a:solidFill>
                  <a:schemeClr val="hlink"/>
                </a:solidFill>
                <a:hlinkClick r:id="rId4"/>
              </a:rPr>
              <a:t>http://stevchen.pixnet.net/blog/post/66822384-%E9%87%8F%E5%AD%90%E9%9B%BB%E8%85%A6%E7%9A%84%E9%81%8B%E7%AE%97%E9%80%9F%E5%BA%A6-%E6%98%AF%E5%82%B3%E7%B5%B1%E9%9B%BB%E8%85%A6%E9%81%8B%E7%AE%97%E9%80%9F%E5%BA%A6%E7%9A%8454</a:t>
            </a:r>
            <a:endParaRPr dirty="0"/>
          </a:p>
        </p:txBody>
      </p:sp>
    </p:spTree>
    <p:extLst>
      <p:ext uri="{BB962C8B-B14F-4D97-AF65-F5344CB8AC3E}">
        <p14:creationId xmlns:p14="http://schemas.microsoft.com/office/powerpoint/2010/main" val="3836209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acbf26078_2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acbf26078_2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u="sng" dirty="0">
                <a:solidFill>
                  <a:schemeClr val="hlink"/>
                </a:solidFill>
                <a:hlinkClick r:id="rId3"/>
              </a:rPr>
              <a:t>https://case.ntu.edu.tw/blog/?p=31052</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54055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acbf26078_2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acbf26078_2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u="sng">
                <a:solidFill>
                  <a:schemeClr val="hlink"/>
                </a:solidFill>
                <a:hlinkClick r:id="rId3"/>
              </a:rPr>
              <a:t>https://case.ntu.edu.tw/blog/?p=31052</a:t>
            </a:r>
            <a:endParaRPr/>
          </a:p>
        </p:txBody>
      </p:sp>
    </p:spTree>
    <p:extLst>
      <p:ext uri="{BB962C8B-B14F-4D97-AF65-F5344CB8AC3E}">
        <p14:creationId xmlns:p14="http://schemas.microsoft.com/office/powerpoint/2010/main" val="3439128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acbf26078_21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acbf26078_2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227524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aca9cf94d_2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aca9cf94d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5734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acbf26078_14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acbf26078_1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u="sng">
                <a:solidFill>
                  <a:schemeClr val="hlink"/>
                </a:solidFill>
                <a:hlinkClick r:id="rId3"/>
              </a:rPr>
              <a:t>http://sa.ylib.com/MagArticle.aspx?Unit=featurearticles&amp;id=2877</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07446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acbf26078_21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5acbf26078_2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https://pansci.asia/archives/137552</a:t>
            </a:r>
          </a:p>
          <a:p>
            <a:pPr marL="0" lvl="0" indent="0" algn="l" rtl="0">
              <a:spcBef>
                <a:spcPts val="0"/>
              </a:spcBef>
              <a:spcAft>
                <a:spcPts val="0"/>
              </a:spcAft>
              <a:buNone/>
            </a:pPr>
            <a:r>
              <a:rPr lang="en-US" dirty="0" smtClean="0"/>
              <a:t>https://pansci.asia/archives/140036</a:t>
            </a:r>
          </a:p>
          <a:p>
            <a:pPr marL="0" lvl="0" indent="0" algn="l" rtl="0">
              <a:spcBef>
                <a:spcPts val="0"/>
              </a:spcBef>
              <a:spcAft>
                <a:spcPts val="0"/>
              </a:spcAft>
              <a:buNone/>
            </a:pPr>
            <a:r>
              <a:rPr lang="en-US" dirty="0" smtClean="0"/>
              <a:t>https://zhuanlan.zhihu.com/p/60990814</a:t>
            </a:r>
          </a:p>
          <a:p>
            <a:pPr marL="0" lvl="0" indent="0" algn="l" rtl="0">
              <a:spcBef>
                <a:spcPts val="0"/>
              </a:spcBef>
              <a:spcAft>
                <a:spcPts val="0"/>
              </a:spcAft>
              <a:buNone/>
            </a:pPr>
            <a:r>
              <a:rPr lang="en-US" dirty="0" smtClean="0"/>
              <a:t>https://www.gvm.com.tw/article/41082</a:t>
            </a:r>
          </a:p>
          <a:p>
            <a:pPr marL="0" lvl="0" indent="0" algn="l" rtl="0">
              <a:spcBef>
                <a:spcPts val="0"/>
              </a:spcBef>
              <a:spcAft>
                <a:spcPts val="0"/>
              </a:spcAft>
              <a:buNone/>
            </a:pPr>
            <a:r>
              <a:rPr lang="en-US" smtClean="0"/>
              <a:t>https://stevchen.pixnet.net/blog/post/66822384-%E9%87%8F%E5%AD%90%E9%9B%BB%E8%85%A6%E7%9A%84%E9%81%8B%E7%AE%97%E9%80%9F%E5%BA%A6-%E6%98%AF%E5%82%B3%E7%B5%B1%E9%9B%BB%E8%85%A6%E9%81%8B%E7%AE%97%E9%80%9F%E5%BA%A6%E7%9A%8454</a:t>
            </a:r>
            <a:endParaRPr/>
          </a:p>
        </p:txBody>
      </p:sp>
    </p:spTree>
    <p:extLst>
      <p:ext uri="{BB962C8B-B14F-4D97-AF65-F5344CB8AC3E}">
        <p14:creationId xmlns:p14="http://schemas.microsoft.com/office/powerpoint/2010/main" val="2511586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aca9cf94d_2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aca9cf94d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宏觀世界 我站在這就在這、微觀世界 機率、我可能在這也可能不在這。幹話，科學家透過幾百年實驗證明了，過往電子快速繞原子核，同時。</a:t>
            </a:r>
            <a:endParaRPr lang="en-US" altLang="zh-TW"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愛因斯坦有一句廣為流傳的名言，說上帝不擲骰子。</a:t>
            </a:r>
            <a:endParaRPr lang="en-US" altLang="zh-TW"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接受自然界有某些事物是隨機的，他無法接受有些事情就這樣發生、而事後也無法推敲成因。認為宇宙按照機械作用運行，每個時刻都環環相扣。</a:t>
            </a:r>
            <a:r>
              <a:rPr lang="zh-TW" altLang="en-US" sz="1100" b="1" i="0" u="none" strike="noStrike" cap="none" dirty="0" smtClean="0">
                <a:solidFill>
                  <a:srgbClr val="000000"/>
                </a:solidFill>
                <a:effectLst/>
                <a:latin typeface="Arial"/>
                <a:ea typeface="Arial"/>
                <a:cs typeface="Arial"/>
                <a:sym typeface="Arial"/>
              </a:rPr>
              <a:t>假若一位智者能知道在某一時刻所有促使自然運動的力和所有組構自然的物體的位置，假若他也能夠對這些數據進行分析</a:t>
            </a:r>
            <a:endParaRPr lang="en-US" altLang="zh-TW" sz="1100" b="1"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altLang="zh-TW" sz="1100" b="1"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100" b="0" i="0" u="none" strike="noStrike" cap="none" dirty="0" smtClean="0">
                <a:solidFill>
                  <a:srgbClr val="000000"/>
                </a:solidFill>
                <a:effectLst/>
                <a:latin typeface="Arial"/>
                <a:ea typeface="Arial"/>
                <a:cs typeface="Arial"/>
                <a:sym typeface="Arial"/>
              </a:rPr>
              <a:t>量子力學認為，隨機性是內建於物理世界的特徵：放射性的原子核會自發衰變，沒有規則能預測發生的時間或原因。</a:t>
            </a:r>
            <a:endParaRPr lang="en-US" altLang="zh-TW"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altLang="zh-TW"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62720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aca9cf94d_2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aca9cf94d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926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aca9cf94d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aca9cf94d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17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aca9cf94d_9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aca9cf94d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51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aca9cf94d_1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aca9cf94d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t>另外一個很牛的現象，量子糾纏。</a:t>
            </a:r>
            <a:endParaRPr lang="en-US" altLang="zh-TW" dirty="0" smtClean="0"/>
          </a:p>
          <a:p>
            <a:pPr marL="0" lvl="0" indent="0" algn="l" rtl="0">
              <a:spcBef>
                <a:spcPts val="0"/>
              </a:spcBef>
              <a:spcAft>
                <a:spcPts val="0"/>
              </a:spcAft>
              <a:buNone/>
            </a:pPr>
            <a:r>
              <a:rPr lang="zh-TW" altLang="en-US" dirty="0" smtClean="0"/>
              <a:t>找來兩個電子放一起成一對，再分開。去監測這兩個電子</a:t>
            </a:r>
            <a:endParaRPr dirty="0"/>
          </a:p>
        </p:txBody>
      </p:sp>
    </p:spTree>
    <p:extLst>
      <p:ext uri="{BB962C8B-B14F-4D97-AF65-F5344CB8AC3E}">
        <p14:creationId xmlns:p14="http://schemas.microsoft.com/office/powerpoint/2010/main" val="2410630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aca9cf94d_1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aca9cf94d_1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量子電腦，是一種使用量子邏輯進行通用計算的裝置。</a:t>
            </a:r>
            <a:endParaRPr lang="en-US" altLang="zh-TW"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zh-TW" altLang="en-US" sz="1100" b="0" i="0" u="none" strike="noStrike" cap="none" dirty="0" smtClean="0">
                <a:solidFill>
                  <a:srgbClr val="000000"/>
                </a:solidFill>
                <a:effectLst/>
                <a:latin typeface="Arial"/>
                <a:ea typeface="Arial"/>
                <a:cs typeface="Arial"/>
                <a:sym typeface="Arial"/>
              </a:rPr>
              <a:t>不同於電子電腦（或稱傳統電腦），量子計算用來存儲資料的對象是量子位元，它使用量子演算法來進行資料操作。</a:t>
            </a:r>
            <a:endParaRPr dirty="0"/>
          </a:p>
        </p:txBody>
      </p:sp>
    </p:spTree>
    <p:extLst>
      <p:ext uri="{BB962C8B-B14F-4D97-AF65-F5344CB8AC3E}">
        <p14:creationId xmlns:p14="http://schemas.microsoft.com/office/powerpoint/2010/main" val="2139088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91EA"/>
              </a:buClr>
              <a:buSzPts val="6000"/>
              <a:buNone/>
              <a:defRPr sz="6000" b="1">
                <a:solidFill>
                  <a:srgbClr val="0091EA"/>
                </a:solidFill>
              </a:defRPr>
            </a:lvl1pPr>
            <a:lvl2pPr lvl="1" rtl="0">
              <a:spcBef>
                <a:spcPts val="0"/>
              </a:spcBef>
              <a:spcAft>
                <a:spcPts val="0"/>
              </a:spcAft>
              <a:buClr>
                <a:srgbClr val="0091EA"/>
              </a:buClr>
              <a:buSzPts val="6000"/>
              <a:buNone/>
              <a:defRPr sz="6000" b="1">
                <a:solidFill>
                  <a:srgbClr val="0091EA"/>
                </a:solidFill>
              </a:defRPr>
            </a:lvl2pPr>
            <a:lvl3pPr lvl="2" rtl="0">
              <a:spcBef>
                <a:spcPts val="0"/>
              </a:spcBef>
              <a:spcAft>
                <a:spcPts val="0"/>
              </a:spcAft>
              <a:buClr>
                <a:srgbClr val="0091EA"/>
              </a:buClr>
              <a:buSzPts val="6000"/>
              <a:buNone/>
              <a:defRPr sz="6000" b="1">
                <a:solidFill>
                  <a:srgbClr val="0091EA"/>
                </a:solidFill>
              </a:defRPr>
            </a:lvl3pPr>
            <a:lvl4pPr lvl="3" rtl="0">
              <a:spcBef>
                <a:spcPts val="0"/>
              </a:spcBef>
              <a:spcAft>
                <a:spcPts val="0"/>
              </a:spcAft>
              <a:buClr>
                <a:srgbClr val="0091EA"/>
              </a:buClr>
              <a:buSzPts val="6000"/>
              <a:buNone/>
              <a:defRPr sz="6000" b="1">
                <a:solidFill>
                  <a:srgbClr val="0091EA"/>
                </a:solidFill>
              </a:defRPr>
            </a:lvl4pPr>
            <a:lvl5pPr lvl="4" rtl="0">
              <a:spcBef>
                <a:spcPts val="0"/>
              </a:spcBef>
              <a:spcAft>
                <a:spcPts val="0"/>
              </a:spcAft>
              <a:buClr>
                <a:srgbClr val="0091EA"/>
              </a:buClr>
              <a:buSzPts val="6000"/>
              <a:buNone/>
              <a:defRPr sz="6000" b="1">
                <a:solidFill>
                  <a:srgbClr val="0091EA"/>
                </a:solidFill>
              </a:defRPr>
            </a:lvl5pPr>
            <a:lvl6pPr lvl="5" rtl="0">
              <a:spcBef>
                <a:spcPts val="0"/>
              </a:spcBef>
              <a:spcAft>
                <a:spcPts val="0"/>
              </a:spcAft>
              <a:buClr>
                <a:srgbClr val="0091EA"/>
              </a:buClr>
              <a:buSzPts val="6000"/>
              <a:buNone/>
              <a:defRPr sz="6000" b="1">
                <a:solidFill>
                  <a:srgbClr val="0091EA"/>
                </a:solidFill>
              </a:defRPr>
            </a:lvl6pPr>
            <a:lvl7pPr lvl="6" rtl="0">
              <a:spcBef>
                <a:spcPts val="0"/>
              </a:spcBef>
              <a:spcAft>
                <a:spcPts val="0"/>
              </a:spcAft>
              <a:buClr>
                <a:srgbClr val="0091EA"/>
              </a:buClr>
              <a:buSzPts val="6000"/>
              <a:buNone/>
              <a:defRPr sz="6000" b="1">
                <a:solidFill>
                  <a:srgbClr val="0091EA"/>
                </a:solidFill>
              </a:defRPr>
            </a:lvl7pPr>
            <a:lvl8pPr lvl="7" rtl="0">
              <a:spcBef>
                <a:spcPts val="0"/>
              </a:spcBef>
              <a:spcAft>
                <a:spcPts val="0"/>
              </a:spcAft>
              <a:buClr>
                <a:srgbClr val="0091EA"/>
              </a:buClr>
              <a:buSzPts val="6000"/>
              <a:buNone/>
              <a:defRPr sz="6000" b="1">
                <a:solidFill>
                  <a:srgbClr val="0091EA"/>
                </a:solidFill>
              </a:defRPr>
            </a:lvl8pPr>
            <a:lvl9pPr lvl="8" rtl="0">
              <a:spcBef>
                <a:spcPts val="0"/>
              </a:spcBef>
              <a:spcAft>
                <a:spcPts val="0"/>
              </a:spcAft>
              <a:buClr>
                <a:srgbClr val="0091EA"/>
              </a:buClr>
              <a:buSzPts val="6000"/>
              <a:buNone/>
              <a:defRPr sz="6000" b="1">
                <a:solidFill>
                  <a:srgbClr val="0091EA"/>
                </a:solidFill>
              </a:defRPr>
            </a:lvl9pPr>
          </a:lstStyle>
          <a:p>
            <a:endParaRPr/>
          </a:p>
        </p:txBody>
      </p:sp>
      <p:sp>
        <p:nvSpPr>
          <p:cNvPr id="11" name="Google Shape;11;p2"/>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9800"/>
            <a:ext cx="9197100" cy="68976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Google Shape;28;p3"/>
          <p:cNvSpPr txBox="1">
            <a:spLocks noGrp="1"/>
          </p:cNvSpPr>
          <p:nvPr>
            <p:ph type="subTitle" idx="1"/>
          </p:nvPr>
        </p:nvSpPr>
        <p:spPr>
          <a:xfrm>
            <a:off x="1546025" y="3710548"/>
            <a:ext cx="5832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descr="connections-05.png"/>
          <p:cNvPicPr preferRelativeResize="0"/>
          <p:nvPr/>
        </p:nvPicPr>
        <p:blipFill>
          <a:blip r:embed="rId2">
            <a:alphaModFix/>
          </a:blip>
          <a:stretch>
            <a:fillRect/>
          </a:stretch>
        </p:blipFill>
        <p:spPr>
          <a:xfrm rot="10800000" flipH="1">
            <a:off x="5945" y="0"/>
            <a:ext cx="9132109" cy="6858000"/>
          </a:xfrm>
          <a:prstGeom prst="rect">
            <a:avLst/>
          </a:prstGeom>
          <a:noFill/>
          <a:ln>
            <a:noFill/>
          </a:ln>
        </p:spPr>
      </p:pic>
      <p:sp>
        <p:nvSpPr>
          <p:cNvPr id="31" name="Google Shape;31;p4"/>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rtl="0">
              <a:spcBef>
                <a:spcPts val="0"/>
              </a:spcBef>
              <a:spcAft>
                <a:spcPts val="0"/>
              </a:spcAft>
              <a:buClr>
                <a:srgbClr val="263238"/>
              </a:buClr>
              <a:buSzPts val="3600"/>
              <a:buChar char="■"/>
              <a:defRPr sz="3600" i="1"/>
            </a:lvl9pPr>
          </a:lstStyle>
          <a:p>
            <a:endParaRPr/>
          </a:p>
        </p:txBody>
      </p:sp>
      <p:grpSp>
        <p:nvGrpSpPr>
          <p:cNvPr id="32" name="Google Shape;32;p4"/>
          <p:cNvGrpSpPr/>
          <p:nvPr/>
        </p:nvGrpSpPr>
        <p:grpSpPr>
          <a:xfrm>
            <a:off x="3593400" y="1074285"/>
            <a:ext cx="1957200" cy="1093200"/>
            <a:chOff x="3593400" y="1760085"/>
            <a:chExt cx="1957200" cy="1093200"/>
          </a:xfrm>
        </p:grpSpPr>
        <p:sp>
          <p:nvSpPr>
            <p:cNvPr id="33" name="Google Shape;33;p4"/>
            <p:cNvSpPr txBox="1"/>
            <p:nvPr/>
          </p:nvSpPr>
          <p:spPr>
            <a:xfrm>
              <a:off x="3593400" y="1872097"/>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6000" b="1">
                  <a:solidFill>
                    <a:srgbClr val="0091EA"/>
                  </a:solidFill>
                  <a:latin typeface="Source Sans Pro"/>
                  <a:ea typeface="Source Sans Pro"/>
                  <a:cs typeface="Source Sans Pro"/>
                  <a:sym typeface="Source Sans Pro"/>
                </a:rPr>
                <a:t>“</a:t>
              </a:r>
              <a:endParaRPr sz="6000" b="1">
                <a:solidFill>
                  <a:srgbClr val="0091EA"/>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42095" y="871980"/>
            <a:ext cx="443400" cy="3624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114800" y="269685"/>
            <a:ext cx="457200" cy="804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49075" y="753125"/>
            <a:ext cx="95100" cy="3489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3" name="Google Shape;43;p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Char char="◎"/>
              <a:defRPr sz="2600"/>
            </a:lvl1pPr>
            <a:lvl2pPr marL="914400" lvl="1" indent="-393700" rtl="0">
              <a:spcBef>
                <a:spcPts val="0"/>
              </a:spcBef>
              <a:spcAft>
                <a:spcPts val="0"/>
              </a:spcAft>
              <a:buSzPts val="2600"/>
              <a:buChar char="○"/>
              <a:defRPr sz="2600"/>
            </a:lvl2pPr>
            <a:lvl3pPr marL="1371600" lvl="2" indent="-393700" rtl="0">
              <a:spcBef>
                <a:spcPts val="0"/>
              </a:spcBef>
              <a:spcAft>
                <a:spcPts val="0"/>
              </a:spcAft>
              <a:buSzPts val="2600"/>
              <a:buChar char="◉"/>
              <a:defRPr sz="2600"/>
            </a:lvl3pPr>
            <a:lvl4pPr marL="1828800" lvl="3" indent="-393700" rtl="0">
              <a:spcBef>
                <a:spcPts val="0"/>
              </a:spcBef>
              <a:spcAft>
                <a:spcPts val="0"/>
              </a:spcAft>
              <a:buSzPts val="2600"/>
              <a:buChar char="●"/>
              <a:defRPr sz="2600"/>
            </a:lvl4pPr>
            <a:lvl5pPr marL="2286000" lvl="4" indent="-393700" rtl="0">
              <a:spcBef>
                <a:spcPts val="0"/>
              </a:spcBef>
              <a:spcAft>
                <a:spcPts val="0"/>
              </a:spcAft>
              <a:buSzPts val="2600"/>
              <a:buChar char="○"/>
              <a:defRPr sz="2600"/>
            </a:lvl5pPr>
            <a:lvl6pPr marL="2743200" lvl="5" indent="-393700" rtl="0">
              <a:spcBef>
                <a:spcPts val="0"/>
              </a:spcBef>
              <a:spcAft>
                <a:spcPts val="0"/>
              </a:spcAft>
              <a:buSzPts val="2600"/>
              <a:buChar char="■"/>
              <a:defRPr sz="2600"/>
            </a:lvl6pPr>
            <a:lvl7pPr marL="3200400" lvl="6" indent="-393700" rtl="0">
              <a:spcBef>
                <a:spcPts val="0"/>
              </a:spcBef>
              <a:spcAft>
                <a:spcPts val="0"/>
              </a:spcAft>
              <a:buSzPts val="2600"/>
              <a:buChar char="●"/>
              <a:defRPr sz="2600"/>
            </a:lvl7pPr>
            <a:lvl8pPr marL="3657600" lvl="7" indent="-393700" rtl="0">
              <a:spcBef>
                <a:spcPts val="0"/>
              </a:spcBef>
              <a:spcAft>
                <a:spcPts val="0"/>
              </a:spcAft>
              <a:buSzPts val="2600"/>
              <a:buChar char="○"/>
              <a:defRPr sz="2600"/>
            </a:lvl8pPr>
            <a:lvl9pPr marL="4114800" lvl="8" indent="-393700" rtl="0">
              <a:spcBef>
                <a:spcPts val="0"/>
              </a:spcBef>
              <a:spcAft>
                <a:spcPts val="0"/>
              </a:spcAft>
              <a:buSzPts val="2600"/>
              <a:buChar char="■"/>
              <a:defRPr sz="2600"/>
            </a:lvl9pPr>
          </a:lstStyle>
          <a:p>
            <a:endParaRPr/>
          </a:p>
        </p:txBody>
      </p:sp>
      <p:sp>
        <p:nvSpPr>
          <p:cNvPr id="47" name="Google Shape;47;p6"/>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Char char="◎"/>
              <a:defRPr sz="2600"/>
            </a:lvl1pPr>
            <a:lvl2pPr marL="914400" lvl="1" indent="-393700" rtl="0">
              <a:spcBef>
                <a:spcPts val="0"/>
              </a:spcBef>
              <a:spcAft>
                <a:spcPts val="0"/>
              </a:spcAft>
              <a:buSzPts val="2600"/>
              <a:buChar char="○"/>
              <a:defRPr sz="2600"/>
            </a:lvl2pPr>
            <a:lvl3pPr marL="1371600" lvl="2" indent="-393700" rtl="0">
              <a:spcBef>
                <a:spcPts val="0"/>
              </a:spcBef>
              <a:spcAft>
                <a:spcPts val="0"/>
              </a:spcAft>
              <a:buSzPts val="2600"/>
              <a:buChar char="◉"/>
              <a:defRPr sz="2600"/>
            </a:lvl3pPr>
            <a:lvl4pPr marL="1828800" lvl="3" indent="-393700" rtl="0">
              <a:spcBef>
                <a:spcPts val="0"/>
              </a:spcBef>
              <a:spcAft>
                <a:spcPts val="0"/>
              </a:spcAft>
              <a:buSzPts val="2600"/>
              <a:buChar char="●"/>
              <a:defRPr sz="2600"/>
            </a:lvl4pPr>
            <a:lvl5pPr marL="2286000" lvl="4" indent="-393700" rtl="0">
              <a:spcBef>
                <a:spcPts val="0"/>
              </a:spcBef>
              <a:spcAft>
                <a:spcPts val="0"/>
              </a:spcAft>
              <a:buSzPts val="2600"/>
              <a:buChar char="○"/>
              <a:defRPr sz="2600"/>
            </a:lvl5pPr>
            <a:lvl6pPr marL="2743200" lvl="5" indent="-393700" rtl="0">
              <a:spcBef>
                <a:spcPts val="0"/>
              </a:spcBef>
              <a:spcAft>
                <a:spcPts val="0"/>
              </a:spcAft>
              <a:buSzPts val="2600"/>
              <a:buChar char="■"/>
              <a:defRPr sz="2600"/>
            </a:lvl6pPr>
            <a:lvl7pPr marL="3200400" lvl="6" indent="-393700" rtl="0">
              <a:spcBef>
                <a:spcPts val="0"/>
              </a:spcBef>
              <a:spcAft>
                <a:spcPts val="0"/>
              </a:spcAft>
              <a:buSzPts val="2600"/>
              <a:buChar char="●"/>
              <a:defRPr sz="2600"/>
            </a:lvl7pPr>
            <a:lvl8pPr marL="3657600" lvl="7" indent="-393700" rtl="0">
              <a:spcBef>
                <a:spcPts val="0"/>
              </a:spcBef>
              <a:spcAft>
                <a:spcPts val="0"/>
              </a:spcAft>
              <a:buSzPts val="2600"/>
              <a:buChar char="○"/>
              <a:defRPr sz="2600"/>
            </a:lvl8pPr>
            <a:lvl9pPr marL="4114800" lvl="8" indent="-393700" rtl="0">
              <a:spcBef>
                <a:spcPts val="0"/>
              </a:spcBef>
              <a:spcAft>
                <a:spcPts val="0"/>
              </a:spcAft>
              <a:buSzPts val="2600"/>
              <a:buChar char="■"/>
              <a:defRPr sz="2600"/>
            </a:lvl9pPr>
          </a:lstStyle>
          <a:p>
            <a:endParaRPr/>
          </a:p>
        </p:txBody>
      </p:sp>
      <p:sp>
        <p:nvSpPr>
          <p:cNvPr id="48" name="Google Shape;48;p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600200"/>
            <a:ext cx="24198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2" name="Google Shape;52;p7"/>
          <p:cNvSpPr txBox="1">
            <a:spLocks noGrp="1"/>
          </p:cNvSpPr>
          <p:nvPr>
            <p:ph type="body" idx="2"/>
          </p:nvPr>
        </p:nvSpPr>
        <p:spPr>
          <a:xfrm>
            <a:off x="3329992" y="1600200"/>
            <a:ext cx="24198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3" name="Google Shape;53;p7"/>
          <p:cNvSpPr txBox="1">
            <a:spLocks noGrp="1"/>
          </p:cNvSpPr>
          <p:nvPr>
            <p:ph type="body" idx="3"/>
          </p:nvPr>
        </p:nvSpPr>
        <p:spPr>
          <a:xfrm>
            <a:off x="5873834" y="1600200"/>
            <a:ext cx="24198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4" name="Google Shape;54;p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5407123"/>
            <a:ext cx="8229600" cy="4914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6333125"/>
            <a:ext cx="9144000" cy="5250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rtl="0">
              <a:buNone/>
              <a:defRPr sz="1300" b="1">
                <a:solidFill>
                  <a:srgbClr val="0091EA"/>
                </a:solidFill>
                <a:latin typeface="Source Sans Pro"/>
                <a:ea typeface="Source Sans Pro"/>
                <a:cs typeface="Source Sans Pro"/>
                <a:sym typeface="Source Sans Pro"/>
              </a:defRPr>
            </a:lvl1pPr>
            <a:lvl2pPr lvl="1" algn="r" rtl="0">
              <a:buNone/>
              <a:defRPr sz="1300" b="1">
                <a:solidFill>
                  <a:srgbClr val="0091EA"/>
                </a:solidFill>
                <a:latin typeface="Source Sans Pro"/>
                <a:ea typeface="Source Sans Pro"/>
                <a:cs typeface="Source Sans Pro"/>
                <a:sym typeface="Source Sans Pro"/>
              </a:defRPr>
            </a:lvl2pPr>
            <a:lvl3pPr lvl="2" algn="r" rtl="0">
              <a:buNone/>
              <a:defRPr sz="1300" b="1">
                <a:solidFill>
                  <a:srgbClr val="0091EA"/>
                </a:solidFill>
                <a:latin typeface="Source Sans Pro"/>
                <a:ea typeface="Source Sans Pro"/>
                <a:cs typeface="Source Sans Pro"/>
                <a:sym typeface="Source Sans Pro"/>
              </a:defRPr>
            </a:lvl3pPr>
            <a:lvl4pPr lvl="3" algn="r" rtl="0">
              <a:buNone/>
              <a:defRPr sz="1300" b="1">
                <a:solidFill>
                  <a:srgbClr val="0091EA"/>
                </a:solidFill>
                <a:latin typeface="Source Sans Pro"/>
                <a:ea typeface="Source Sans Pro"/>
                <a:cs typeface="Source Sans Pro"/>
                <a:sym typeface="Source Sans Pro"/>
              </a:defRPr>
            </a:lvl4pPr>
            <a:lvl5pPr lvl="4" algn="r" rtl="0">
              <a:buNone/>
              <a:defRPr sz="1300" b="1">
                <a:solidFill>
                  <a:srgbClr val="0091EA"/>
                </a:solidFill>
                <a:latin typeface="Source Sans Pro"/>
                <a:ea typeface="Source Sans Pro"/>
                <a:cs typeface="Source Sans Pro"/>
                <a:sym typeface="Source Sans Pro"/>
              </a:defRPr>
            </a:lvl5pPr>
            <a:lvl6pPr lvl="5" algn="r" rtl="0">
              <a:buNone/>
              <a:defRPr sz="1300" b="1">
                <a:solidFill>
                  <a:srgbClr val="0091EA"/>
                </a:solidFill>
                <a:latin typeface="Source Sans Pro"/>
                <a:ea typeface="Source Sans Pro"/>
                <a:cs typeface="Source Sans Pro"/>
                <a:sym typeface="Source Sans Pro"/>
              </a:defRPr>
            </a:lvl6pPr>
            <a:lvl7pPr lvl="6" algn="r" rtl="0">
              <a:buNone/>
              <a:defRPr sz="1300" b="1">
                <a:solidFill>
                  <a:srgbClr val="0091EA"/>
                </a:solidFill>
                <a:latin typeface="Source Sans Pro"/>
                <a:ea typeface="Source Sans Pro"/>
                <a:cs typeface="Source Sans Pro"/>
                <a:sym typeface="Source Sans Pro"/>
              </a:defRPr>
            </a:lvl7pPr>
            <a:lvl8pPr lvl="7" algn="r" rtl="0">
              <a:buNone/>
              <a:defRPr sz="1300" b="1">
                <a:solidFill>
                  <a:srgbClr val="0091EA"/>
                </a:solidFill>
                <a:latin typeface="Source Sans Pro"/>
                <a:ea typeface="Source Sans Pro"/>
                <a:cs typeface="Source Sans Pro"/>
                <a:sym typeface="Source Sans Pro"/>
              </a:defRPr>
            </a:lvl8pPr>
            <a:lvl9pPr lvl="8" algn="r" rtl="0">
              <a:buNone/>
              <a:defRPr sz="1300" b="1">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zh-TW"/>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75" y="1360350"/>
            <a:ext cx="5807400" cy="20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Quantum</a:t>
            </a:r>
            <a:endParaRPr/>
          </a:p>
          <a:p>
            <a:pPr marL="0" lvl="0" indent="0" algn="l" rtl="0">
              <a:spcBef>
                <a:spcPts val="0"/>
              </a:spcBef>
              <a:spcAft>
                <a:spcPts val="0"/>
              </a:spcAft>
              <a:buNone/>
            </a:pPr>
            <a:r>
              <a:rPr lang="zh-TW"/>
              <a:t>Computing</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Qubit</a:t>
            </a:r>
            <a:endParaRPr/>
          </a:p>
        </p:txBody>
      </p:sp>
      <p:sp>
        <p:nvSpPr>
          <p:cNvPr id="168" name="Google Shape;168;p24"/>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dirty="0"/>
              <a:t>Two states exist simultaneously: </a:t>
            </a:r>
            <a:endParaRPr dirty="0"/>
          </a:p>
          <a:p>
            <a:pPr marL="1371600" lvl="0" indent="-419100" algn="l" rtl="0">
              <a:spcBef>
                <a:spcPts val="600"/>
              </a:spcBef>
              <a:spcAft>
                <a:spcPts val="0"/>
              </a:spcAft>
              <a:buSzPts val="3000"/>
              <a:buChar char="◎"/>
            </a:pPr>
            <a:r>
              <a:rPr lang="zh-TW" dirty="0"/>
              <a:t>|0&gt;</a:t>
            </a:r>
            <a:endParaRPr dirty="0"/>
          </a:p>
          <a:p>
            <a:pPr marL="1371600" lvl="0" indent="-419100" algn="l" rtl="0">
              <a:spcBef>
                <a:spcPts val="0"/>
              </a:spcBef>
              <a:spcAft>
                <a:spcPts val="0"/>
              </a:spcAft>
              <a:buSzPts val="3000"/>
              <a:buChar char="◎"/>
            </a:pPr>
            <a:r>
              <a:rPr lang="zh-TW" dirty="0" smtClean="0"/>
              <a:t>|1&gt;</a:t>
            </a:r>
            <a:endParaRPr dirty="0" smtClean="0"/>
          </a:p>
          <a:p>
            <a:pPr marL="0" lvl="0" indent="0" algn="l" rtl="0">
              <a:spcBef>
                <a:spcPts val="600"/>
              </a:spcBef>
              <a:spcAft>
                <a:spcPts val="0"/>
              </a:spcAft>
              <a:buNone/>
            </a:pPr>
            <a:endParaRPr dirty="0" smtClean="0"/>
          </a:p>
          <a:p>
            <a:pPr marL="0" lvl="0" indent="0" algn="l" rtl="0">
              <a:spcBef>
                <a:spcPts val="600"/>
              </a:spcBef>
              <a:spcAft>
                <a:spcPts val="0"/>
              </a:spcAft>
              <a:buNone/>
            </a:pPr>
            <a:endParaRPr dirty="0" smtClean="0"/>
          </a:p>
          <a:p>
            <a:pPr marL="0" lvl="0" indent="0" algn="l" rtl="0">
              <a:spcBef>
                <a:spcPts val="600"/>
              </a:spcBef>
              <a:spcAft>
                <a:spcPts val="0"/>
              </a:spcAft>
              <a:buNone/>
            </a:pPr>
            <a:endParaRPr dirty="0" smtClean="0"/>
          </a:p>
          <a:p>
            <a:pPr marL="0" lvl="0" indent="0" algn="l" rtl="0">
              <a:spcBef>
                <a:spcPts val="600"/>
              </a:spcBef>
              <a:spcAft>
                <a:spcPts val="0"/>
              </a:spcAft>
              <a:buNone/>
            </a:pPr>
            <a:endParaRPr dirty="0" smtClean="0"/>
          </a:p>
          <a:p>
            <a:pPr marL="0" lvl="0" indent="0" algn="l" rtl="0">
              <a:spcBef>
                <a:spcPts val="600"/>
              </a:spcBef>
              <a:spcAft>
                <a:spcPts val="0"/>
              </a:spcAft>
              <a:buNone/>
            </a:pPr>
            <a:r>
              <a:rPr lang="zh-TW" dirty="0" smtClean="0"/>
              <a:t>			where</a:t>
            </a:r>
            <a:endParaRPr dirty="0" smtClean="0"/>
          </a:p>
          <a:p>
            <a:pPr marL="0" lvl="0" indent="0" algn="l" rtl="0">
              <a:spcBef>
                <a:spcPts val="600"/>
              </a:spcBef>
              <a:spcAft>
                <a:spcPts val="0"/>
              </a:spcAft>
              <a:buNone/>
            </a:pPr>
            <a:endParaRPr dirty="0"/>
          </a:p>
        </p:txBody>
      </p:sp>
      <p:sp>
        <p:nvSpPr>
          <p:cNvPr id="169" name="Google Shape;169;p2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10</a:t>
            </a:fld>
            <a:endParaRPr/>
          </a:p>
        </p:txBody>
      </p:sp>
      <p:pic>
        <p:nvPicPr>
          <p:cNvPr id="170" name="Google Shape;170;p24"/>
          <p:cNvPicPr preferRelativeResize="0"/>
          <p:nvPr/>
        </p:nvPicPr>
        <p:blipFill>
          <a:blip r:embed="rId3">
            <a:alphaModFix/>
          </a:blip>
          <a:stretch>
            <a:fillRect/>
          </a:stretch>
        </p:blipFill>
        <p:spPr>
          <a:xfrm>
            <a:off x="4063575" y="2390370"/>
            <a:ext cx="1989425" cy="2260700"/>
          </a:xfrm>
          <a:prstGeom prst="rect">
            <a:avLst/>
          </a:prstGeom>
          <a:noFill/>
          <a:ln>
            <a:noFill/>
          </a:ln>
        </p:spPr>
      </p:pic>
      <p:pic>
        <p:nvPicPr>
          <p:cNvPr id="171" name="Google Shape;171;p24" descr="|~\Psi&gt; = \alpha~|~0&gt; + \beta~|~1&gt;" title="MathEquation,#3b3b3b"/>
          <p:cNvPicPr preferRelativeResize="0"/>
          <p:nvPr/>
        </p:nvPicPr>
        <p:blipFill>
          <a:blip r:embed="rId4">
            <a:alphaModFix/>
          </a:blip>
          <a:stretch>
            <a:fillRect/>
          </a:stretch>
        </p:blipFill>
        <p:spPr>
          <a:xfrm>
            <a:off x="3400675" y="4881100"/>
            <a:ext cx="3315200" cy="426825"/>
          </a:xfrm>
          <a:prstGeom prst="rect">
            <a:avLst/>
          </a:prstGeom>
          <a:noFill/>
          <a:ln>
            <a:noFill/>
          </a:ln>
        </p:spPr>
      </p:pic>
      <p:pic>
        <p:nvPicPr>
          <p:cNvPr id="172" name="Google Shape;172;p24" descr="|\alpha|^2 + |\beta|^2 = 1|" title="MathEquation,#000000"/>
          <p:cNvPicPr preferRelativeResize="0"/>
          <p:nvPr/>
        </p:nvPicPr>
        <p:blipFill rotWithShape="1">
          <a:blip r:embed="rId5">
            <a:alphaModFix/>
          </a:blip>
          <a:srcRect r="3864"/>
          <a:stretch/>
        </p:blipFill>
        <p:spPr>
          <a:xfrm>
            <a:off x="4693740" y="5537955"/>
            <a:ext cx="1733800" cy="3810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title"/>
          </p:nvPr>
        </p:nvSpPr>
        <p:spPr>
          <a:xfrm>
            <a:off x="786150" y="612801"/>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TW"/>
              <a:t>Public-key Cryptography</a:t>
            </a:r>
            <a:endParaRPr/>
          </a:p>
        </p:txBody>
      </p:sp>
      <p:sp>
        <p:nvSpPr>
          <p:cNvPr id="298" name="Google Shape;298;p39"/>
          <p:cNvSpPr txBox="1">
            <a:spLocks noGrp="1"/>
          </p:cNvSpPr>
          <p:nvPr>
            <p:ph type="body" idx="1"/>
          </p:nvPr>
        </p:nvSpPr>
        <p:spPr>
          <a:xfrm>
            <a:off x="786150" y="4046599"/>
            <a:ext cx="7571700" cy="214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dirty="0"/>
              <a:t>．RSA</a:t>
            </a:r>
            <a:endParaRPr dirty="0"/>
          </a:p>
          <a:p>
            <a:pPr marL="0" lvl="0" indent="0" algn="l" rtl="0">
              <a:spcBef>
                <a:spcPts val="600"/>
              </a:spcBef>
              <a:spcAft>
                <a:spcPts val="0"/>
              </a:spcAft>
              <a:buNone/>
            </a:pPr>
            <a:r>
              <a:rPr lang="zh-TW" dirty="0"/>
              <a:t>	- </a:t>
            </a:r>
            <a:r>
              <a:rPr lang="zh-TW" sz="2400" dirty="0"/>
              <a:t>Multiplying two large prime numbers is easy</a:t>
            </a:r>
            <a:endParaRPr sz="2400" dirty="0"/>
          </a:p>
          <a:p>
            <a:pPr marL="0" lvl="0" indent="0" algn="l" rtl="0">
              <a:spcBef>
                <a:spcPts val="600"/>
              </a:spcBef>
              <a:spcAft>
                <a:spcPts val="0"/>
              </a:spcAft>
              <a:buNone/>
            </a:pPr>
            <a:r>
              <a:rPr lang="zh-TW" sz="2400" dirty="0"/>
              <a:t> 	- Prime factorization of large integer is difficult</a:t>
            </a:r>
            <a:endParaRPr sz="2400"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299" name="Google Shape;299;p39"/>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11</a:t>
            </a:fld>
            <a:endParaRPr/>
          </a:p>
        </p:txBody>
      </p:sp>
      <p:sp>
        <p:nvSpPr>
          <p:cNvPr id="300" name="Google Shape;300;p39"/>
          <p:cNvSpPr txBox="1"/>
          <p:nvPr/>
        </p:nvSpPr>
        <p:spPr>
          <a:xfrm>
            <a:off x="5194725" y="3312400"/>
            <a:ext cx="315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pic>
        <p:nvPicPr>
          <p:cNvPr id="301" name="Google Shape;301;p39"/>
          <p:cNvPicPr preferRelativeResize="0"/>
          <p:nvPr/>
        </p:nvPicPr>
        <p:blipFill>
          <a:blip r:embed="rId3">
            <a:alphaModFix/>
          </a:blip>
          <a:stretch>
            <a:fillRect/>
          </a:stretch>
        </p:blipFill>
        <p:spPr>
          <a:xfrm>
            <a:off x="585788" y="1903463"/>
            <a:ext cx="7972425" cy="2143125"/>
          </a:xfrm>
          <a:prstGeom prst="rect">
            <a:avLst/>
          </a:prstGeom>
          <a:noFill/>
          <a:ln>
            <a:noFill/>
          </a:ln>
        </p:spPr>
      </p:pic>
    </p:spTree>
    <p:extLst>
      <p:ext uri="{BB962C8B-B14F-4D97-AF65-F5344CB8AC3E}">
        <p14:creationId xmlns:p14="http://schemas.microsoft.com/office/powerpoint/2010/main" val="2130972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1828800" y="804862"/>
            <a:ext cx="5486400" cy="5248275"/>
          </a:xfrm>
          <a:prstGeom prst="rect">
            <a:avLst/>
          </a:prstGeom>
        </p:spPr>
      </p:pic>
      <p:sp>
        <p:nvSpPr>
          <p:cNvPr id="3" name="文字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3026982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86150" y="3346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Why Quantum Computers are Powerful?</a:t>
            </a:r>
            <a:endParaRPr/>
          </a:p>
        </p:txBody>
      </p:sp>
      <p:sp>
        <p:nvSpPr>
          <p:cNvPr id="178" name="Google Shape;178;p2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13</a:t>
            </a:fld>
            <a:endParaRPr/>
          </a:p>
        </p:txBody>
      </p:sp>
      <p:sp>
        <p:nvSpPr>
          <p:cNvPr id="179" name="Google Shape;179;p25"/>
          <p:cNvSpPr txBox="1">
            <a:spLocks noGrp="1"/>
          </p:cNvSpPr>
          <p:nvPr>
            <p:ph type="ctrTitle" idx="4294967295"/>
          </p:nvPr>
        </p:nvSpPr>
        <p:spPr>
          <a:xfrm>
            <a:off x="1572600" y="1889225"/>
            <a:ext cx="755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7200"/>
              <a:t>2 </a:t>
            </a:r>
            <a:endParaRPr sz="7200"/>
          </a:p>
        </p:txBody>
      </p:sp>
      <p:sp>
        <p:nvSpPr>
          <p:cNvPr id="180" name="Google Shape;180;p25"/>
          <p:cNvSpPr txBox="1">
            <a:spLocks noGrp="1"/>
          </p:cNvSpPr>
          <p:nvPr>
            <p:ph type="subTitle" idx="4294967295"/>
          </p:nvPr>
        </p:nvSpPr>
        <p:spPr>
          <a:xfrm>
            <a:off x="1572600" y="1271525"/>
            <a:ext cx="12816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sz="2400"/>
              <a:t>A Qubit</a:t>
            </a:r>
            <a:endParaRPr sz="2400"/>
          </a:p>
        </p:txBody>
      </p:sp>
      <p:sp>
        <p:nvSpPr>
          <p:cNvPr id="181" name="Google Shape;181;p25"/>
          <p:cNvSpPr txBox="1">
            <a:spLocks noGrp="1"/>
          </p:cNvSpPr>
          <p:nvPr>
            <p:ph type="ctrTitle" idx="4294967295"/>
          </p:nvPr>
        </p:nvSpPr>
        <p:spPr>
          <a:xfrm>
            <a:off x="1572600" y="3534725"/>
            <a:ext cx="59988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7200"/>
              <a:t>1,073,741,824</a:t>
            </a:r>
            <a:endParaRPr sz="7200"/>
          </a:p>
        </p:txBody>
      </p:sp>
      <p:sp>
        <p:nvSpPr>
          <p:cNvPr id="182" name="Google Shape;182;p25"/>
          <p:cNvSpPr txBox="1">
            <a:spLocks noGrp="1"/>
          </p:cNvSpPr>
          <p:nvPr>
            <p:ph type="subTitle" idx="4294967295"/>
          </p:nvPr>
        </p:nvSpPr>
        <p:spPr>
          <a:xfrm>
            <a:off x="1572600" y="2917021"/>
            <a:ext cx="59988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sz="2400"/>
              <a:t>30 Qubits</a:t>
            </a:r>
            <a:endParaRPr sz="2400"/>
          </a:p>
        </p:txBody>
      </p:sp>
      <p:sp>
        <p:nvSpPr>
          <p:cNvPr id="183" name="Google Shape;183;p25"/>
          <p:cNvSpPr txBox="1">
            <a:spLocks noGrp="1"/>
          </p:cNvSpPr>
          <p:nvPr>
            <p:ph type="ctrTitle" idx="4294967295"/>
          </p:nvPr>
        </p:nvSpPr>
        <p:spPr>
          <a:xfrm>
            <a:off x="1572600" y="5301550"/>
            <a:ext cx="59988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7200"/>
              <a:t>1.267650e+30</a:t>
            </a:r>
            <a:endParaRPr sz="7200"/>
          </a:p>
        </p:txBody>
      </p:sp>
      <p:sp>
        <p:nvSpPr>
          <p:cNvPr id="184" name="Google Shape;184;p25"/>
          <p:cNvSpPr txBox="1">
            <a:spLocks noGrp="1"/>
          </p:cNvSpPr>
          <p:nvPr>
            <p:ph type="subTitle" idx="4294967295"/>
          </p:nvPr>
        </p:nvSpPr>
        <p:spPr>
          <a:xfrm>
            <a:off x="1572600" y="4518246"/>
            <a:ext cx="59988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sz="2400"/>
              <a:t>100 Qubits</a:t>
            </a:r>
            <a:endParaRPr sz="2400"/>
          </a:p>
        </p:txBody>
      </p:sp>
      <p:sp>
        <p:nvSpPr>
          <p:cNvPr id="185" name="Google Shape;185;p25"/>
          <p:cNvSpPr txBox="1">
            <a:spLocks noGrp="1"/>
          </p:cNvSpPr>
          <p:nvPr>
            <p:ph type="subTitle" idx="4294967295"/>
          </p:nvPr>
        </p:nvSpPr>
        <p:spPr>
          <a:xfrm>
            <a:off x="2270550" y="2439475"/>
            <a:ext cx="1006200" cy="3531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zh-TW" sz="2400"/>
              <a:t>states</a:t>
            </a:r>
            <a:endParaRPr sz="2400"/>
          </a:p>
        </p:txBody>
      </p:sp>
      <p:sp>
        <p:nvSpPr>
          <p:cNvPr id="186" name="Google Shape;186;p25"/>
          <p:cNvSpPr txBox="1">
            <a:spLocks noGrp="1"/>
          </p:cNvSpPr>
          <p:nvPr>
            <p:ph type="ctrTitle" idx="4294967295"/>
          </p:nvPr>
        </p:nvSpPr>
        <p:spPr>
          <a:xfrm>
            <a:off x="3719925" y="1889225"/>
            <a:ext cx="755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7200"/>
              <a:t>4 </a:t>
            </a:r>
            <a:endParaRPr sz="7200"/>
          </a:p>
        </p:txBody>
      </p:sp>
      <p:sp>
        <p:nvSpPr>
          <p:cNvPr id="187" name="Google Shape;187;p25"/>
          <p:cNvSpPr txBox="1">
            <a:spLocks noGrp="1"/>
          </p:cNvSpPr>
          <p:nvPr>
            <p:ph type="subTitle" idx="4294967295"/>
          </p:nvPr>
        </p:nvSpPr>
        <p:spPr>
          <a:xfrm>
            <a:off x="3719925" y="1271525"/>
            <a:ext cx="12816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sz="2400"/>
              <a:t>2 Qubits</a:t>
            </a:r>
            <a:endParaRPr sz="2400"/>
          </a:p>
        </p:txBody>
      </p:sp>
      <p:sp>
        <p:nvSpPr>
          <p:cNvPr id="188" name="Google Shape;188;p25"/>
          <p:cNvSpPr txBox="1">
            <a:spLocks noGrp="1"/>
          </p:cNvSpPr>
          <p:nvPr>
            <p:ph type="subTitle" idx="4294967295"/>
          </p:nvPr>
        </p:nvSpPr>
        <p:spPr>
          <a:xfrm>
            <a:off x="4417875" y="2439475"/>
            <a:ext cx="1006200" cy="3531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zh-TW" sz="2400"/>
              <a:t>states</a:t>
            </a:r>
            <a:endParaRPr sz="2400"/>
          </a:p>
        </p:txBody>
      </p:sp>
      <p:sp>
        <p:nvSpPr>
          <p:cNvPr id="189" name="Google Shape;189;p25"/>
          <p:cNvSpPr txBox="1">
            <a:spLocks noGrp="1"/>
          </p:cNvSpPr>
          <p:nvPr>
            <p:ph type="ctrTitle" idx="4294967295"/>
          </p:nvPr>
        </p:nvSpPr>
        <p:spPr>
          <a:xfrm>
            <a:off x="5867250" y="1889225"/>
            <a:ext cx="755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7200"/>
              <a:t>8 </a:t>
            </a:r>
            <a:endParaRPr sz="7200"/>
          </a:p>
        </p:txBody>
      </p:sp>
      <p:sp>
        <p:nvSpPr>
          <p:cNvPr id="190" name="Google Shape;190;p25"/>
          <p:cNvSpPr txBox="1">
            <a:spLocks noGrp="1"/>
          </p:cNvSpPr>
          <p:nvPr>
            <p:ph type="subTitle" idx="4294967295"/>
          </p:nvPr>
        </p:nvSpPr>
        <p:spPr>
          <a:xfrm>
            <a:off x="5867250" y="1271525"/>
            <a:ext cx="12816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sz="2400"/>
              <a:t>3 Qubits</a:t>
            </a:r>
            <a:endParaRPr sz="2400"/>
          </a:p>
        </p:txBody>
      </p:sp>
      <p:sp>
        <p:nvSpPr>
          <p:cNvPr id="191" name="Google Shape;191;p25"/>
          <p:cNvSpPr txBox="1">
            <a:spLocks noGrp="1"/>
          </p:cNvSpPr>
          <p:nvPr>
            <p:ph type="subTitle" idx="4294967295"/>
          </p:nvPr>
        </p:nvSpPr>
        <p:spPr>
          <a:xfrm>
            <a:off x="6565200" y="2439475"/>
            <a:ext cx="1006200" cy="3531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zh-TW" sz="2400"/>
              <a:t>states</a:t>
            </a:r>
            <a:endParaRPr sz="2400"/>
          </a:p>
        </p:txBody>
      </p:sp>
      <p:sp>
        <p:nvSpPr>
          <p:cNvPr id="192" name="Google Shape;192;p25"/>
          <p:cNvSpPr txBox="1">
            <a:spLocks noGrp="1"/>
          </p:cNvSpPr>
          <p:nvPr>
            <p:ph type="subTitle" idx="4294967295"/>
          </p:nvPr>
        </p:nvSpPr>
        <p:spPr>
          <a:xfrm>
            <a:off x="7246400" y="4106750"/>
            <a:ext cx="1006200" cy="3531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zh-TW" sz="2400"/>
              <a:t>states</a:t>
            </a:r>
            <a:endParaRPr sz="2400"/>
          </a:p>
        </p:txBody>
      </p:sp>
      <p:sp>
        <p:nvSpPr>
          <p:cNvPr id="193" name="Google Shape;193;p25"/>
          <p:cNvSpPr txBox="1">
            <a:spLocks noGrp="1"/>
          </p:cNvSpPr>
          <p:nvPr>
            <p:ph type="subTitle" idx="4294967295"/>
          </p:nvPr>
        </p:nvSpPr>
        <p:spPr>
          <a:xfrm>
            <a:off x="7246400" y="5871450"/>
            <a:ext cx="1006200" cy="3531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zh-TW" sz="2400"/>
              <a:t>states</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par>
                                <p:cTn id="8" presetID="10" presetClass="entr" presetSubtype="0" fill="hold" nodeType="withEffect">
                                  <p:stCondLst>
                                    <p:cond delay="0"/>
                                  </p:stCondLst>
                                  <p:childTnLst>
                                    <p:set>
                                      <p:cBhvr>
                                        <p:cTn id="9" dur="1" fill="hold">
                                          <p:stCondLst>
                                            <p:cond delay="0"/>
                                          </p:stCondLst>
                                        </p:cTn>
                                        <p:tgtEl>
                                          <p:spTgt spid="180"/>
                                        </p:tgtEl>
                                        <p:attrNameLst>
                                          <p:attrName>style.visibility</p:attrName>
                                        </p:attrNameLst>
                                      </p:cBhvr>
                                      <p:to>
                                        <p:strVal val="visible"/>
                                      </p:to>
                                    </p:set>
                                    <p:animEffect transition="in" filter="fade">
                                      <p:cBhvr>
                                        <p:cTn id="10" dur="1000"/>
                                        <p:tgtEl>
                                          <p:spTgt spid="180"/>
                                        </p:tgtEl>
                                      </p:cBhvr>
                                    </p:animEffect>
                                  </p:childTnLst>
                                </p:cTn>
                              </p:par>
                              <p:par>
                                <p:cTn id="11" presetID="10" presetClass="entr" presetSubtype="0" fill="hold" nodeType="withEffect">
                                  <p:stCondLst>
                                    <p:cond delay="0"/>
                                  </p:stCondLst>
                                  <p:childTnLst>
                                    <p:set>
                                      <p:cBhvr>
                                        <p:cTn id="12" dur="1" fill="hold">
                                          <p:stCondLst>
                                            <p:cond delay="0"/>
                                          </p:stCondLst>
                                        </p:cTn>
                                        <p:tgtEl>
                                          <p:spTgt spid="185"/>
                                        </p:tgtEl>
                                        <p:attrNameLst>
                                          <p:attrName>style.visibility</p:attrName>
                                        </p:attrNameLst>
                                      </p:cBhvr>
                                      <p:to>
                                        <p:strVal val="visible"/>
                                      </p:to>
                                    </p:set>
                                    <p:animEffect transition="in" filter="fade">
                                      <p:cBhvr>
                                        <p:cTn id="13" dur="1000"/>
                                        <p:tgtEl>
                                          <p:spTgt spid="18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6"/>
                                        </p:tgtEl>
                                        <p:attrNameLst>
                                          <p:attrName>style.visibility</p:attrName>
                                        </p:attrNameLst>
                                      </p:cBhvr>
                                      <p:to>
                                        <p:strVal val="visible"/>
                                      </p:to>
                                    </p:set>
                                    <p:animEffect transition="in" filter="fade">
                                      <p:cBhvr>
                                        <p:cTn id="18" dur="1000"/>
                                        <p:tgtEl>
                                          <p:spTgt spid="186"/>
                                        </p:tgtEl>
                                      </p:cBhvr>
                                    </p:animEffect>
                                  </p:childTnLst>
                                </p:cTn>
                              </p:par>
                              <p:par>
                                <p:cTn id="19" presetID="10" presetClass="entr" presetSubtype="0" fill="hold" nodeType="withEffect">
                                  <p:stCondLst>
                                    <p:cond delay="0"/>
                                  </p:stCondLst>
                                  <p:childTnLst>
                                    <p:set>
                                      <p:cBhvr>
                                        <p:cTn id="20" dur="1" fill="hold">
                                          <p:stCondLst>
                                            <p:cond delay="0"/>
                                          </p:stCondLst>
                                        </p:cTn>
                                        <p:tgtEl>
                                          <p:spTgt spid="187"/>
                                        </p:tgtEl>
                                        <p:attrNameLst>
                                          <p:attrName>style.visibility</p:attrName>
                                        </p:attrNameLst>
                                      </p:cBhvr>
                                      <p:to>
                                        <p:strVal val="visible"/>
                                      </p:to>
                                    </p:set>
                                    <p:animEffect transition="in" filter="fade">
                                      <p:cBhvr>
                                        <p:cTn id="21" dur="1000"/>
                                        <p:tgtEl>
                                          <p:spTgt spid="187"/>
                                        </p:tgtEl>
                                      </p:cBhvr>
                                    </p:animEffect>
                                  </p:childTnLst>
                                </p:cTn>
                              </p:par>
                              <p:par>
                                <p:cTn id="22" presetID="10" presetClass="entr" presetSubtype="0" fill="hold" nodeType="withEffect">
                                  <p:stCondLst>
                                    <p:cond delay="0"/>
                                  </p:stCondLst>
                                  <p:childTnLst>
                                    <p:set>
                                      <p:cBhvr>
                                        <p:cTn id="23" dur="1" fill="hold">
                                          <p:stCondLst>
                                            <p:cond delay="0"/>
                                          </p:stCondLst>
                                        </p:cTn>
                                        <p:tgtEl>
                                          <p:spTgt spid="188"/>
                                        </p:tgtEl>
                                        <p:attrNameLst>
                                          <p:attrName>style.visibility</p:attrName>
                                        </p:attrNameLst>
                                      </p:cBhvr>
                                      <p:to>
                                        <p:strVal val="visible"/>
                                      </p:to>
                                    </p:set>
                                    <p:animEffect transition="in" filter="fade">
                                      <p:cBhvr>
                                        <p:cTn id="24" dur="1000"/>
                                        <p:tgtEl>
                                          <p:spTgt spid="18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9"/>
                                        </p:tgtEl>
                                        <p:attrNameLst>
                                          <p:attrName>style.visibility</p:attrName>
                                        </p:attrNameLst>
                                      </p:cBhvr>
                                      <p:to>
                                        <p:strVal val="visible"/>
                                      </p:to>
                                    </p:set>
                                    <p:animEffect transition="in" filter="fade">
                                      <p:cBhvr>
                                        <p:cTn id="29" dur="1000"/>
                                        <p:tgtEl>
                                          <p:spTgt spid="189"/>
                                        </p:tgtEl>
                                      </p:cBhvr>
                                    </p:animEffect>
                                  </p:childTnLst>
                                </p:cTn>
                              </p:par>
                              <p:par>
                                <p:cTn id="30" presetID="10" presetClass="entr" presetSubtype="0" fill="hold" nodeType="withEffect">
                                  <p:stCondLst>
                                    <p:cond delay="0"/>
                                  </p:stCondLst>
                                  <p:childTnLst>
                                    <p:set>
                                      <p:cBhvr>
                                        <p:cTn id="31" dur="1" fill="hold">
                                          <p:stCondLst>
                                            <p:cond delay="0"/>
                                          </p:stCondLst>
                                        </p:cTn>
                                        <p:tgtEl>
                                          <p:spTgt spid="190"/>
                                        </p:tgtEl>
                                        <p:attrNameLst>
                                          <p:attrName>style.visibility</p:attrName>
                                        </p:attrNameLst>
                                      </p:cBhvr>
                                      <p:to>
                                        <p:strVal val="visible"/>
                                      </p:to>
                                    </p:set>
                                    <p:animEffect transition="in" filter="fade">
                                      <p:cBhvr>
                                        <p:cTn id="32" dur="1000"/>
                                        <p:tgtEl>
                                          <p:spTgt spid="190"/>
                                        </p:tgtEl>
                                      </p:cBhvr>
                                    </p:animEffect>
                                  </p:childTnLst>
                                </p:cTn>
                              </p:par>
                              <p:par>
                                <p:cTn id="33" presetID="10" presetClass="entr" presetSubtype="0" fill="hold" nodeType="withEffect">
                                  <p:stCondLst>
                                    <p:cond delay="0"/>
                                  </p:stCondLst>
                                  <p:childTnLst>
                                    <p:set>
                                      <p:cBhvr>
                                        <p:cTn id="34" dur="1" fill="hold">
                                          <p:stCondLst>
                                            <p:cond delay="0"/>
                                          </p:stCondLst>
                                        </p:cTn>
                                        <p:tgtEl>
                                          <p:spTgt spid="191"/>
                                        </p:tgtEl>
                                        <p:attrNameLst>
                                          <p:attrName>style.visibility</p:attrName>
                                        </p:attrNameLst>
                                      </p:cBhvr>
                                      <p:to>
                                        <p:strVal val="visible"/>
                                      </p:to>
                                    </p:set>
                                    <p:animEffect transition="in" filter="fade">
                                      <p:cBhvr>
                                        <p:cTn id="35" dur="1000"/>
                                        <p:tgtEl>
                                          <p:spTgt spid="19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1"/>
                                        </p:tgtEl>
                                        <p:attrNameLst>
                                          <p:attrName>style.visibility</p:attrName>
                                        </p:attrNameLst>
                                      </p:cBhvr>
                                      <p:to>
                                        <p:strVal val="visible"/>
                                      </p:to>
                                    </p:set>
                                    <p:animEffect transition="in" filter="fade">
                                      <p:cBhvr>
                                        <p:cTn id="40" dur="1000"/>
                                        <p:tgtEl>
                                          <p:spTgt spid="181"/>
                                        </p:tgtEl>
                                      </p:cBhvr>
                                    </p:animEffect>
                                  </p:childTnLst>
                                </p:cTn>
                              </p:par>
                              <p:par>
                                <p:cTn id="41" presetID="10" presetClass="entr" presetSubtype="0" fill="hold" nodeType="withEffect">
                                  <p:stCondLst>
                                    <p:cond delay="0"/>
                                  </p:stCondLst>
                                  <p:childTnLst>
                                    <p:set>
                                      <p:cBhvr>
                                        <p:cTn id="42" dur="1" fill="hold">
                                          <p:stCondLst>
                                            <p:cond delay="0"/>
                                          </p:stCondLst>
                                        </p:cTn>
                                        <p:tgtEl>
                                          <p:spTgt spid="182"/>
                                        </p:tgtEl>
                                        <p:attrNameLst>
                                          <p:attrName>style.visibility</p:attrName>
                                        </p:attrNameLst>
                                      </p:cBhvr>
                                      <p:to>
                                        <p:strVal val="visible"/>
                                      </p:to>
                                    </p:set>
                                    <p:animEffect transition="in" filter="fade">
                                      <p:cBhvr>
                                        <p:cTn id="43" dur="1000"/>
                                        <p:tgtEl>
                                          <p:spTgt spid="182"/>
                                        </p:tgtEl>
                                      </p:cBhvr>
                                    </p:animEffect>
                                  </p:childTnLst>
                                </p:cTn>
                              </p:par>
                              <p:par>
                                <p:cTn id="44" presetID="10" presetClass="entr" presetSubtype="0" fill="hold" nodeType="withEffect">
                                  <p:stCondLst>
                                    <p:cond delay="0"/>
                                  </p:stCondLst>
                                  <p:childTnLst>
                                    <p:set>
                                      <p:cBhvr>
                                        <p:cTn id="45" dur="1" fill="hold">
                                          <p:stCondLst>
                                            <p:cond delay="0"/>
                                          </p:stCondLst>
                                        </p:cTn>
                                        <p:tgtEl>
                                          <p:spTgt spid="192"/>
                                        </p:tgtEl>
                                        <p:attrNameLst>
                                          <p:attrName>style.visibility</p:attrName>
                                        </p:attrNameLst>
                                      </p:cBhvr>
                                      <p:to>
                                        <p:strVal val="visible"/>
                                      </p:to>
                                    </p:set>
                                    <p:animEffect transition="in" filter="fade">
                                      <p:cBhvr>
                                        <p:cTn id="46" dur="1000"/>
                                        <p:tgtEl>
                                          <p:spTgt spid="19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83"/>
                                        </p:tgtEl>
                                        <p:attrNameLst>
                                          <p:attrName>style.visibility</p:attrName>
                                        </p:attrNameLst>
                                      </p:cBhvr>
                                      <p:to>
                                        <p:strVal val="visible"/>
                                      </p:to>
                                    </p:set>
                                    <p:animEffect transition="in" filter="fade">
                                      <p:cBhvr>
                                        <p:cTn id="51" dur="1000"/>
                                        <p:tgtEl>
                                          <p:spTgt spid="183"/>
                                        </p:tgtEl>
                                      </p:cBhvr>
                                    </p:animEffect>
                                  </p:childTnLst>
                                </p:cTn>
                              </p:par>
                              <p:par>
                                <p:cTn id="52" presetID="10" presetClass="entr" presetSubtype="0" fill="hold" nodeType="withEffect">
                                  <p:stCondLst>
                                    <p:cond delay="0"/>
                                  </p:stCondLst>
                                  <p:childTnLst>
                                    <p:set>
                                      <p:cBhvr>
                                        <p:cTn id="53" dur="1" fill="hold">
                                          <p:stCondLst>
                                            <p:cond delay="0"/>
                                          </p:stCondLst>
                                        </p:cTn>
                                        <p:tgtEl>
                                          <p:spTgt spid="184"/>
                                        </p:tgtEl>
                                        <p:attrNameLst>
                                          <p:attrName>style.visibility</p:attrName>
                                        </p:attrNameLst>
                                      </p:cBhvr>
                                      <p:to>
                                        <p:strVal val="visible"/>
                                      </p:to>
                                    </p:set>
                                    <p:animEffect transition="in" filter="fade">
                                      <p:cBhvr>
                                        <p:cTn id="54" dur="1000"/>
                                        <p:tgtEl>
                                          <p:spTgt spid="184"/>
                                        </p:tgtEl>
                                      </p:cBhvr>
                                    </p:animEffect>
                                  </p:childTnLst>
                                </p:cTn>
                              </p:par>
                              <p:par>
                                <p:cTn id="55" presetID="10" presetClass="entr" presetSubtype="0" fill="hold" nodeType="withEffect">
                                  <p:stCondLst>
                                    <p:cond delay="0"/>
                                  </p:stCondLst>
                                  <p:childTnLst>
                                    <p:set>
                                      <p:cBhvr>
                                        <p:cTn id="56" dur="1" fill="hold">
                                          <p:stCondLst>
                                            <p:cond delay="0"/>
                                          </p:stCondLst>
                                        </p:cTn>
                                        <p:tgtEl>
                                          <p:spTgt spid="193"/>
                                        </p:tgtEl>
                                        <p:attrNameLst>
                                          <p:attrName>style.visibility</p:attrName>
                                        </p:attrNameLst>
                                      </p:cBhvr>
                                      <p:to>
                                        <p:strVal val="visible"/>
                                      </p:to>
                                    </p:set>
                                    <p:animEffect transition="in" filter="fade">
                                      <p:cBhvr>
                                        <p:cTn id="57" dur="10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Quantum Computer</a:t>
            </a:r>
            <a:endParaRPr/>
          </a:p>
        </p:txBody>
      </p:sp>
      <p:sp>
        <p:nvSpPr>
          <p:cNvPr id="161" name="Google Shape;161;p2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14</a:t>
            </a:fld>
            <a:endParaRPr/>
          </a:p>
        </p:txBody>
      </p:sp>
      <p:graphicFrame>
        <p:nvGraphicFramePr>
          <p:cNvPr id="162" name="Google Shape;162;p23"/>
          <p:cNvGraphicFramePr/>
          <p:nvPr>
            <p:extLst>
              <p:ext uri="{D42A27DB-BD31-4B8C-83A1-F6EECF244321}">
                <p14:modId xmlns:p14="http://schemas.microsoft.com/office/powerpoint/2010/main" val="3317178486"/>
              </p:ext>
            </p:extLst>
          </p:nvPr>
        </p:nvGraphicFramePr>
        <p:xfrm>
          <a:off x="325800" y="1531750"/>
          <a:ext cx="8627275" cy="4865665"/>
        </p:xfrm>
        <a:graphic>
          <a:graphicData uri="http://schemas.openxmlformats.org/drawingml/2006/table">
            <a:tbl>
              <a:tblPr>
                <a:noFill/>
                <a:tableStyleId>{9731890E-2D49-4207-8D41-3A3CF2D1C91E}</a:tableStyleId>
              </a:tblPr>
              <a:tblGrid>
                <a:gridCol w="2101025"/>
                <a:gridCol w="3100225"/>
                <a:gridCol w="3426025"/>
              </a:tblGrid>
              <a:tr h="473550">
                <a:tc>
                  <a:txBody>
                    <a:bodyPr/>
                    <a:lstStyle/>
                    <a:p>
                      <a:pPr marL="0" lvl="0" indent="0" algn="ctr" rtl="0">
                        <a:spcBef>
                          <a:spcPts val="0"/>
                        </a:spcBef>
                        <a:spcAft>
                          <a:spcPts val="0"/>
                        </a:spcAft>
                        <a:buNone/>
                      </a:pPr>
                      <a:endParaRPr sz="2200"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zh-TW" sz="2200"/>
                        <a:t>Classical Computer</a:t>
                      </a:r>
                      <a:endParaRPr sz="2200"/>
                    </a:p>
                  </a:txBody>
                  <a:tcPr marL="91425" marR="91425" marT="91425" marB="91425" anchor="ctr">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zh-TW" sz="2200"/>
                        <a:t>Quantum Computers</a:t>
                      </a:r>
                      <a:endParaRPr sz="220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983075">
                <a:tc>
                  <a:txBody>
                    <a:bodyPr/>
                    <a:lstStyle/>
                    <a:p>
                      <a:pPr marL="0" lvl="0" indent="0" algn="ctr" rtl="0">
                        <a:spcBef>
                          <a:spcPts val="0"/>
                        </a:spcBef>
                        <a:spcAft>
                          <a:spcPts val="0"/>
                        </a:spcAft>
                        <a:buNone/>
                      </a:pPr>
                      <a:r>
                        <a:rPr lang="zh-TW" sz="2200"/>
                        <a:t>Feature</a:t>
                      </a:r>
                      <a:endParaRPr sz="220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zh-TW" sz="2200" dirty="0"/>
                        <a:t>Large-scale integrated multipurpose computer</a:t>
                      </a:r>
                      <a:endParaRPr sz="22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zh-TW" sz="2200" dirty="0"/>
                        <a:t>High-speed computers based on quantum theory</a:t>
                      </a:r>
                      <a:endParaRPr sz="2200"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r>
              <a:tr h="983075">
                <a:tc>
                  <a:txBody>
                    <a:bodyPr/>
                    <a:lstStyle/>
                    <a:p>
                      <a:pPr marL="0" lvl="0" indent="0" algn="ctr" rtl="0">
                        <a:spcBef>
                          <a:spcPts val="0"/>
                        </a:spcBef>
                        <a:spcAft>
                          <a:spcPts val="0"/>
                        </a:spcAft>
                        <a:buNone/>
                      </a:pPr>
                      <a:r>
                        <a:rPr lang="zh-TW" sz="2200" dirty="0"/>
                        <a:t>Information</a:t>
                      </a:r>
                      <a:endParaRPr sz="2200" dirty="0"/>
                    </a:p>
                    <a:p>
                      <a:pPr marL="0" lvl="0" indent="0" algn="ctr" rtl="0">
                        <a:spcBef>
                          <a:spcPts val="0"/>
                        </a:spcBef>
                        <a:spcAft>
                          <a:spcPts val="0"/>
                        </a:spcAft>
                        <a:buNone/>
                      </a:pPr>
                      <a:r>
                        <a:rPr lang="zh-TW" sz="2200" dirty="0"/>
                        <a:t>Representation</a:t>
                      </a:r>
                      <a:endParaRPr sz="2200"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zh-TW" sz="2200" dirty="0"/>
                        <a:t>A bit : either 0 or 1</a:t>
                      </a:r>
                      <a:endParaRPr sz="22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zh-TW" sz="2200"/>
                        <a:t>A qubit : superposition of 0 and 1</a:t>
                      </a:r>
                      <a:endParaRPr sz="220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983075">
                <a:tc>
                  <a:txBody>
                    <a:bodyPr/>
                    <a:lstStyle/>
                    <a:p>
                      <a:pPr marL="0" lvl="0" indent="0" algn="ctr" rtl="0">
                        <a:spcBef>
                          <a:spcPts val="0"/>
                        </a:spcBef>
                        <a:spcAft>
                          <a:spcPts val="0"/>
                        </a:spcAft>
                        <a:buNone/>
                      </a:pPr>
                      <a:r>
                        <a:rPr lang="zh-TW" sz="2200" dirty="0"/>
                        <a:t>Information Processing</a:t>
                      </a:r>
                      <a:endParaRPr sz="2200"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zh-TW" sz="2200" dirty="0"/>
                        <a:t>Logical gatas</a:t>
                      </a:r>
                      <a:endParaRPr sz="2200" dirty="0"/>
                    </a:p>
                    <a:p>
                      <a:pPr marL="0" lvl="0" indent="0" algn="ctr" rtl="0">
                        <a:spcBef>
                          <a:spcPts val="0"/>
                        </a:spcBef>
                        <a:spcAft>
                          <a:spcPts val="0"/>
                        </a:spcAft>
                        <a:buNone/>
                      </a:pPr>
                      <a:r>
                        <a:rPr lang="zh-TW" sz="2200" dirty="0"/>
                        <a:t>(NOT, AND,OR, ...)</a:t>
                      </a:r>
                      <a:endParaRPr sz="22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zh-TW" sz="2200" dirty="0"/>
                        <a:t>Quantum logical gates</a:t>
                      </a:r>
                      <a:endParaRPr sz="2200" dirty="0"/>
                    </a:p>
                    <a:p>
                      <a:pPr marL="0" lvl="0" indent="0" algn="ctr" rtl="0">
                        <a:spcBef>
                          <a:spcPts val="0"/>
                        </a:spcBef>
                        <a:spcAft>
                          <a:spcPts val="0"/>
                        </a:spcAft>
                        <a:buNone/>
                      </a:pPr>
                      <a:r>
                        <a:rPr lang="zh-TW" sz="2200" dirty="0"/>
                        <a:t>(Hardmond, CNOT, ...)</a:t>
                      </a:r>
                      <a:endParaRPr sz="2200"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r>
              <a:tr h="544900">
                <a:tc>
                  <a:txBody>
                    <a:bodyPr/>
                    <a:lstStyle/>
                    <a:p>
                      <a:pPr marL="0" lvl="0" indent="0" algn="ctr" rtl="0">
                        <a:spcBef>
                          <a:spcPts val="0"/>
                        </a:spcBef>
                        <a:spcAft>
                          <a:spcPts val="0"/>
                        </a:spcAft>
                        <a:buNone/>
                      </a:pPr>
                      <a:r>
                        <a:rPr lang="zh-TW" sz="2200" dirty="0"/>
                        <a:t>Calculation</a:t>
                      </a:r>
                      <a:endParaRPr sz="2200"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zh-TW" sz="2200" dirty="0"/>
                        <a:t>Voltage, charge</a:t>
                      </a:r>
                      <a:endParaRPr sz="22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zh-TW" sz="2200" dirty="0"/>
                        <a:t>Altering states of atoms</a:t>
                      </a:r>
                      <a:endParaRPr sz="2200"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463375">
                <a:tc>
                  <a:txBody>
                    <a:bodyPr/>
                    <a:lstStyle/>
                    <a:p>
                      <a:pPr marL="0" lvl="0" indent="0" algn="ctr" rtl="0">
                        <a:spcBef>
                          <a:spcPts val="0"/>
                        </a:spcBef>
                        <a:spcAft>
                          <a:spcPts val="0"/>
                        </a:spcAft>
                        <a:buNone/>
                      </a:pPr>
                      <a:r>
                        <a:rPr lang="zh-TW" sz="2200" dirty="0"/>
                        <a:t>Noise Tolerance</a:t>
                      </a:r>
                      <a:endParaRPr sz="2200"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zh-TW" sz="2200" dirty="0"/>
                        <a:t>High</a:t>
                      </a:r>
                      <a:endParaRPr sz="22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zh-TW" sz="2200" dirty="0"/>
                        <a:t>Low</a:t>
                      </a:r>
                      <a:endParaRPr sz="2200"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Will Quantum Computers Replace Classical Computers?</a:t>
            </a:r>
            <a:endParaRPr/>
          </a:p>
        </p:txBody>
      </p:sp>
      <p:sp>
        <p:nvSpPr>
          <p:cNvPr id="206" name="Google Shape;206;p2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15</a:t>
            </a:fld>
            <a:endParaRPr/>
          </a:p>
        </p:txBody>
      </p:sp>
      <p:sp>
        <p:nvSpPr>
          <p:cNvPr id="207" name="Google Shape;207;p27"/>
          <p:cNvSpPr txBox="1"/>
          <p:nvPr/>
        </p:nvSpPr>
        <p:spPr>
          <a:xfrm>
            <a:off x="2994375" y="1347725"/>
            <a:ext cx="3256200" cy="6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3600">
                <a:solidFill>
                  <a:srgbClr val="FF0000"/>
                </a:solidFill>
                <a:latin typeface="Source Sans Pro"/>
                <a:ea typeface="Source Sans Pro"/>
                <a:cs typeface="Source Sans Pro"/>
                <a:sym typeface="Source Sans Pro"/>
              </a:rPr>
              <a:t>NO ! </a:t>
            </a:r>
            <a:endParaRPr sz="2400">
              <a:latin typeface="Source Sans Pro"/>
              <a:ea typeface="Source Sans Pro"/>
              <a:cs typeface="Source Sans Pro"/>
              <a:sym typeface="Source Sans Pro"/>
            </a:endParaRPr>
          </a:p>
        </p:txBody>
      </p:sp>
      <p:sp>
        <p:nvSpPr>
          <p:cNvPr id="208" name="Google Shape;208;p27"/>
          <p:cNvSpPr txBox="1">
            <a:spLocks noGrp="1"/>
          </p:cNvSpPr>
          <p:nvPr>
            <p:ph type="body" idx="1"/>
          </p:nvPr>
        </p:nvSpPr>
        <p:spPr>
          <a:xfrm>
            <a:off x="786150" y="4054150"/>
            <a:ext cx="7571700" cy="17982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zh-TW" dirty="0"/>
              <a:t>Only Good at Solving  specific problems</a:t>
            </a:r>
            <a:endParaRPr dirty="0"/>
          </a:p>
          <a:p>
            <a:pPr marL="914400" lvl="1" indent="-381000" algn="l" rtl="0">
              <a:spcBef>
                <a:spcPts val="0"/>
              </a:spcBef>
              <a:spcAft>
                <a:spcPts val="0"/>
              </a:spcAft>
              <a:buSzPts val="2400"/>
              <a:buChar char="○"/>
            </a:pPr>
            <a:r>
              <a:rPr lang="zh-TW" dirty="0"/>
              <a:t>NP problem</a:t>
            </a:r>
            <a:endParaRPr dirty="0"/>
          </a:p>
          <a:p>
            <a:pPr marL="914400" lvl="1" indent="-381000" algn="l" rtl="0">
              <a:spcBef>
                <a:spcPts val="0"/>
              </a:spcBef>
              <a:spcAft>
                <a:spcPts val="0"/>
              </a:spcAft>
              <a:buSzPts val="2400"/>
              <a:buChar char="○"/>
            </a:pPr>
            <a:r>
              <a:rPr lang="zh-TW" dirty="0"/>
              <a:t>Parallel computing</a:t>
            </a:r>
            <a:endParaRPr dirty="0"/>
          </a:p>
          <a:p>
            <a:pPr marL="914400" lvl="1" indent="-381000" algn="l" rtl="0">
              <a:spcBef>
                <a:spcPts val="0"/>
              </a:spcBef>
              <a:spcAft>
                <a:spcPts val="0"/>
              </a:spcAft>
              <a:buSzPts val="2400"/>
              <a:buChar char="○"/>
            </a:pPr>
            <a:r>
              <a:rPr lang="zh-TW" dirty="0"/>
              <a:t>Complicate system</a:t>
            </a:r>
            <a:endParaRPr dirty="0"/>
          </a:p>
          <a:p>
            <a:pPr marL="457200" lvl="0" indent="0" algn="l" rtl="0">
              <a:spcBef>
                <a:spcPts val="600"/>
              </a:spcBef>
              <a:spcAft>
                <a:spcPts val="0"/>
              </a:spcAft>
              <a:buNone/>
            </a:pPr>
            <a:endParaRPr dirty="0"/>
          </a:p>
          <a:p>
            <a:pPr marL="457200" lvl="0" indent="0" algn="l" rtl="0">
              <a:spcBef>
                <a:spcPts val="600"/>
              </a:spcBef>
              <a:spcAft>
                <a:spcPts val="0"/>
              </a:spcAft>
              <a:buNone/>
            </a:pPr>
            <a:endParaRPr dirty="0"/>
          </a:p>
          <a:p>
            <a:pPr marL="457200" lvl="0" indent="0" algn="l" rtl="0">
              <a:spcBef>
                <a:spcPts val="600"/>
              </a:spcBef>
              <a:spcAft>
                <a:spcPts val="0"/>
              </a:spcAft>
              <a:buNone/>
            </a:pPr>
            <a:endParaRPr dirty="0"/>
          </a:p>
        </p:txBody>
      </p:sp>
      <p:pic>
        <p:nvPicPr>
          <p:cNvPr id="209" name="Google Shape;209;p27"/>
          <p:cNvPicPr preferRelativeResize="0"/>
          <p:nvPr/>
        </p:nvPicPr>
        <p:blipFill rotWithShape="1">
          <a:blip r:embed="rId3">
            <a:alphaModFix/>
          </a:blip>
          <a:srcRect t="13414" b="27723"/>
          <a:stretch/>
        </p:blipFill>
        <p:spPr>
          <a:xfrm>
            <a:off x="1455825" y="2395037"/>
            <a:ext cx="2154549" cy="1268200"/>
          </a:xfrm>
          <a:prstGeom prst="rect">
            <a:avLst/>
          </a:prstGeom>
          <a:noFill/>
          <a:ln>
            <a:noFill/>
          </a:ln>
        </p:spPr>
      </p:pic>
      <p:pic>
        <p:nvPicPr>
          <p:cNvPr id="210" name="Google Shape;210;p27"/>
          <p:cNvPicPr preferRelativeResize="0"/>
          <p:nvPr/>
        </p:nvPicPr>
        <p:blipFill rotWithShape="1">
          <a:blip r:embed="rId4">
            <a:alphaModFix/>
          </a:blip>
          <a:srcRect b="12937"/>
          <a:stretch/>
        </p:blipFill>
        <p:spPr>
          <a:xfrm>
            <a:off x="3907575" y="2424988"/>
            <a:ext cx="1387904" cy="1208300"/>
          </a:xfrm>
          <a:prstGeom prst="rect">
            <a:avLst/>
          </a:prstGeom>
          <a:noFill/>
          <a:ln>
            <a:noFill/>
          </a:ln>
        </p:spPr>
      </p:pic>
      <p:pic>
        <p:nvPicPr>
          <p:cNvPr id="211" name="Google Shape;211;p27"/>
          <p:cNvPicPr preferRelativeResize="0"/>
          <p:nvPr/>
        </p:nvPicPr>
        <p:blipFill rotWithShape="1">
          <a:blip r:embed="rId5">
            <a:alphaModFix/>
          </a:blip>
          <a:srcRect l="6811" t="9723" r="7189" b="26557"/>
          <a:stretch/>
        </p:blipFill>
        <p:spPr>
          <a:xfrm>
            <a:off x="6102275" y="2425000"/>
            <a:ext cx="1481200" cy="10974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gtEl>
                                        <p:attrNameLst>
                                          <p:attrName>style.visibility</p:attrName>
                                        </p:attrNameLst>
                                      </p:cBhvr>
                                      <p:to>
                                        <p:strVal val="visible"/>
                                      </p:to>
                                    </p:set>
                                    <p:animEffect transition="in" filter="fade">
                                      <p:cBhvr>
                                        <p:cTn id="12" dur="1000"/>
                                        <p:tgtEl>
                                          <p:spTgt spid="2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0"/>
                                        </p:tgtEl>
                                        <p:attrNameLst>
                                          <p:attrName>style.visibility</p:attrName>
                                        </p:attrNameLst>
                                      </p:cBhvr>
                                      <p:to>
                                        <p:strVal val="visible"/>
                                      </p:to>
                                    </p:set>
                                    <p:animEffect transition="in" filter="fade">
                                      <p:cBhvr>
                                        <p:cTn id="17" dur="1000"/>
                                        <p:tgtEl>
                                          <p:spTgt spid="2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1"/>
                                        </p:tgtEl>
                                        <p:attrNameLst>
                                          <p:attrName>style.visibility</p:attrName>
                                        </p:attrNameLst>
                                      </p:cBhvr>
                                      <p:to>
                                        <p:strVal val="visible"/>
                                      </p:to>
                                    </p:set>
                                    <p:animEffect transition="in" filter="fade">
                                      <p:cBhvr>
                                        <p:cTn id="22" dur="1000"/>
                                        <p:tgtEl>
                                          <p:spTgt spid="2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8"/>
                                        </p:tgtEl>
                                        <p:attrNameLst>
                                          <p:attrName>style.visibility</p:attrName>
                                        </p:attrNameLst>
                                      </p:cBhvr>
                                      <p:to>
                                        <p:strVal val="visible"/>
                                      </p:to>
                                    </p:set>
                                    <p:animEffect transition="in" filter="fade">
                                      <p:cBhvr>
                                        <p:cTn id="27" dur="10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ctrTitle"/>
          </p:nvPr>
        </p:nvSpPr>
        <p:spPr>
          <a:xfrm>
            <a:off x="1546025" y="2720725"/>
            <a:ext cx="58326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6000">
                <a:solidFill>
                  <a:srgbClr val="CFD8DC"/>
                </a:solidFill>
              </a:rPr>
              <a:t>3.</a:t>
            </a:r>
            <a:endParaRPr sz="6000">
              <a:solidFill>
                <a:srgbClr val="CFD8DC"/>
              </a:solidFill>
            </a:endParaRPr>
          </a:p>
          <a:p>
            <a:pPr marL="0" lvl="0" indent="0" algn="l" rtl="0">
              <a:spcBef>
                <a:spcPts val="0"/>
              </a:spcBef>
              <a:spcAft>
                <a:spcPts val="0"/>
              </a:spcAft>
              <a:buNone/>
            </a:pPr>
            <a:r>
              <a:rPr lang="zh-TW"/>
              <a:t>The Limitations of Quantum Computers  </a:t>
            </a:r>
            <a:endParaRPr/>
          </a:p>
        </p:txBody>
      </p:sp>
      <p:sp>
        <p:nvSpPr>
          <p:cNvPr id="230" name="Google Shape;230;p30"/>
          <p:cNvSpPr txBox="1">
            <a:spLocks noGrp="1"/>
          </p:cNvSpPr>
          <p:nvPr>
            <p:ph type="sldNum" idx="4294967295"/>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p:nvPr/>
        </p:nvSpPr>
        <p:spPr>
          <a:xfrm>
            <a:off x="4681425" y="2224438"/>
            <a:ext cx="3809100" cy="38091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txBox="1">
            <a:spLocks noGrp="1"/>
          </p:cNvSpPr>
          <p:nvPr>
            <p:ph type="title"/>
          </p:nvPr>
        </p:nvSpPr>
        <p:spPr>
          <a:xfrm>
            <a:off x="786150" y="4870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The Difficulties of Quantum Computer</a:t>
            </a:r>
            <a:endParaRPr/>
          </a:p>
        </p:txBody>
      </p:sp>
      <p:sp>
        <p:nvSpPr>
          <p:cNvPr id="237" name="Google Shape;237;p31"/>
          <p:cNvSpPr txBox="1">
            <a:spLocks noGrp="1"/>
          </p:cNvSpPr>
          <p:nvPr>
            <p:ph type="body" idx="1"/>
          </p:nvPr>
        </p:nvSpPr>
        <p:spPr>
          <a:xfrm>
            <a:off x="786150" y="1600200"/>
            <a:ext cx="34389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600" dirty="0"/>
          </a:p>
          <a:p>
            <a:pPr marL="457200" lvl="0" indent="-393700" algn="l" rtl="0">
              <a:spcBef>
                <a:spcPts val="0"/>
              </a:spcBef>
              <a:spcAft>
                <a:spcPts val="0"/>
              </a:spcAft>
              <a:buSzPts val="2600"/>
              <a:buChar char="◎"/>
            </a:pPr>
            <a:r>
              <a:rPr lang="zh-TW" sz="2600" dirty="0" smtClean="0"/>
              <a:t>Physical </a:t>
            </a:r>
            <a:r>
              <a:rPr lang="zh-TW" sz="2600" dirty="0"/>
              <a:t>problems and scalability</a:t>
            </a:r>
            <a:endParaRPr sz="2600" dirty="0"/>
          </a:p>
          <a:p>
            <a:pPr marL="457200" lvl="0" indent="-393700" algn="l" rtl="0">
              <a:spcBef>
                <a:spcPts val="0"/>
              </a:spcBef>
              <a:spcAft>
                <a:spcPts val="0"/>
              </a:spcAft>
              <a:buSzPts val="2600"/>
              <a:buChar char="◎"/>
            </a:pPr>
            <a:r>
              <a:rPr lang="zh-TW" sz="2600" dirty="0"/>
              <a:t>Computing environment</a:t>
            </a:r>
            <a:endParaRPr sz="2600" dirty="0"/>
          </a:p>
          <a:p>
            <a:pPr marL="457200" lvl="0" indent="-393700" algn="l" rtl="0">
              <a:spcBef>
                <a:spcPts val="0"/>
              </a:spcBef>
              <a:spcAft>
                <a:spcPts val="0"/>
              </a:spcAft>
              <a:buSzPts val="2600"/>
              <a:buChar char="◎"/>
            </a:pPr>
            <a:r>
              <a:rPr lang="zh-TW" sz="2600" dirty="0"/>
              <a:t>Accuracy and stability</a:t>
            </a:r>
            <a:endParaRPr sz="2600" dirty="0"/>
          </a:p>
          <a:p>
            <a:pPr marL="457200" lvl="0" indent="-393700" algn="l" rtl="0">
              <a:spcBef>
                <a:spcPts val="0"/>
              </a:spcBef>
              <a:spcAft>
                <a:spcPts val="0"/>
              </a:spcAft>
              <a:buSzPts val="2600"/>
              <a:buChar char="◎"/>
            </a:pPr>
            <a:r>
              <a:rPr lang="zh-TW" sz="2600" dirty="0"/>
              <a:t>Software</a:t>
            </a:r>
            <a:endParaRPr sz="2600" dirty="0"/>
          </a:p>
        </p:txBody>
      </p:sp>
      <p:pic>
        <p:nvPicPr>
          <p:cNvPr id="238" name="Google Shape;238;p31"/>
          <p:cNvPicPr preferRelativeResize="0"/>
          <p:nvPr/>
        </p:nvPicPr>
        <p:blipFill>
          <a:blip r:embed="rId3">
            <a:alphaModFix/>
          </a:blip>
          <a:stretch>
            <a:fillRect/>
          </a:stretch>
        </p:blipFill>
        <p:spPr>
          <a:xfrm>
            <a:off x="4948075" y="2491100"/>
            <a:ext cx="3275700" cy="3275700"/>
          </a:xfrm>
          <a:prstGeom prst="ellipse">
            <a:avLst/>
          </a:prstGeom>
          <a:noFill/>
          <a:ln>
            <a:noFill/>
          </a:ln>
        </p:spPr>
      </p:pic>
      <p:cxnSp>
        <p:nvCxnSpPr>
          <p:cNvPr id="239" name="Google Shape;239;p31"/>
          <p:cNvCxnSpPr/>
          <p:nvPr/>
        </p:nvCxnSpPr>
        <p:spPr>
          <a:xfrm rot="10800000" flipH="1">
            <a:off x="7401125" y="1758975"/>
            <a:ext cx="219000" cy="624300"/>
          </a:xfrm>
          <a:prstGeom prst="straightConnector1">
            <a:avLst/>
          </a:prstGeom>
          <a:noFill/>
          <a:ln w="9525" cap="flat" cmpd="sng">
            <a:solidFill>
              <a:srgbClr val="CFD8DC"/>
            </a:solidFill>
            <a:prstDash val="solid"/>
            <a:round/>
            <a:headEnd type="none" w="med" len="med"/>
            <a:tailEnd type="none" w="med" len="med"/>
          </a:ln>
        </p:spPr>
      </p:cxnSp>
      <p:cxnSp>
        <p:nvCxnSpPr>
          <p:cNvPr id="240" name="Google Shape;240;p31"/>
          <p:cNvCxnSpPr/>
          <p:nvPr/>
        </p:nvCxnSpPr>
        <p:spPr>
          <a:xfrm rot="10800000" flipH="1">
            <a:off x="7932695" y="2472367"/>
            <a:ext cx="522300" cy="309900"/>
          </a:xfrm>
          <a:prstGeom prst="straightConnector1">
            <a:avLst/>
          </a:prstGeom>
          <a:noFill/>
          <a:ln w="9525" cap="flat" cmpd="sng">
            <a:solidFill>
              <a:srgbClr val="CFD8DC"/>
            </a:solidFill>
            <a:prstDash val="solid"/>
            <a:round/>
            <a:headEnd type="none" w="med" len="med"/>
            <a:tailEnd type="none" w="med" len="med"/>
          </a:ln>
        </p:spPr>
      </p:cxnSp>
      <p:cxnSp>
        <p:nvCxnSpPr>
          <p:cNvPr id="241" name="Google Shape;241;p31"/>
          <p:cNvCxnSpPr/>
          <p:nvPr/>
        </p:nvCxnSpPr>
        <p:spPr>
          <a:xfrm rot="10800000" flipH="1">
            <a:off x="7765925" y="1896875"/>
            <a:ext cx="648600" cy="737700"/>
          </a:xfrm>
          <a:prstGeom prst="straightConnector1">
            <a:avLst/>
          </a:prstGeom>
          <a:noFill/>
          <a:ln w="9525" cap="flat" cmpd="sng">
            <a:solidFill>
              <a:srgbClr val="CFD8DC"/>
            </a:solidFill>
            <a:prstDash val="solid"/>
            <a:round/>
            <a:headEnd type="none" w="med" len="med"/>
            <a:tailEnd type="none" w="med" len="med"/>
          </a:ln>
        </p:spPr>
      </p:cxnSp>
      <p:sp>
        <p:nvSpPr>
          <p:cNvPr id="242" name="Google Shape;242;p31"/>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786150" y="3346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t>1</a:t>
            </a:r>
            <a:r>
              <a:rPr lang="zh-TW" dirty="0" smtClean="0"/>
              <a:t>. </a:t>
            </a:r>
            <a:r>
              <a:rPr lang="zh-TW" dirty="0"/>
              <a:t>Physical Problems and Scalability</a:t>
            </a:r>
            <a:endParaRPr dirty="0"/>
          </a:p>
        </p:txBody>
      </p:sp>
      <p:sp>
        <p:nvSpPr>
          <p:cNvPr id="255" name="Google Shape;255;p33"/>
          <p:cNvSpPr txBox="1">
            <a:spLocks noGrp="1"/>
          </p:cNvSpPr>
          <p:nvPr>
            <p:ph type="body" idx="1"/>
          </p:nvPr>
        </p:nvSpPr>
        <p:spPr>
          <a:xfrm>
            <a:off x="786150" y="1431067"/>
            <a:ext cx="7571700" cy="47649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zh-TW" dirty="0"/>
              <a:t>Satisfying superposition and entanglement</a:t>
            </a:r>
            <a:endParaRPr dirty="0"/>
          </a:p>
          <a:p>
            <a:pPr marL="457200" lvl="0" indent="-419100" algn="l" rtl="0">
              <a:spcBef>
                <a:spcPts val="0"/>
              </a:spcBef>
              <a:spcAft>
                <a:spcPts val="0"/>
              </a:spcAft>
              <a:buSzPts val="3000"/>
              <a:buChar char="◎"/>
            </a:pPr>
            <a:r>
              <a:rPr lang="zh-TW" dirty="0"/>
              <a:t>Very difficult to produce quantum</a:t>
            </a: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256" name="Google Shape;256;p3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18</a:t>
            </a:fld>
            <a:endParaRPr/>
          </a:p>
        </p:txBody>
      </p:sp>
      <p:graphicFrame>
        <p:nvGraphicFramePr>
          <p:cNvPr id="257" name="Google Shape;257;p33"/>
          <p:cNvGraphicFramePr/>
          <p:nvPr>
            <p:extLst>
              <p:ext uri="{D42A27DB-BD31-4B8C-83A1-F6EECF244321}">
                <p14:modId xmlns:p14="http://schemas.microsoft.com/office/powerpoint/2010/main" val="3818383353"/>
              </p:ext>
            </p:extLst>
          </p:nvPr>
        </p:nvGraphicFramePr>
        <p:xfrm>
          <a:off x="786150" y="3056625"/>
          <a:ext cx="7773600" cy="3291750"/>
        </p:xfrm>
        <a:graphic>
          <a:graphicData uri="http://schemas.openxmlformats.org/drawingml/2006/table">
            <a:tbl>
              <a:tblPr>
                <a:noFill/>
                <a:tableStyleId>{9731890E-2D49-4207-8D41-3A3CF2D1C91E}</a:tableStyleId>
              </a:tblPr>
              <a:tblGrid>
                <a:gridCol w="3886800"/>
                <a:gridCol w="3886800"/>
              </a:tblGrid>
              <a:tr h="496800">
                <a:tc>
                  <a:txBody>
                    <a:bodyPr/>
                    <a:lstStyle/>
                    <a:p>
                      <a:pPr marL="0" lvl="0" indent="0" algn="ctr" rtl="0">
                        <a:spcBef>
                          <a:spcPts val="0"/>
                        </a:spcBef>
                        <a:spcAft>
                          <a:spcPts val="0"/>
                        </a:spcAft>
                        <a:buNone/>
                      </a:pPr>
                      <a:r>
                        <a:rPr lang="zh-TW" sz="3000" dirty="0">
                          <a:solidFill>
                            <a:srgbClr val="263238"/>
                          </a:solidFill>
                          <a:latin typeface="Source Sans Pro"/>
                          <a:ea typeface="Source Sans Pro"/>
                          <a:cs typeface="Source Sans Pro"/>
                          <a:sym typeface="Source Sans Pro"/>
                        </a:rPr>
                        <a:t>Superconductor</a:t>
                      </a:r>
                      <a:endParaRPr sz="3000" dirty="0">
                        <a:solidFill>
                          <a:srgbClr val="263238"/>
                        </a:solidFill>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zh-TW" sz="3000">
                          <a:solidFill>
                            <a:srgbClr val="263238"/>
                          </a:solidFill>
                          <a:latin typeface="Source Sans Pro"/>
                          <a:ea typeface="Source Sans Pro"/>
                          <a:cs typeface="Source Sans Pro"/>
                          <a:sym typeface="Source Sans Pro"/>
                        </a:rPr>
                        <a:t>Semiconductor</a:t>
                      </a:r>
                      <a:endParaRPr sz="3000">
                        <a:solidFill>
                          <a:srgbClr val="263238"/>
                        </a:solidFill>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9E9E9E"/>
                      </a:solidFill>
                      <a:prstDash val="solid"/>
                      <a:round/>
                      <a:headEnd type="none" w="sm" len="sm"/>
                      <a:tailEnd type="none" w="sm" len="sm"/>
                    </a:lnT>
                  </a:tcPr>
                </a:tc>
              </a:tr>
              <a:tr h="846500">
                <a:tc>
                  <a:txBody>
                    <a:bodyPr/>
                    <a:lstStyle/>
                    <a:p>
                      <a:pPr marL="0" lvl="0" indent="0" algn="ctr" rtl="0">
                        <a:spcBef>
                          <a:spcPts val="0"/>
                        </a:spcBef>
                        <a:spcAft>
                          <a:spcPts val="0"/>
                        </a:spcAft>
                        <a:buNone/>
                      </a:pPr>
                      <a:r>
                        <a:rPr lang="zh-TW" sz="3000" dirty="0">
                          <a:solidFill>
                            <a:srgbClr val="263238"/>
                          </a:solidFill>
                          <a:latin typeface="Source Sans Pro"/>
                          <a:ea typeface="Source Sans Pro"/>
                          <a:cs typeface="Source Sans Pro"/>
                          <a:sym typeface="Source Sans Pro"/>
                        </a:rPr>
                        <a:t>Used by IBM, </a:t>
                      </a:r>
                      <a:r>
                        <a:rPr lang="zh-TW" sz="3000" dirty="0" smtClean="0">
                          <a:solidFill>
                            <a:srgbClr val="263238"/>
                          </a:solidFill>
                          <a:latin typeface="Source Sans Pro"/>
                          <a:ea typeface="Source Sans Pro"/>
                          <a:cs typeface="Source Sans Pro"/>
                          <a:sym typeface="Source Sans Pro"/>
                        </a:rPr>
                        <a:t>Google</a:t>
                      </a:r>
                      <a:endParaRPr sz="3000" dirty="0">
                        <a:solidFill>
                          <a:srgbClr val="263238"/>
                        </a:solidFill>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zh-TW" sz="3000">
                          <a:solidFill>
                            <a:srgbClr val="263238"/>
                          </a:solidFill>
                          <a:latin typeface="Source Sans Pro"/>
                          <a:ea typeface="Source Sans Pro"/>
                          <a:cs typeface="Source Sans Pro"/>
                          <a:sym typeface="Source Sans Pro"/>
                        </a:rPr>
                        <a:t>Used by Intel and Qutech</a:t>
                      </a:r>
                      <a:endParaRPr sz="3000">
                        <a:solidFill>
                          <a:srgbClr val="263238"/>
                        </a:solidFill>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rgbClr val="9E9E9E">
                          <a:alpha val="0"/>
                        </a:srgbClr>
                      </a:solidFill>
                      <a:prstDash val="solid"/>
                      <a:round/>
                      <a:headEnd type="none" w="sm" len="sm"/>
                      <a:tailEnd type="none" w="sm" len="sm"/>
                    </a:lnB>
                    <a:solidFill>
                      <a:srgbClr val="F3F3F3"/>
                    </a:solidFill>
                  </a:tcPr>
                </a:tc>
              </a:tr>
              <a:tr h="1199200">
                <a:tc>
                  <a:txBody>
                    <a:bodyPr/>
                    <a:lstStyle/>
                    <a:p>
                      <a:pPr marL="0" lvl="0" indent="0" algn="ctr" rtl="0">
                        <a:spcBef>
                          <a:spcPts val="0"/>
                        </a:spcBef>
                        <a:spcAft>
                          <a:spcPts val="0"/>
                        </a:spcAft>
                        <a:buNone/>
                      </a:pPr>
                      <a:r>
                        <a:rPr lang="zh-TW" sz="3000">
                          <a:solidFill>
                            <a:srgbClr val="263238"/>
                          </a:solidFill>
                          <a:latin typeface="Source Sans Pro"/>
                          <a:ea typeface="Source Sans Pro"/>
                          <a:cs typeface="Source Sans Pro"/>
                          <a:sym typeface="Source Sans Pro"/>
                        </a:rPr>
                        <a:t>Google made a quantum computer with 72 qubit</a:t>
                      </a:r>
                      <a:endParaRPr sz="3000">
                        <a:solidFill>
                          <a:srgbClr val="263238"/>
                        </a:solidFill>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zh-TW" sz="3000" dirty="0">
                          <a:solidFill>
                            <a:srgbClr val="263238"/>
                          </a:solidFill>
                          <a:latin typeface="Source Sans Pro"/>
                          <a:ea typeface="Source Sans Pro"/>
                          <a:cs typeface="Source Sans Pro"/>
                          <a:sym typeface="Source Sans Pro"/>
                        </a:rPr>
                        <a:t>Princeton University made a quantum chip by silicon</a:t>
                      </a:r>
                      <a:endParaRPr sz="3000" dirty="0">
                        <a:solidFill>
                          <a:srgbClr val="263238"/>
                        </a:solidFill>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9E9E9E"/>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title"/>
          </p:nvPr>
        </p:nvSpPr>
        <p:spPr>
          <a:xfrm>
            <a:off x="786150" y="4870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t>2</a:t>
            </a:r>
            <a:r>
              <a:rPr lang="zh-TW" dirty="0" smtClean="0"/>
              <a:t>. </a:t>
            </a:r>
            <a:r>
              <a:rPr lang="zh-TW" dirty="0"/>
              <a:t>Computing Environment</a:t>
            </a:r>
            <a:endParaRPr dirty="0"/>
          </a:p>
        </p:txBody>
      </p:sp>
      <p:sp>
        <p:nvSpPr>
          <p:cNvPr id="270" name="Google Shape;270;p35"/>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zh-TW" dirty="0"/>
              <a:t>Easy to be affected by thermal energy or radiation.</a:t>
            </a:r>
            <a:endParaRPr dirty="0"/>
          </a:p>
          <a:p>
            <a:pPr marL="457200" lvl="0" indent="-419100" algn="l" rtl="0">
              <a:spcBef>
                <a:spcPts val="0"/>
              </a:spcBef>
              <a:spcAft>
                <a:spcPts val="0"/>
              </a:spcAft>
              <a:buSzPts val="3000"/>
              <a:buChar char="◎"/>
            </a:pPr>
            <a:r>
              <a:rPr lang="zh-TW" dirty="0"/>
              <a:t>Environment with </a:t>
            </a:r>
            <a:endParaRPr dirty="0"/>
          </a:p>
          <a:p>
            <a:pPr marL="457200" lvl="0" indent="0" algn="l" rtl="0">
              <a:spcBef>
                <a:spcPts val="600"/>
              </a:spcBef>
              <a:spcAft>
                <a:spcPts val="0"/>
              </a:spcAft>
              <a:buNone/>
            </a:pPr>
            <a:r>
              <a:rPr lang="zh-TW" dirty="0"/>
              <a:t>absolute zero is required.</a:t>
            </a:r>
            <a:endParaRPr dirty="0"/>
          </a:p>
        </p:txBody>
      </p:sp>
      <p:sp>
        <p:nvSpPr>
          <p:cNvPr id="271" name="Google Shape;271;p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19</a:t>
            </a:fld>
            <a:endParaRPr/>
          </a:p>
        </p:txBody>
      </p:sp>
      <p:pic>
        <p:nvPicPr>
          <p:cNvPr id="272" name="Google Shape;272;p35"/>
          <p:cNvPicPr preferRelativeResize="0"/>
          <p:nvPr/>
        </p:nvPicPr>
        <p:blipFill>
          <a:blip r:embed="rId3">
            <a:alphaModFix/>
          </a:blip>
          <a:stretch>
            <a:fillRect/>
          </a:stretch>
        </p:blipFill>
        <p:spPr>
          <a:xfrm>
            <a:off x="5618950" y="2826276"/>
            <a:ext cx="2337870" cy="35068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3600"/>
              <a:t>Outline</a:t>
            </a:r>
            <a:endParaRPr sz="3600"/>
          </a:p>
        </p:txBody>
      </p:sp>
      <p:sp>
        <p:nvSpPr>
          <p:cNvPr id="77" name="Google Shape;77;p1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2</a:t>
            </a:fld>
            <a:endParaRPr/>
          </a:p>
        </p:txBody>
      </p:sp>
      <p:sp>
        <p:nvSpPr>
          <p:cNvPr id="78" name="Google Shape;78;p13"/>
          <p:cNvSpPr txBox="1">
            <a:spLocks noGrp="1"/>
          </p:cNvSpPr>
          <p:nvPr>
            <p:ph type="body" idx="4294967295"/>
          </p:nvPr>
        </p:nvSpPr>
        <p:spPr>
          <a:xfrm>
            <a:off x="786150" y="1682277"/>
            <a:ext cx="7571700" cy="3796200"/>
          </a:xfrm>
          <a:prstGeom prst="rect">
            <a:avLst/>
          </a:prstGeom>
        </p:spPr>
        <p:txBody>
          <a:bodyPr spcFirstLastPara="1" wrap="square" lIns="91425" tIns="91425" rIns="91425" bIns="91425" anchor="t" anchorCtr="0">
            <a:noAutofit/>
          </a:bodyPr>
          <a:lstStyle/>
          <a:p>
            <a:pPr marL="457200" lvl="0" indent="-419100" algn="l" rtl="0">
              <a:lnSpc>
                <a:spcPct val="150000"/>
              </a:lnSpc>
              <a:spcBef>
                <a:spcPts val="600"/>
              </a:spcBef>
              <a:spcAft>
                <a:spcPts val="0"/>
              </a:spcAft>
              <a:buSzPts val="3000"/>
              <a:buAutoNum type="arabicPeriod"/>
            </a:pPr>
            <a:r>
              <a:rPr lang="zh-TW" dirty="0"/>
              <a:t>Quantum Physics</a:t>
            </a:r>
            <a:endParaRPr dirty="0"/>
          </a:p>
          <a:p>
            <a:pPr marL="457200" lvl="0" indent="-419100" algn="l" rtl="0">
              <a:lnSpc>
                <a:spcPct val="150000"/>
              </a:lnSpc>
              <a:spcBef>
                <a:spcPts val="0"/>
              </a:spcBef>
              <a:spcAft>
                <a:spcPts val="0"/>
              </a:spcAft>
              <a:buSzPts val="3000"/>
              <a:buAutoNum type="arabicPeriod"/>
            </a:pPr>
            <a:r>
              <a:rPr lang="zh-TW" dirty="0"/>
              <a:t>Quantum Computer</a:t>
            </a:r>
            <a:endParaRPr dirty="0"/>
          </a:p>
          <a:p>
            <a:pPr marL="457200" lvl="0" indent="-419100" algn="l" rtl="0">
              <a:lnSpc>
                <a:spcPct val="150000"/>
              </a:lnSpc>
              <a:spcBef>
                <a:spcPts val="0"/>
              </a:spcBef>
              <a:spcAft>
                <a:spcPts val="0"/>
              </a:spcAft>
              <a:buSzPts val="3000"/>
              <a:buAutoNum type="arabicPeriod"/>
            </a:pPr>
            <a:r>
              <a:rPr lang="zh-TW" dirty="0"/>
              <a:t>Limitations</a:t>
            </a:r>
            <a:endParaRPr dirty="0"/>
          </a:p>
          <a:p>
            <a:pPr marL="457200" lvl="0" indent="-419100" algn="l" rtl="0">
              <a:lnSpc>
                <a:spcPct val="150000"/>
              </a:lnSpc>
              <a:spcBef>
                <a:spcPts val="0"/>
              </a:spcBef>
              <a:spcAft>
                <a:spcPts val="0"/>
              </a:spcAft>
              <a:buSzPts val="3000"/>
              <a:buAutoNum type="arabicPeriod"/>
            </a:pPr>
            <a:r>
              <a:rPr lang="zh-TW" dirty="0"/>
              <a:t>Applications</a:t>
            </a:r>
            <a:endParaRPr dirty="0"/>
          </a:p>
          <a:p>
            <a:pPr marL="457200" lvl="0" indent="-419100" algn="l" rtl="0">
              <a:lnSpc>
                <a:spcPct val="150000"/>
              </a:lnSpc>
              <a:spcBef>
                <a:spcPts val="0"/>
              </a:spcBef>
              <a:spcAft>
                <a:spcPts val="0"/>
              </a:spcAft>
              <a:buSzPts val="3000"/>
              <a:buAutoNum type="arabicPeriod"/>
            </a:pPr>
            <a:r>
              <a:rPr lang="zh-TW" dirty="0"/>
              <a:t>Problem Discussion</a:t>
            </a:r>
            <a:endParaRPr dirty="0"/>
          </a:p>
          <a:p>
            <a:pPr marL="0" lvl="0" indent="0" algn="l" rtl="0">
              <a:lnSpc>
                <a:spcPct val="150000"/>
              </a:lnSpc>
              <a:spcBef>
                <a:spcPts val="600"/>
              </a:spcBef>
              <a:spcAft>
                <a:spcPts val="0"/>
              </a:spcAft>
              <a:buNone/>
            </a:pPr>
            <a:endParaRPr dirty="0"/>
          </a:p>
          <a:p>
            <a:pPr marL="0" lvl="0" indent="0" algn="l" rtl="0">
              <a:lnSpc>
                <a:spcPct val="150000"/>
              </a:lnSpc>
              <a:spcBef>
                <a:spcPts val="600"/>
              </a:spcBef>
              <a:spcAft>
                <a:spcPts val="0"/>
              </a:spcAft>
              <a:buNone/>
            </a:pPr>
            <a:endParaRPr dirty="0"/>
          </a:p>
        </p:txBody>
      </p:sp>
      <p:pic>
        <p:nvPicPr>
          <p:cNvPr id="79" name="Google Shape;79;p13"/>
          <p:cNvPicPr preferRelativeResize="0"/>
          <p:nvPr/>
        </p:nvPicPr>
        <p:blipFill>
          <a:blip r:embed="rId3">
            <a:alphaModFix/>
          </a:blip>
          <a:stretch>
            <a:fillRect/>
          </a:stretch>
        </p:blipFill>
        <p:spPr>
          <a:xfrm>
            <a:off x="5566550" y="1933188"/>
            <a:ext cx="2991625" cy="299162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t>3</a:t>
            </a:r>
            <a:r>
              <a:rPr lang="zh-TW" dirty="0" smtClean="0"/>
              <a:t>. </a:t>
            </a:r>
            <a:r>
              <a:rPr lang="zh-TW" dirty="0"/>
              <a:t>Accuracy and Stability</a:t>
            </a:r>
            <a:endParaRPr dirty="0"/>
          </a:p>
        </p:txBody>
      </p:sp>
      <p:sp>
        <p:nvSpPr>
          <p:cNvPr id="278" name="Google Shape;278;p36"/>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zh-TW" dirty="0"/>
              <a:t>The computation must be finished in 0.001 seconds, or the accuracy will drop when overtime.</a:t>
            </a:r>
            <a:endParaRPr dirty="0"/>
          </a:p>
          <a:p>
            <a:pPr marL="457200" lvl="0" indent="-419100" algn="l" rtl="0">
              <a:spcBef>
                <a:spcPts val="0"/>
              </a:spcBef>
              <a:spcAft>
                <a:spcPts val="0"/>
              </a:spcAft>
              <a:buSzPts val="3000"/>
              <a:buChar char="◎"/>
            </a:pPr>
            <a:r>
              <a:rPr lang="zh-TW" dirty="0"/>
              <a:t>Can be improved by algorithms or hardwares. </a:t>
            </a:r>
            <a:endParaRPr dirty="0"/>
          </a:p>
          <a:p>
            <a:pPr marL="457200" lvl="0" indent="-419100" algn="l" rtl="0">
              <a:spcBef>
                <a:spcPts val="0"/>
              </a:spcBef>
              <a:spcAft>
                <a:spcPts val="0"/>
              </a:spcAft>
              <a:buSzPts val="3000"/>
              <a:buChar char="◎"/>
            </a:pPr>
            <a:r>
              <a:rPr lang="zh-TW" dirty="0"/>
              <a:t>Use silicon as the material of quantum can reduce the effect of noises.</a:t>
            </a:r>
            <a:endParaRPr dirty="0"/>
          </a:p>
        </p:txBody>
      </p:sp>
      <p:sp>
        <p:nvSpPr>
          <p:cNvPr id="279" name="Google Shape;279;p3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t>4</a:t>
            </a:r>
            <a:r>
              <a:rPr lang="zh-TW" dirty="0" smtClean="0"/>
              <a:t>. </a:t>
            </a:r>
            <a:r>
              <a:rPr lang="zh-TW" dirty="0"/>
              <a:t>Softwares</a:t>
            </a:r>
            <a:endParaRPr dirty="0"/>
          </a:p>
        </p:txBody>
      </p:sp>
      <p:sp>
        <p:nvSpPr>
          <p:cNvPr id="285" name="Google Shape;285;p37"/>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zh-TW" dirty="0"/>
              <a:t>The computation of quantum computer and traditional computer are different.</a:t>
            </a:r>
            <a:endParaRPr dirty="0"/>
          </a:p>
          <a:p>
            <a:pPr marL="457200" lvl="0" indent="-419100" algn="l" rtl="0">
              <a:spcBef>
                <a:spcPts val="0"/>
              </a:spcBef>
              <a:spcAft>
                <a:spcPts val="0"/>
              </a:spcAft>
              <a:buSzPts val="3000"/>
              <a:buChar char="◎"/>
            </a:pPr>
            <a:r>
              <a:rPr lang="zh-TW" dirty="0"/>
              <a:t>Let the quantum computer knows the problems we  think.</a:t>
            </a:r>
            <a:endParaRPr dirty="0"/>
          </a:p>
          <a:p>
            <a:pPr marL="457200" lvl="0" indent="-419100" algn="l" rtl="0">
              <a:spcBef>
                <a:spcPts val="0"/>
              </a:spcBef>
              <a:spcAft>
                <a:spcPts val="0"/>
              </a:spcAft>
              <a:buSzPts val="3000"/>
              <a:buChar char="◎"/>
            </a:pPr>
            <a:r>
              <a:rPr lang="zh-TW" dirty="0"/>
              <a:t>Microsoft released “Q#” as a programming language for software development of quantum computer.</a:t>
            </a:r>
            <a:endParaRPr dirty="0"/>
          </a:p>
        </p:txBody>
      </p:sp>
      <p:sp>
        <p:nvSpPr>
          <p:cNvPr id="286" name="Google Shape;286;p3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How it works ?  - IBMQ</a:t>
            </a:r>
            <a:endParaRPr/>
          </a:p>
        </p:txBody>
      </p:sp>
      <p:sp>
        <p:nvSpPr>
          <p:cNvPr id="217" name="Google Shape;217;p2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22</a:t>
            </a:fld>
            <a:endParaRPr/>
          </a:p>
        </p:txBody>
      </p:sp>
      <p:pic>
        <p:nvPicPr>
          <p:cNvPr id="218" name="Google Shape;218;p28"/>
          <p:cNvPicPr preferRelativeResize="0"/>
          <p:nvPr/>
        </p:nvPicPr>
        <p:blipFill>
          <a:blip r:embed="rId3">
            <a:alphaModFix/>
          </a:blip>
          <a:stretch>
            <a:fillRect/>
          </a:stretch>
        </p:blipFill>
        <p:spPr>
          <a:xfrm>
            <a:off x="176800" y="1652526"/>
            <a:ext cx="8790410" cy="4680608"/>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ctrTitle"/>
          </p:nvPr>
        </p:nvSpPr>
        <p:spPr>
          <a:xfrm>
            <a:off x="1655700" y="1297775"/>
            <a:ext cx="58326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6000">
                <a:solidFill>
                  <a:srgbClr val="CFD8DC"/>
                </a:solidFill>
              </a:rPr>
              <a:t>4.</a:t>
            </a:r>
            <a:endParaRPr sz="6000">
              <a:solidFill>
                <a:srgbClr val="CFD8DC"/>
              </a:solidFill>
            </a:endParaRPr>
          </a:p>
          <a:p>
            <a:pPr marL="0" lvl="0" indent="0" algn="l" rtl="0">
              <a:spcBef>
                <a:spcPts val="0"/>
              </a:spcBef>
              <a:spcAft>
                <a:spcPts val="0"/>
              </a:spcAft>
              <a:buNone/>
            </a:pPr>
            <a:r>
              <a:rPr lang="zh-TW"/>
              <a:t>Applications</a:t>
            </a:r>
            <a:endParaRPr/>
          </a:p>
        </p:txBody>
      </p:sp>
      <p:sp>
        <p:nvSpPr>
          <p:cNvPr id="292" name="Google Shape;292;p38"/>
          <p:cNvSpPr txBox="1">
            <a:spLocks noGrp="1"/>
          </p:cNvSpPr>
          <p:nvPr>
            <p:ph type="sldNum" idx="4294967295"/>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786150" y="612801"/>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Quantum Cryptanalysis - Shor’s Algo</a:t>
            </a:r>
            <a:endParaRPr/>
          </a:p>
        </p:txBody>
      </p:sp>
      <p:sp>
        <p:nvSpPr>
          <p:cNvPr id="307" name="Google Shape;307;p40"/>
          <p:cNvSpPr txBox="1">
            <a:spLocks noGrp="1"/>
          </p:cNvSpPr>
          <p:nvPr>
            <p:ph type="body" idx="1"/>
          </p:nvPr>
        </p:nvSpPr>
        <p:spPr>
          <a:xfrm>
            <a:off x="832675" y="1046542"/>
            <a:ext cx="7571700" cy="47649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endParaRPr sz="2400"/>
          </a:p>
          <a:p>
            <a:pPr marL="457200" lvl="0" indent="-381000" algn="l" rtl="0">
              <a:spcBef>
                <a:spcPts val="600"/>
              </a:spcBef>
              <a:spcAft>
                <a:spcPts val="0"/>
              </a:spcAft>
              <a:buSzPts val="2400"/>
              <a:buChar char="◎"/>
            </a:pPr>
            <a:r>
              <a:rPr lang="zh-TW" sz="2400"/>
              <a:t>Factoring</a:t>
            </a:r>
            <a:r>
              <a:rPr lang="zh-TW" sz="2400">
                <a:latin typeface="DFKai-SB"/>
                <a:ea typeface="DFKai-SB"/>
                <a:cs typeface="DFKai-SB"/>
                <a:sym typeface="DFKai-SB"/>
              </a:rPr>
              <a:t>(質因數分解)</a:t>
            </a:r>
            <a:r>
              <a:rPr lang="zh-TW" sz="2400"/>
              <a:t>、DLP</a:t>
            </a:r>
            <a:r>
              <a:rPr lang="zh-TW" sz="2400">
                <a:latin typeface="DFKai-SB"/>
                <a:ea typeface="DFKai-SB"/>
                <a:cs typeface="DFKai-SB"/>
                <a:sym typeface="DFKai-SB"/>
              </a:rPr>
              <a:t>(離散對數)</a:t>
            </a:r>
            <a:r>
              <a:rPr lang="zh-TW" sz="2400"/>
              <a:t>、ECDLP</a:t>
            </a:r>
            <a:r>
              <a:rPr lang="zh-TW" sz="2400">
                <a:latin typeface="DFKai-SB"/>
                <a:ea typeface="DFKai-SB"/>
                <a:cs typeface="DFKai-SB"/>
                <a:sym typeface="DFKai-SB"/>
              </a:rPr>
              <a:t>(橢圓曲線)</a:t>
            </a:r>
            <a:r>
              <a:rPr lang="zh-TW" sz="2400"/>
              <a:t>...Computational difficult problem</a:t>
            </a:r>
            <a:endParaRPr sz="2400"/>
          </a:p>
          <a:p>
            <a:pPr marL="457200" lvl="0" indent="0" algn="l" rtl="0">
              <a:spcBef>
                <a:spcPts val="600"/>
              </a:spcBef>
              <a:spcAft>
                <a:spcPts val="0"/>
              </a:spcAft>
              <a:buNone/>
            </a:pPr>
            <a:endParaRPr sz="2400"/>
          </a:p>
          <a:p>
            <a:pPr marL="457200" lvl="0" indent="-381000" algn="l" rtl="0">
              <a:spcBef>
                <a:spcPts val="600"/>
              </a:spcBef>
              <a:spcAft>
                <a:spcPts val="0"/>
              </a:spcAft>
              <a:buSzPts val="2400"/>
              <a:buChar char="◎"/>
            </a:pPr>
            <a:r>
              <a:rPr lang="zh-TW" sz="2400"/>
              <a:t>Convert the above question to Order-Finding Question</a:t>
            </a:r>
            <a:endParaRPr sz="2400"/>
          </a:p>
          <a:p>
            <a:pPr marL="457200" lvl="0" indent="0" algn="l" rtl="0">
              <a:spcBef>
                <a:spcPts val="600"/>
              </a:spcBef>
              <a:spcAft>
                <a:spcPts val="0"/>
              </a:spcAft>
              <a:buNone/>
            </a:pPr>
            <a:r>
              <a:rPr lang="zh-TW" sz="2400"/>
              <a:t>and use Quantum Fourier Transform(</a:t>
            </a:r>
            <a:r>
              <a:rPr lang="zh-TW" sz="2400">
                <a:latin typeface="DFKai-SB"/>
                <a:ea typeface="DFKai-SB"/>
                <a:cs typeface="DFKai-SB"/>
                <a:sym typeface="DFKai-SB"/>
              </a:rPr>
              <a:t>量子傅利葉轉換</a:t>
            </a:r>
            <a:r>
              <a:rPr lang="zh-TW" sz="2400"/>
              <a:t>) to solve in polynomial time.</a:t>
            </a:r>
            <a:endParaRPr sz="2400"/>
          </a:p>
          <a:p>
            <a:pPr marL="0" lvl="0" indent="0" algn="l" rtl="0">
              <a:spcBef>
                <a:spcPts val="600"/>
              </a:spcBef>
              <a:spcAft>
                <a:spcPts val="0"/>
              </a:spcAft>
              <a:buNone/>
            </a:pPr>
            <a:endParaRPr sz="2400"/>
          </a:p>
          <a:p>
            <a:pPr marL="457200" lvl="0" indent="-381000" algn="l" rtl="0">
              <a:spcBef>
                <a:spcPts val="600"/>
              </a:spcBef>
              <a:spcAft>
                <a:spcPts val="0"/>
              </a:spcAft>
              <a:buSzPts val="2400"/>
              <a:buChar char="◎"/>
            </a:pPr>
            <a:r>
              <a:rPr lang="zh-TW" sz="2400"/>
              <a:t>O(n³logn)</a:t>
            </a:r>
            <a:endParaRPr sz="2400"/>
          </a:p>
          <a:p>
            <a:pPr marL="457200" lvl="0" indent="0" algn="l" rtl="0">
              <a:spcBef>
                <a:spcPts val="600"/>
              </a:spcBef>
              <a:spcAft>
                <a:spcPts val="0"/>
              </a:spcAft>
              <a:buNone/>
            </a:pPr>
            <a:endParaRPr sz="2400"/>
          </a:p>
          <a:p>
            <a:pPr marL="457200" lvl="0" indent="-381000" algn="l" rtl="0">
              <a:spcBef>
                <a:spcPts val="600"/>
              </a:spcBef>
              <a:spcAft>
                <a:spcPts val="0"/>
              </a:spcAft>
              <a:buSzPts val="2400"/>
              <a:buChar char="◎"/>
            </a:pPr>
            <a:r>
              <a:rPr lang="zh-TW" sz="2400"/>
              <a:t>IBM - Decompose 15 into 3 × 5 using 7 qubits</a:t>
            </a:r>
            <a:endParaRPr sz="2400"/>
          </a:p>
          <a:p>
            <a:pPr marL="0" lvl="0" indent="0" algn="l" rtl="0">
              <a:spcBef>
                <a:spcPts val="600"/>
              </a:spcBef>
              <a:spcAft>
                <a:spcPts val="0"/>
              </a:spcAft>
              <a:buNone/>
            </a:pPr>
            <a:endParaRPr sz="2400"/>
          </a:p>
          <a:p>
            <a:pPr marL="0" lvl="0" indent="0" algn="l" rtl="0">
              <a:spcBef>
                <a:spcPts val="600"/>
              </a:spcBef>
              <a:spcAft>
                <a:spcPts val="0"/>
              </a:spcAft>
              <a:buNone/>
            </a:pPr>
            <a:endParaRPr sz="2400"/>
          </a:p>
          <a:p>
            <a:pPr marL="0" lvl="0" indent="0" algn="l" rtl="0">
              <a:spcBef>
                <a:spcPts val="600"/>
              </a:spcBef>
              <a:spcAft>
                <a:spcPts val="0"/>
              </a:spcAft>
              <a:buNone/>
            </a:pPr>
            <a:endParaRPr>
              <a:latin typeface="DFKai-SB"/>
              <a:ea typeface="DFKai-SB"/>
              <a:cs typeface="DFKai-SB"/>
              <a:sym typeface="DFKai-SB"/>
            </a:endParaRPr>
          </a:p>
          <a:p>
            <a:pPr marL="0" lvl="0" indent="0" algn="l" rtl="0">
              <a:spcBef>
                <a:spcPts val="600"/>
              </a:spcBef>
              <a:spcAft>
                <a:spcPts val="0"/>
              </a:spcAft>
              <a:buNone/>
            </a:pPr>
            <a:endParaRPr>
              <a:latin typeface="DFKai-SB"/>
              <a:ea typeface="DFKai-SB"/>
              <a:cs typeface="DFKai-SB"/>
              <a:sym typeface="DFKai-SB"/>
            </a:endParaRPr>
          </a:p>
          <a:p>
            <a:pPr marL="0" lvl="0" indent="0" algn="l" rtl="0">
              <a:spcBef>
                <a:spcPts val="600"/>
              </a:spcBef>
              <a:spcAft>
                <a:spcPts val="0"/>
              </a:spcAft>
              <a:buNone/>
            </a:pPr>
            <a:endParaRPr/>
          </a:p>
        </p:txBody>
      </p:sp>
      <p:sp>
        <p:nvSpPr>
          <p:cNvPr id="308" name="Google Shape;308;p40"/>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24</a:t>
            </a:fld>
            <a:endParaRPr/>
          </a:p>
        </p:txBody>
      </p:sp>
      <p:sp>
        <p:nvSpPr>
          <p:cNvPr id="309" name="Google Shape;309;p40"/>
          <p:cNvSpPr txBox="1"/>
          <p:nvPr/>
        </p:nvSpPr>
        <p:spPr>
          <a:xfrm>
            <a:off x="5194725" y="3312400"/>
            <a:ext cx="315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786150" y="612801"/>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Quantum Cryptanalysis - Shor’s Algo</a:t>
            </a:r>
            <a:endParaRPr/>
          </a:p>
        </p:txBody>
      </p:sp>
      <p:sp>
        <p:nvSpPr>
          <p:cNvPr id="315" name="Google Shape;315;p41"/>
          <p:cNvSpPr txBox="1">
            <a:spLocks noGrp="1"/>
          </p:cNvSpPr>
          <p:nvPr>
            <p:ph type="body" idx="1"/>
          </p:nvPr>
        </p:nvSpPr>
        <p:spPr>
          <a:xfrm>
            <a:off x="715000" y="1774042"/>
            <a:ext cx="7571700" cy="476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sz="2400"/>
              <a:t>                  Traditional computer break private key in</a:t>
            </a:r>
            <a:endParaRPr sz="600"/>
          </a:p>
          <a:p>
            <a:pPr marL="0" lvl="0" indent="0" algn="l" rtl="0">
              <a:spcBef>
                <a:spcPts val="600"/>
              </a:spcBef>
              <a:spcAft>
                <a:spcPts val="0"/>
              </a:spcAft>
              <a:buNone/>
            </a:pPr>
            <a:endParaRPr sz="600"/>
          </a:p>
          <a:p>
            <a:pPr marL="0" lvl="0" indent="0" algn="l" rtl="0">
              <a:spcBef>
                <a:spcPts val="0"/>
              </a:spcBef>
              <a:spcAft>
                <a:spcPts val="0"/>
              </a:spcAft>
              <a:buNone/>
            </a:pPr>
            <a:r>
              <a:rPr lang="zh-TW" sz="4800">
                <a:solidFill>
                  <a:srgbClr val="0091EA"/>
                </a:solidFill>
                <a:latin typeface="Roboto Slab"/>
                <a:ea typeface="Roboto Slab"/>
                <a:cs typeface="Roboto Slab"/>
                <a:sym typeface="Roboto Slab"/>
              </a:rPr>
              <a:t>       109,200,000,000</a:t>
            </a:r>
            <a:r>
              <a:rPr lang="zh-TW" sz="2400">
                <a:solidFill>
                  <a:srgbClr val="000000"/>
                </a:solidFill>
              </a:rPr>
              <a:t> years</a:t>
            </a:r>
            <a:endParaRPr sz="600">
              <a:solidFill>
                <a:srgbClr val="000000"/>
              </a:solidFill>
            </a:endParaRPr>
          </a:p>
          <a:p>
            <a:pPr marL="0" lvl="0" indent="0" algn="ctr" rtl="0">
              <a:spcBef>
                <a:spcPts val="0"/>
              </a:spcBef>
              <a:spcAft>
                <a:spcPts val="0"/>
              </a:spcAft>
              <a:buNone/>
            </a:pPr>
            <a:r>
              <a:rPr lang="zh-TW" sz="600">
                <a:solidFill>
                  <a:srgbClr val="000000"/>
                </a:solidFill>
              </a:rPr>
              <a:t>                              </a:t>
            </a:r>
            <a:endParaRPr sz="600">
              <a:solidFill>
                <a:srgbClr val="000000"/>
              </a:solidFill>
            </a:endParaRPr>
          </a:p>
          <a:p>
            <a:pPr marL="0" lvl="0" indent="0" algn="l" rtl="0">
              <a:spcBef>
                <a:spcPts val="0"/>
              </a:spcBef>
              <a:spcAft>
                <a:spcPts val="0"/>
              </a:spcAft>
              <a:buNone/>
            </a:pPr>
            <a:r>
              <a:rPr lang="zh-TW" sz="2400"/>
              <a:t>                           100 qubits crack in </a:t>
            </a:r>
            <a:r>
              <a:rPr lang="zh-TW" sz="600"/>
              <a:t>          </a:t>
            </a:r>
            <a:r>
              <a:rPr lang="zh-TW" sz="4800">
                <a:solidFill>
                  <a:srgbClr val="0091EA"/>
                </a:solidFill>
                <a:latin typeface="Roboto Slab"/>
                <a:ea typeface="Roboto Slab"/>
                <a:cs typeface="Roboto Slab"/>
                <a:sym typeface="Roboto Slab"/>
              </a:rPr>
              <a:t>3</a:t>
            </a:r>
            <a:r>
              <a:rPr lang="zh-TW" sz="7200">
                <a:solidFill>
                  <a:srgbClr val="0091EA"/>
                </a:solidFill>
                <a:latin typeface="Roboto Slab"/>
                <a:ea typeface="Roboto Slab"/>
                <a:cs typeface="Roboto Slab"/>
                <a:sym typeface="Roboto Slab"/>
              </a:rPr>
              <a:t> </a:t>
            </a:r>
            <a:r>
              <a:rPr lang="zh-TW" sz="2400">
                <a:solidFill>
                  <a:schemeClr val="dk1"/>
                </a:solidFill>
              </a:rPr>
              <a:t>hours</a:t>
            </a:r>
            <a:endParaRPr sz="2400">
              <a:solidFill>
                <a:schemeClr val="dk1"/>
              </a:solidFill>
            </a:endParaRPr>
          </a:p>
          <a:p>
            <a:pPr marL="0" lvl="0" indent="0" algn="l" rtl="0">
              <a:spcBef>
                <a:spcPts val="0"/>
              </a:spcBef>
              <a:spcAft>
                <a:spcPts val="0"/>
              </a:spcAft>
              <a:buNone/>
            </a:pPr>
            <a:r>
              <a:rPr lang="zh-TW" sz="2400">
                <a:solidFill>
                  <a:schemeClr val="dk1"/>
                </a:solidFill>
              </a:rPr>
              <a:t>          </a:t>
            </a:r>
            <a:endParaRPr sz="2400">
              <a:solidFill>
                <a:schemeClr val="dk1"/>
              </a:solidFill>
            </a:endParaRPr>
          </a:p>
          <a:p>
            <a:pPr marL="0" lvl="0" indent="0" algn="l" rtl="0">
              <a:spcBef>
                <a:spcPts val="0"/>
              </a:spcBef>
              <a:spcAft>
                <a:spcPts val="0"/>
              </a:spcAft>
              <a:buNone/>
            </a:pPr>
            <a:r>
              <a:rPr lang="zh-TW" sz="2400">
                <a:solidFill>
                  <a:schemeClr val="dk1"/>
                </a:solidFill>
              </a:rPr>
              <a:t>                  4099 </a:t>
            </a:r>
            <a:r>
              <a:rPr lang="zh-TW" sz="2400"/>
              <a:t>qubits crack in  </a:t>
            </a:r>
            <a:r>
              <a:rPr lang="zh-TW" sz="4800">
                <a:solidFill>
                  <a:srgbClr val="0091EA"/>
                </a:solidFill>
                <a:latin typeface="Roboto Slab"/>
                <a:ea typeface="Roboto Slab"/>
                <a:cs typeface="Roboto Slab"/>
                <a:sym typeface="Roboto Slab"/>
              </a:rPr>
              <a:t>3.59 </a:t>
            </a:r>
            <a:r>
              <a:rPr lang="zh-TW" sz="2400">
                <a:solidFill>
                  <a:schemeClr val="dk1"/>
                </a:solidFill>
              </a:rPr>
              <a:t>seconds</a:t>
            </a:r>
            <a:endParaRPr sz="2400">
              <a:solidFill>
                <a:schemeClr val="dk1"/>
              </a:solidFill>
            </a:endParaRPr>
          </a:p>
          <a:p>
            <a:pPr marL="0" lvl="0" indent="0" algn="ctr" rtl="0">
              <a:spcBef>
                <a:spcPts val="0"/>
              </a:spcBef>
              <a:spcAft>
                <a:spcPts val="0"/>
              </a:spcAft>
              <a:buClr>
                <a:schemeClr val="dk1"/>
              </a:buClr>
              <a:buSzPts val="1100"/>
              <a:buFont typeface="Arial"/>
              <a:buNone/>
            </a:pPr>
            <a:endParaRPr sz="2400">
              <a:solidFill>
                <a:schemeClr val="dk1"/>
              </a:solidFill>
            </a:endParaRPr>
          </a:p>
          <a:p>
            <a:pPr marL="457200" lvl="0" indent="0" algn="l" rtl="0">
              <a:spcBef>
                <a:spcPts val="600"/>
              </a:spcBef>
              <a:spcAft>
                <a:spcPts val="0"/>
              </a:spcAft>
              <a:buNone/>
            </a:pPr>
            <a:endParaRPr sz="2400"/>
          </a:p>
          <a:p>
            <a:pPr marL="0" lvl="0" indent="0" algn="l" rtl="0">
              <a:spcBef>
                <a:spcPts val="600"/>
              </a:spcBef>
              <a:spcAft>
                <a:spcPts val="0"/>
              </a:spcAft>
              <a:buNone/>
            </a:pPr>
            <a:endParaRPr sz="2400"/>
          </a:p>
          <a:p>
            <a:pPr marL="0" lvl="0" indent="0" algn="l" rtl="0">
              <a:spcBef>
                <a:spcPts val="600"/>
              </a:spcBef>
              <a:spcAft>
                <a:spcPts val="0"/>
              </a:spcAft>
              <a:buNone/>
            </a:pPr>
            <a:endParaRPr sz="2400"/>
          </a:p>
          <a:p>
            <a:pPr marL="0" lvl="0" indent="0" algn="l" rtl="0">
              <a:spcBef>
                <a:spcPts val="600"/>
              </a:spcBef>
              <a:spcAft>
                <a:spcPts val="0"/>
              </a:spcAft>
              <a:buNone/>
            </a:pPr>
            <a:endParaRPr>
              <a:latin typeface="DFKai-SB"/>
              <a:ea typeface="DFKai-SB"/>
              <a:cs typeface="DFKai-SB"/>
              <a:sym typeface="DFKai-SB"/>
            </a:endParaRPr>
          </a:p>
          <a:p>
            <a:pPr marL="0" lvl="0" indent="0" algn="l" rtl="0">
              <a:spcBef>
                <a:spcPts val="600"/>
              </a:spcBef>
              <a:spcAft>
                <a:spcPts val="0"/>
              </a:spcAft>
              <a:buNone/>
            </a:pPr>
            <a:endParaRPr>
              <a:latin typeface="DFKai-SB"/>
              <a:ea typeface="DFKai-SB"/>
              <a:cs typeface="DFKai-SB"/>
              <a:sym typeface="DFKai-SB"/>
            </a:endParaRPr>
          </a:p>
          <a:p>
            <a:pPr marL="0" lvl="0" indent="0" algn="l" rtl="0">
              <a:spcBef>
                <a:spcPts val="600"/>
              </a:spcBef>
              <a:spcAft>
                <a:spcPts val="0"/>
              </a:spcAft>
              <a:buNone/>
            </a:pPr>
            <a:endParaRPr/>
          </a:p>
        </p:txBody>
      </p:sp>
      <p:sp>
        <p:nvSpPr>
          <p:cNvPr id="316" name="Google Shape;316;p41"/>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25</a:t>
            </a:fld>
            <a:endParaRPr/>
          </a:p>
        </p:txBody>
      </p:sp>
      <p:sp>
        <p:nvSpPr>
          <p:cNvPr id="317" name="Google Shape;317;p41"/>
          <p:cNvSpPr txBox="1"/>
          <p:nvPr/>
        </p:nvSpPr>
        <p:spPr>
          <a:xfrm>
            <a:off x="5352025" y="3375300"/>
            <a:ext cx="315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786150" y="612801"/>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TW"/>
              <a:t>Artificial Intelligence</a:t>
            </a:r>
            <a:endParaRPr/>
          </a:p>
        </p:txBody>
      </p:sp>
      <p:sp>
        <p:nvSpPr>
          <p:cNvPr id="339" name="Google Shape;339;p44"/>
          <p:cNvSpPr txBox="1">
            <a:spLocks noGrp="1"/>
          </p:cNvSpPr>
          <p:nvPr>
            <p:ph type="body" idx="1"/>
          </p:nvPr>
        </p:nvSpPr>
        <p:spPr>
          <a:xfrm>
            <a:off x="721975" y="1221999"/>
            <a:ext cx="7571700" cy="431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a:p>
          <a:p>
            <a:pPr marL="457200" lvl="0" indent="-381000" algn="l" rtl="0">
              <a:spcBef>
                <a:spcPts val="600"/>
              </a:spcBef>
              <a:spcAft>
                <a:spcPts val="0"/>
              </a:spcAft>
              <a:buSzPts val="2400"/>
              <a:buChar char="◎"/>
            </a:pPr>
            <a:r>
              <a:rPr lang="zh-TW" sz="2400"/>
              <a:t>Parallel computing</a:t>
            </a:r>
            <a:endParaRPr sz="2400"/>
          </a:p>
          <a:p>
            <a:pPr marL="457200" lvl="0" indent="0" algn="l" rtl="0">
              <a:spcBef>
                <a:spcPts val="600"/>
              </a:spcBef>
              <a:spcAft>
                <a:spcPts val="0"/>
              </a:spcAft>
              <a:buNone/>
            </a:pPr>
            <a:r>
              <a:rPr lang="zh-TW" sz="1800"/>
              <a:t>-matrix multiplication in Neural network</a:t>
            </a:r>
            <a:endParaRPr sz="1800"/>
          </a:p>
          <a:p>
            <a:pPr marL="457200" lvl="0" indent="0" algn="l" rtl="0">
              <a:spcBef>
                <a:spcPts val="600"/>
              </a:spcBef>
              <a:spcAft>
                <a:spcPts val="0"/>
              </a:spcAft>
              <a:buNone/>
            </a:pPr>
            <a:endParaRPr sz="1800"/>
          </a:p>
          <a:p>
            <a:pPr marL="457200" lvl="0" indent="-381000" algn="l" rtl="0">
              <a:spcBef>
                <a:spcPts val="600"/>
              </a:spcBef>
              <a:spcAft>
                <a:spcPts val="0"/>
              </a:spcAft>
              <a:buSzPts val="2400"/>
              <a:buChar char="◎"/>
            </a:pPr>
            <a:r>
              <a:rPr lang="zh-TW" sz="2400"/>
              <a:t>Find the optimum solution</a:t>
            </a:r>
            <a:endParaRPr sz="2400"/>
          </a:p>
          <a:p>
            <a:pPr marL="457200" lvl="0" indent="0" algn="l" rtl="0">
              <a:spcBef>
                <a:spcPts val="600"/>
              </a:spcBef>
              <a:spcAft>
                <a:spcPts val="0"/>
              </a:spcAft>
              <a:buNone/>
            </a:pPr>
            <a:r>
              <a:rPr lang="zh-TW" sz="1800"/>
              <a:t>-AlphaGo's has a part that evaluates the value of each move - is the maximum value of this evaluation to find the optimum solution</a:t>
            </a:r>
            <a:endParaRPr sz="1800"/>
          </a:p>
          <a:p>
            <a:pPr marL="457200" lvl="0" indent="0" algn="l" rtl="0">
              <a:spcBef>
                <a:spcPts val="600"/>
              </a:spcBef>
              <a:spcAft>
                <a:spcPts val="0"/>
              </a:spcAft>
              <a:buNone/>
            </a:pPr>
            <a:endParaRPr sz="1800"/>
          </a:p>
          <a:p>
            <a:pPr marL="457200" lvl="0" indent="-381000" algn="l" rtl="0">
              <a:spcBef>
                <a:spcPts val="600"/>
              </a:spcBef>
              <a:spcAft>
                <a:spcPts val="0"/>
              </a:spcAft>
              <a:buSzPts val="2400"/>
              <a:buChar char="◎"/>
            </a:pPr>
            <a:r>
              <a:rPr lang="zh-TW" sz="2400"/>
              <a:t>Trapped in local optimum solution</a:t>
            </a:r>
            <a:endParaRPr sz="2400"/>
          </a:p>
          <a:p>
            <a:pPr marL="457200" lvl="0" indent="0" algn="l" rtl="0">
              <a:spcBef>
                <a:spcPts val="600"/>
              </a:spcBef>
              <a:spcAft>
                <a:spcPts val="0"/>
              </a:spcAft>
              <a:buNone/>
            </a:pPr>
            <a:r>
              <a:rPr lang="zh-TW" sz="1800"/>
              <a:t>-Traditional computer machine learning</a:t>
            </a:r>
            <a:endParaRPr sz="1800"/>
          </a:p>
          <a:p>
            <a:pPr marL="457200" lvl="0" indent="0" algn="l" rtl="0">
              <a:spcBef>
                <a:spcPts val="600"/>
              </a:spcBef>
              <a:spcAft>
                <a:spcPts val="0"/>
              </a:spcAft>
              <a:buNone/>
            </a:pPr>
            <a:endParaRPr sz="2400"/>
          </a:p>
          <a:p>
            <a:pPr marL="457200" lvl="0" indent="0" algn="l" rtl="0">
              <a:spcBef>
                <a:spcPts val="600"/>
              </a:spcBef>
              <a:spcAft>
                <a:spcPts val="0"/>
              </a:spcAft>
              <a:buNone/>
            </a:pPr>
            <a:endParaRPr sz="1800"/>
          </a:p>
          <a:p>
            <a:pPr marL="457200" lvl="0" indent="0" algn="l" rtl="0">
              <a:spcBef>
                <a:spcPts val="600"/>
              </a:spcBef>
              <a:spcAft>
                <a:spcPts val="0"/>
              </a:spcAft>
              <a:buNone/>
            </a:pPr>
            <a:endParaRPr sz="2400"/>
          </a:p>
          <a:p>
            <a:pPr marL="457200" lvl="0" indent="0" algn="l" rtl="0">
              <a:spcBef>
                <a:spcPts val="600"/>
              </a:spcBef>
              <a:spcAft>
                <a:spcPts val="0"/>
              </a:spcAft>
              <a:buNone/>
            </a:pPr>
            <a:endParaRPr sz="2400"/>
          </a:p>
          <a:p>
            <a:pPr marL="0" lvl="0" indent="0" algn="l" rtl="0">
              <a:spcBef>
                <a:spcPts val="600"/>
              </a:spcBef>
              <a:spcAft>
                <a:spcPts val="0"/>
              </a:spcAft>
              <a:buNone/>
            </a:pPr>
            <a:endParaRPr sz="2400"/>
          </a:p>
          <a:p>
            <a:pPr marL="0" lvl="0" indent="0" algn="l" rtl="0">
              <a:spcBef>
                <a:spcPts val="600"/>
              </a:spcBef>
              <a:spcAft>
                <a:spcPts val="0"/>
              </a:spcAft>
              <a:buNone/>
            </a:pPr>
            <a:endParaRPr>
              <a:latin typeface="DFKai-SB"/>
              <a:ea typeface="DFKai-SB"/>
              <a:cs typeface="DFKai-SB"/>
              <a:sym typeface="DFKai-SB"/>
            </a:endParaRPr>
          </a:p>
          <a:p>
            <a:pPr marL="0" lvl="0" indent="0" algn="l" rtl="0">
              <a:spcBef>
                <a:spcPts val="600"/>
              </a:spcBef>
              <a:spcAft>
                <a:spcPts val="0"/>
              </a:spcAft>
              <a:buNone/>
            </a:pPr>
            <a:endParaRPr>
              <a:latin typeface="DFKai-SB"/>
              <a:ea typeface="DFKai-SB"/>
              <a:cs typeface="DFKai-SB"/>
              <a:sym typeface="DFKai-SB"/>
            </a:endParaRPr>
          </a:p>
          <a:p>
            <a:pPr marL="0" lvl="0" indent="0" algn="l" rtl="0">
              <a:spcBef>
                <a:spcPts val="600"/>
              </a:spcBef>
              <a:spcAft>
                <a:spcPts val="0"/>
              </a:spcAft>
              <a:buNone/>
            </a:pPr>
            <a:endParaRPr/>
          </a:p>
        </p:txBody>
      </p:sp>
      <p:sp>
        <p:nvSpPr>
          <p:cNvPr id="340" name="Google Shape;340;p4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26</a:t>
            </a:fld>
            <a:endParaRPr/>
          </a:p>
        </p:txBody>
      </p:sp>
      <p:sp>
        <p:nvSpPr>
          <p:cNvPr id="341" name="Google Shape;341;p44"/>
          <p:cNvSpPr txBox="1"/>
          <p:nvPr/>
        </p:nvSpPr>
        <p:spPr>
          <a:xfrm>
            <a:off x="5194725" y="3312400"/>
            <a:ext cx="315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5"/>
          <p:cNvSpPr txBox="1">
            <a:spLocks noGrp="1"/>
          </p:cNvSpPr>
          <p:nvPr>
            <p:ph type="title"/>
          </p:nvPr>
        </p:nvSpPr>
        <p:spPr>
          <a:xfrm>
            <a:off x="786150" y="612801"/>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Parallel Computing</a:t>
            </a:r>
            <a:endParaRPr/>
          </a:p>
        </p:txBody>
      </p:sp>
      <p:sp>
        <p:nvSpPr>
          <p:cNvPr id="347" name="Google Shape;347;p45"/>
          <p:cNvSpPr txBox="1">
            <a:spLocks noGrp="1"/>
          </p:cNvSpPr>
          <p:nvPr>
            <p:ph type="body" idx="1"/>
          </p:nvPr>
        </p:nvSpPr>
        <p:spPr>
          <a:xfrm>
            <a:off x="489300" y="1112925"/>
            <a:ext cx="8165400" cy="431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a:p>
          <a:p>
            <a:pPr marL="457200" lvl="0" indent="-381000" algn="l" rtl="0">
              <a:spcBef>
                <a:spcPts val="600"/>
              </a:spcBef>
              <a:spcAft>
                <a:spcPts val="0"/>
              </a:spcAft>
              <a:buSzPts val="2400"/>
              <a:buChar char="◎"/>
            </a:pPr>
            <a:r>
              <a:rPr lang="zh-TW" sz="2400"/>
              <a:t>The world produces about</a:t>
            </a:r>
            <a:r>
              <a:rPr lang="zh-TW"/>
              <a:t> </a:t>
            </a:r>
            <a:r>
              <a:rPr lang="zh-TW">
                <a:solidFill>
                  <a:srgbClr val="0091EA"/>
                </a:solidFill>
              </a:rPr>
              <a:t>1 billion</a:t>
            </a:r>
            <a:r>
              <a:rPr lang="zh-TW">
                <a:solidFill>
                  <a:srgbClr val="0091EA"/>
                </a:solidFill>
                <a:latin typeface="Roboto Slab"/>
                <a:ea typeface="Roboto Slab"/>
                <a:cs typeface="Roboto Slab"/>
                <a:sym typeface="Roboto Slab"/>
              </a:rPr>
              <a:t> </a:t>
            </a:r>
            <a:r>
              <a:rPr lang="zh-TW" sz="2400"/>
              <a:t>GB of data per day</a:t>
            </a:r>
            <a:endParaRPr sz="2400"/>
          </a:p>
          <a:p>
            <a:pPr marL="457200" lvl="0" indent="0" algn="l" rtl="0">
              <a:spcBef>
                <a:spcPts val="600"/>
              </a:spcBef>
              <a:spcAft>
                <a:spcPts val="0"/>
              </a:spcAft>
              <a:buNone/>
            </a:pPr>
            <a:r>
              <a:rPr lang="zh-TW" sz="1800"/>
              <a:t>= </a:t>
            </a:r>
            <a:r>
              <a:rPr lang="zh-TW" sz="1800">
                <a:solidFill>
                  <a:srgbClr val="0091EA"/>
                </a:solidFill>
              </a:rPr>
              <a:t>250,000</a:t>
            </a:r>
            <a:r>
              <a:rPr lang="zh-TW" sz="1800"/>
              <a:t> US Congress Library</a:t>
            </a:r>
            <a:endParaRPr sz="1800"/>
          </a:p>
          <a:p>
            <a:pPr marL="457200" lvl="0" indent="0" algn="l" rtl="0">
              <a:spcBef>
                <a:spcPts val="600"/>
              </a:spcBef>
              <a:spcAft>
                <a:spcPts val="0"/>
              </a:spcAft>
              <a:buNone/>
            </a:pPr>
            <a:r>
              <a:rPr lang="zh-TW" sz="1800"/>
              <a:t>= </a:t>
            </a:r>
            <a:r>
              <a:rPr lang="zh-TW" sz="1800">
                <a:solidFill>
                  <a:srgbClr val="0091EA"/>
                </a:solidFill>
              </a:rPr>
              <a:t>5,000,000</a:t>
            </a:r>
            <a:r>
              <a:rPr lang="zh-TW" sz="1800"/>
              <a:t> notebook’s data</a:t>
            </a:r>
            <a:endParaRPr sz="1800"/>
          </a:p>
          <a:p>
            <a:pPr marL="457200" lvl="0" indent="0" algn="l" rtl="0">
              <a:spcBef>
                <a:spcPts val="600"/>
              </a:spcBef>
              <a:spcAft>
                <a:spcPts val="0"/>
              </a:spcAft>
              <a:buNone/>
            </a:pPr>
            <a:endParaRPr sz="600"/>
          </a:p>
          <a:p>
            <a:pPr marL="457200" lvl="0" indent="-381000" algn="l" rtl="0">
              <a:spcBef>
                <a:spcPts val="600"/>
              </a:spcBef>
              <a:spcAft>
                <a:spcPts val="0"/>
              </a:spcAft>
              <a:buSzPts val="2400"/>
              <a:buChar char="◎"/>
            </a:pPr>
            <a:r>
              <a:rPr lang="zh-TW" sz="2400"/>
              <a:t>There are </a:t>
            </a:r>
            <a:r>
              <a:rPr lang="zh-TW">
                <a:solidFill>
                  <a:srgbClr val="0091EA"/>
                </a:solidFill>
              </a:rPr>
              <a:t>3.2 billion</a:t>
            </a:r>
            <a:r>
              <a:rPr lang="zh-TW" sz="2400"/>
              <a:t> Internet users </a:t>
            </a:r>
            <a:endParaRPr sz="2400"/>
          </a:p>
          <a:p>
            <a:pPr marL="457200" lvl="0" indent="0" algn="l" rtl="0">
              <a:spcBef>
                <a:spcPts val="600"/>
              </a:spcBef>
              <a:spcAft>
                <a:spcPts val="0"/>
              </a:spcAft>
              <a:buNone/>
            </a:pPr>
            <a:r>
              <a:rPr lang="zh-TW" sz="1800"/>
              <a:t>- Publish nearly </a:t>
            </a:r>
            <a:r>
              <a:rPr lang="zh-TW" sz="1800">
                <a:solidFill>
                  <a:srgbClr val="0091EA"/>
                </a:solidFill>
              </a:rPr>
              <a:t>350,000</a:t>
            </a:r>
            <a:r>
              <a:rPr lang="zh-TW" sz="1800"/>
              <a:t> twitters per minute</a:t>
            </a:r>
            <a:endParaRPr sz="1800"/>
          </a:p>
          <a:p>
            <a:pPr marL="457200" lvl="0" indent="0" algn="l" rtl="0">
              <a:spcBef>
                <a:spcPts val="600"/>
              </a:spcBef>
              <a:spcAft>
                <a:spcPts val="0"/>
              </a:spcAft>
              <a:buNone/>
            </a:pPr>
            <a:r>
              <a:rPr lang="zh-TW" sz="1800"/>
              <a:t>- Press</a:t>
            </a:r>
            <a:r>
              <a:rPr lang="zh-TW" sz="1800">
                <a:solidFill>
                  <a:srgbClr val="0091EA"/>
                </a:solidFill>
              </a:rPr>
              <a:t> 4,200,000</a:t>
            </a:r>
            <a:r>
              <a:rPr lang="zh-TW" sz="1800"/>
              <a:t> likes on Facebook per minute</a:t>
            </a:r>
            <a:endParaRPr sz="1800"/>
          </a:p>
          <a:p>
            <a:pPr marL="457200" lvl="0" indent="0" algn="l" rtl="0">
              <a:spcBef>
                <a:spcPts val="600"/>
              </a:spcBef>
              <a:spcAft>
                <a:spcPts val="0"/>
              </a:spcAft>
              <a:buNone/>
            </a:pPr>
            <a:endParaRPr sz="600"/>
          </a:p>
          <a:p>
            <a:pPr marL="457200" lvl="0" indent="-381000" algn="l" rtl="0">
              <a:spcBef>
                <a:spcPts val="600"/>
              </a:spcBef>
              <a:spcAft>
                <a:spcPts val="0"/>
              </a:spcAft>
              <a:buSzPts val="2400"/>
              <a:buChar char="◎"/>
            </a:pPr>
            <a:r>
              <a:rPr lang="zh-TW" sz="2400"/>
              <a:t>Real Parallel computing（superposition,</a:t>
            </a:r>
            <a:r>
              <a:rPr lang="zh-TW" sz="2400">
                <a:solidFill>
                  <a:srgbClr val="333333"/>
                </a:solidFill>
                <a:highlight>
                  <a:srgbClr val="FFFFFF"/>
                </a:highlight>
              </a:rPr>
              <a:t>entanglement</a:t>
            </a:r>
            <a:r>
              <a:rPr lang="zh-TW" sz="2400"/>
              <a:t>）</a:t>
            </a:r>
            <a:endParaRPr sz="2400"/>
          </a:p>
          <a:p>
            <a:pPr marL="457200" lvl="0" indent="0" algn="l" rtl="0">
              <a:spcBef>
                <a:spcPts val="600"/>
              </a:spcBef>
              <a:spcAft>
                <a:spcPts val="0"/>
              </a:spcAft>
              <a:buNone/>
            </a:pPr>
            <a:r>
              <a:rPr lang="zh-TW" sz="1800">
                <a:solidFill>
                  <a:srgbClr val="222222"/>
                </a:solidFill>
              </a:rPr>
              <a:t>-Traditional computer（multi CPU）</a:t>
            </a:r>
            <a:endParaRPr sz="1800">
              <a:solidFill>
                <a:srgbClr val="222222"/>
              </a:solidFill>
            </a:endParaRPr>
          </a:p>
          <a:p>
            <a:pPr marL="457200" lvl="0" indent="0" algn="l" rtl="0">
              <a:spcBef>
                <a:spcPts val="600"/>
              </a:spcBef>
              <a:spcAft>
                <a:spcPts val="0"/>
              </a:spcAft>
              <a:buNone/>
            </a:pPr>
            <a:r>
              <a:rPr lang="zh-TW" sz="1800">
                <a:solidFill>
                  <a:srgbClr val="222222"/>
                </a:solidFill>
              </a:rPr>
              <a:t>-64 Qubits(One operation can simultaneously process   </a:t>
            </a:r>
            <a:endParaRPr sz="1800">
              <a:solidFill>
                <a:srgbClr val="222222"/>
              </a:solidFill>
            </a:endParaRPr>
          </a:p>
          <a:p>
            <a:pPr marL="0" lvl="0" indent="457200" algn="l" rtl="0">
              <a:spcBef>
                <a:spcPts val="600"/>
              </a:spcBef>
              <a:spcAft>
                <a:spcPts val="0"/>
              </a:spcAft>
              <a:buNone/>
            </a:pPr>
            <a:r>
              <a:rPr lang="zh-TW" sz="1800">
                <a:solidFill>
                  <a:srgbClr val="0091EA"/>
                </a:solidFill>
              </a:rPr>
              <a:t>  18,446,744,073,709,551,616</a:t>
            </a:r>
            <a:r>
              <a:rPr lang="zh-TW" sz="1800">
                <a:solidFill>
                  <a:srgbClr val="222222"/>
                </a:solidFill>
              </a:rPr>
              <a:t> nums)</a:t>
            </a:r>
            <a:endParaRPr sz="1800">
              <a:solidFill>
                <a:srgbClr val="222222"/>
              </a:solidFill>
            </a:endParaRPr>
          </a:p>
          <a:p>
            <a:pPr marL="457200" lvl="0" indent="0" algn="l" rtl="0">
              <a:spcBef>
                <a:spcPts val="600"/>
              </a:spcBef>
              <a:spcAft>
                <a:spcPts val="0"/>
              </a:spcAft>
              <a:buNone/>
            </a:pPr>
            <a:r>
              <a:rPr lang="zh-TW" sz="1800">
                <a:solidFill>
                  <a:srgbClr val="222222"/>
                </a:solidFill>
              </a:rPr>
              <a:t>-</a:t>
            </a:r>
            <a:r>
              <a:rPr lang="zh-TW" sz="1800">
                <a:solidFill>
                  <a:srgbClr val="0091EA"/>
                </a:solidFill>
              </a:rPr>
              <a:t>545 trillion times</a:t>
            </a:r>
            <a:r>
              <a:rPr lang="zh-TW" sz="1800">
                <a:solidFill>
                  <a:srgbClr val="222222"/>
                </a:solidFill>
              </a:rPr>
              <a:t> faster than supercomputer</a:t>
            </a:r>
            <a:r>
              <a:rPr lang="zh-TW" sz="1800">
                <a:solidFill>
                  <a:srgbClr val="222222"/>
                </a:solidFill>
                <a:latin typeface="DFKai-SB"/>
                <a:ea typeface="DFKai-SB"/>
                <a:cs typeface="DFKai-SB"/>
                <a:sym typeface="DFKai-SB"/>
              </a:rPr>
              <a:t>(天河2號)</a:t>
            </a:r>
            <a:endParaRPr sz="1800">
              <a:solidFill>
                <a:srgbClr val="222222"/>
              </a:solidFill>
              <a:latin typeface="DFKai-SB"/>
              <a:ea typeface="DFKai-SB"/>
              <a:cs typeface="DFKai-SB"/>
              <a:sym typeface="DFKai-SB"/>
            </a:endParaRPr>
          </a:p>
          <a:p>
            <a:pPr marL="457200" lvl="0" indent="0" algn="l" rtl="0">
              <a:spcBef>
                <a:spcPts val="600"/>
              </a:spcBef>
              <a:spcAft>
                <a:spcPts val="0"/>
              </a:spcAft>
              <a:buNone/>
            </a:pPr>
            <a:endParaRPr sz="1800"/>
          </a:p>
          <a:p>
            <a:pPr marL="457200" lvl="0" indent="0" algn="l" rtl="0">
              <a:spcBef>
                <a:spcPts val="600"/>
              </a:spcBef>
              <a:spcAft>
                <a:spcPts val="0"/>
              </a:spcAft>
              <a:buNone/>
            </a:pPr>
            <a:endParaRPr sz="2400"/>
          </a:p>
          <a:p>
            <a:pPr marL="457200" lvl="0" indent="0" algn="l" rtl="0">
              <a:spcBef>
                <a:spcPts val="600"/>
              </a:spcBef>
              <a:spcAft>
                <a:spcPts val="0"/>
              </a:spcAft>
              <a:buNone/>
            </a:pPr>
            <a:endParaRPr sz="2400"/>
          </a:p>
          <a:p>
            <a:pPr marL="0" lvl="0" indent="0" algn="l" rtl="0">
              <a:spcBef>
                <a:spcPts val="600"/>
              </a:spcBef>
              <a:spcAft>
                <a:spcPts val="0"/>
              </a:spcAft>
              <a:buNone/>
            </a:pPr>
            <a:endParaRPr sz="2400"/>
          </a:p>
          <a:p>
            <a:pPr marL="0" lvl="0" indent="0" algn="l" rtl="0">
              <a:spcBef>
                <a:spcPts val="600"/>
              </a:spcBef>
              <a:spcAft>
                <a:spcPts val="0"/>
              </a:spcAft>
              <a:buNone/>
            </a:pPr>
            <a:endParaRPr>
              <a:latin typeface="DFKai-SB"/>
              <a:ea typeface="DFKai-SB"/>
              <a:cs typeface="DFKai-SB"/>
              <a:sym typeface="DFKai-SB"/>
            </a:endParaRPr>
          </a:p>
          <a:p>
            <a:pPr marL="0" lvl="0" indent="0" algn="l" rtl="0">
              <a:spcBef>
                <a:spcPts val="600"/>
              </a:spcBef>
              <a:spcAft>
                <a:spcPts val="0"/>
              </a:spcAft>
              <a:buNone/>
            </a:pPr>
            <a:endParaRPr>
              <a:latin typeface="DFKai-SB"/>
              <a:ea typeface="DFKai-SB"/>
              <a:cs typeface="DFKai-SB"/>
              <a:sym typeface="DFKai-SB"/>
            </a:endParaRPr>
          </a:p>
          <a:p>
            <a:pPr marL="0" lvl="0" indent="0" algn="l" rtl="0">
              <a:spcBef>
                <a:spcPts val="600"/>
              </a:spcBef>
              <a:spcAft>
                <a:spcPts val="0"/>
              </a:spcAft>
              <a:buNone/>
            </a:pPr>
            <a:endParaRPr/>
          </a:p>
        </p:txBody>
      </p:sp>
      <p:sp>
        <p:nvSpPr>
          <p:cNvPr id="348" name="Google Shape;348;p4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27</a:t>
            </a:fld>
            <a:endParaRPr/>
          </a:p>
        </p:txBody>
      </p:sp>
      <p:sp>
        <p:nvSpPr>
          <p:cNvPr id="349" name="Google Shape;349;p45"/>
          <p:cNvSpPr txBox="1"/>
          <p:nvPr/>
        </p:nvSpPr>
        <p:spPr>
          <a:xfrm>
            <a:off x="5194725" y="3312400"/>
            <a:ext cx="315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6"/>
          <p:cNvSpPr txBox="1">
            <a:spLocks noGrp="1"/>
          </p:cNvSpPr>
          <p:nvPr>
            <p:ph type="title"/>
          </p:nvPr>
        </p:nvSpPr>
        <p:spPr>
          <a:xfrm>
            <a:off x="786150" y="612801"/>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Find the Optimum-Simulated Annealing</a:t>
            </a:r>
            <a:endParaRPr/>
          </a:p>
        </p:txBody>
      </p:sp>
      <p:sp>
        <p:nvSpPr>
          <p:cNvPr id="355" name="Google Shape;355;p46"/>
          <p:cNvSpPr txBox="1">
            <a:spLocks noGrp="1"/>
          </p:cNvSpPr>
          <p:nvPr>
            <p:ph type="body" idx="1"/>
          </p:nvPr>
        </p:nvSpPr>
        <p:spPr>
          <a:xfrm>
            <a:off x="786150" y="1682049"/>
            <a:ext cx="7571700" cy="431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a:p>
          <a:p>
            <a:pPr marL="0" lvl="0" indent="0" algn="l" rtl="0">
              <a:spcBef>
                <a:spcPts val="600"/>
              </a:spcBef>
              <a:spcAft>
                <a:spcPts val="0"/>
              </a:spcAft>
              <a:buNone/>
            </a:pPr>
            <a:endParaRPr sz="2400"/>
          </a:p>
          <a:p>
            <a:pPr marL="457200" lvl="0" indent="0" algn="l" rtl="0">
              <a:spcBef>
                <a:spcPts val="600"/>
              </a:spcBef>
              <a:spcAft>
                <a:spcPts val="0"/>
              </a:spcAft>
              <a:buNone/>
            </a:pPr>
            <a:endParaRPr sz="2400"/>
          </a:p>
          <a:p>
            <a:pPr marL="457200" lvl="0" indent="0" algn="l" rtl="0">
              <a:spcBef>
                <a:spcPts val="600"/>
              </a:spcBef>
              <a:spcAft>
                <a:spcPts val="0"/>
              </a:spcAft>
              <a:buNone/>
            </a:pPr>
            <a:endParaRPr sz="2400"/>
          </a:p>
          <a:p>
            <a:pPr marL="0" lvl="0" indent="0" algn="l" rtl="0">
              <a:spcBef>
                <a:spcPts val="600"/>
              </a:spcBef>
              <a:spcAft>
                <a:spcPts val="0"/>
              </a:spcAft>
              <a:buNone/>
            </a:pPr>
            <a:endParaRPr sz="2400"/>
          </a:p>
          <a:p>
            <a:pPr marL="0" lvl="0" indent="0" algn="l" rtl="0">
              <a:spcBef>
                <a:spcPts val="600"/>
              </a:spcBef>
              <a:spcAft>
                <a:spcPts val="0"/>
              </a:spcAft>
              <a:buNone/>
            </a:pPr>
            <a:endParaRPr>
              <a:latin typeface="DFKai-SB"/>
              <a:ea typeface="DFKai-SB"/>
              <a:cs typeface="DFKai-SB"/>
              <a:sym typeface="DFKai-SB"/>
            </a:endParaRPr>
          </a:p>
          <a:p>
            <a:pPr marL="0" lvl="0" indent="0" algn="l" rtl="0">
              <a:spcBef>
                <a:spcPts val="600"/>
              </a:spcBef>
              <a:spcAft>
                <a:spcPts val="0"/>
              </a:spcAft>
              <a:buNone/>
            </a:pPr>
            <a:endParaRPr>
              <a:latin typeface="DFKai-SB"/>
              <a:ea typeface="DFKai-SB"/>
              <a:cs typeface="DFKai-SB"/>
              <a:sym typeface="DFKai-SB"/>
            </a:endParaRPr>
          </a:p>
          <a:p>
            <a:pPr marL="0" lvl="0" indent="0" algn="l" rtl="0">
              <a:spcBef>
                <a:spcPts val="600"/>
              </a:spcBef>
              <a:spcAft>
                <a:spcPts val="0"/>
              </a:spcAft>
              <a:buNone/>
            </a:pPr>
            <a:endParaRPr/>
          </a:p>
        </p:txBody>
      </p:sp>
      <p:sp>
        <p:nvSpPr>
          <p:cNvPr id="356" name="Google Shape;356;p4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28</a:t>
            </a:fld>
            <a:endParaRPr/>
          </a:p>
        </p:txBody>
      </p:sp>
      <p:sp>
        <p:nvSpPr>
          <p:cNvPr id="357" name="Google Shape;357;p46"/>
          <p:cNvSpPr txBox="1"/>
          <p:nvPr/>
        </p:nvSpPr>
        <p:spPr>
          <a:xfrm>
            <a:off x="5194725" y="3312400"/>
            <a:ext cx="315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pic>
        <p:nvPicPr>
          <p:cNvPr id="358" name="Google Shape;358;p46"/>
          <p:cNvPicPr preferRelativeResize="0"/>
          <p:nvPr/>
        </p:nvPicPr>
        <p:blipFill>
          <a:blip r:embed="rId3">
            <a:alphaModFix/>
          </a:blip>
          <a:stretch>
            <a:fillRect/>
          </a:stretch>
        </p:blipFill>
        <p:spPr>
          <a:xfrm>
            <a:off x="936775" y="1979250"/>
            <a:ext cx="7467600" cy="39243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7"/>
          <p:cNvSpPr txBox="1">
            <a:spLocks noGrp="1"/>
          </p:cNvSpPr>
          <p:nvPr>
            <p:ph type="title"/>
          </p:nvPr>
        </p:nvSpPr>
        <p:spPr>
          <a:xfrm>
            <a:off x="786150" y="612801"/>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Find the Optimum-Gradient Descent</a:t>
            </a:r>
            <a:endParaRPr/>
          </a:p>
        </p:txBody>
      </p:sp>
      <p:sp>
        <p:nvSpPr>
          <p:cNvPr id="364" name="Google Shape;364;p47"/>
          <p:cNvSpPr txBox="1">
            <a:spLocks noGrp="1"/>
          </p:cNvSpPr>
          <p:nvPr>
            <p:ph type="body" idx="1"/>
          </p:nvPr>
        </p:nvSpPr>
        <p:spPr>
          <a:xfrm>
            <a:off x="786150" y="1682049"/>
            <a:ext cx="7571700" cy="431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a:p>
          <a:p>
            <a:pPr marL="0" lvl="0" indent="0" algn="l" rtl="0">
              <a:spcBef>
                <a:spcPts val="600"/>
              </a:spcBef>
              <a:spcAft>
                <a:spcPts val="0"/>
              </a:spcAft>
              <a:buNone/>
            </a:pPr>
            <a:endParaRPr sz="2400"/>
          </a:p>
          <a:p>
            <a:pPr marL="457200" lvl="0" indent="0" algn="l" rtl="0">
              <a:spcBef>
                <a:spcPts val="600"/>
              </a:spcBef>
              <a:spcAft>
                <a:spcPts val="0"/>
              </a:spcAft>
              <a:buNone/>
            </a:pPr>
            <a:endParaRPr sz="2400"/>
          </a:p>
          <a:p>
            <a:pPr marL="457200" lvl="0" indent="0" algn="l" rtl="0">
              <a:spcBef>
                <a:spcPts val="600"/>
              </a:spcBef>
              <a:spcAft>
                <a:spcPts val="0"/>
              </a:spcAft>
              <a:buNone/>
            </a:pPr>
            <a:endParaRPr sz="2400"/>
          </a:p>
          <a:p>
            <a:pPr marL="0" lvl="0" indent="0" algn="l" rtl="0">
              <a:spcBef>
                <a:spcPts val="600"/>
              </a:spcBef>
              <a:spcAft>
                <a:spcPts val="0"/>
              </a:spcAft>
              <a:buNone/>
            </a:pPr>
            <a:endParaRPr sz="2400"/>
          </a:p>
          <a:p>
            <a:pPr marL="0" lvl="0" indent="0" algn="l" rtl="0">
              <a:spcBef>
                <a:spcPts val="600"/>
              </a:spcBef>
              <a:spcAft>
                <a:spcPts val="0"/>
              </a:spcAft>
              <a:buNone/>
            </a:pPr>
            <a:endParaRPr>
              <a:latin typeface="DFKai-SB"/>
              <a:ea typeface="DFKai-SB"/>
              <a:cs typeface="DFKai-SB"/>
              <a:sym typeface="DFKai-SB"/>
            </a:endParaRPr>
          </a:p>
          <a:p>
            <a:pPr marL="0" lvl="0" indent="0" algn="l" rtl="0">
              <a:spcBef>
                <a:spcPts val="600"/>
              </a:spcBef>
              <a:spcAft>
                <a:spcPts val="0"/>
              </a:spcAft>
              <a:buNone/>
            </a:pPr>
            <a:endParaRPr>
              <a:latin typeface="DFKai-SB"/>
              <a:ea typeface="DFKai-SB"/>
              <a:cs typeface="DFKai-SB"/>
              <a:sym typeface="DFKai-SB"/>
            </a:endParaRPr>
          </a:p>
          <a:p>
            <a:pPr marL="0" lvl="0" indent="0" algn="l" rtl="0">
              <a:spcBef>
                <a:spcPts val="600"/>
              </a:spcBef>
              <a:spcAft>
                <a:spcPts val="0"/>
              </a:spcAft>
              <a:buNone/>
            </a:pPr>
            <a:endParaRPr/>
          </a:p>
        </p:txBody>
      </p:sp>
      <p:sp>
        <p:nvSpPr>
          <p:cNvPr id="365" name="Google Shape;365;p4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29</a:t>
            </a:fld>
            <a:endParaRPr/>
          </a:p>
        </p:txBody>
      </p:sp>
      <p:sp>
        <p:nvSpPr>
          <p:cNvPr id="366" name="Google Shape;366;p47"/>
          <p:cNvSpPr txBox="1"/>
          <p:nvPr/>
        </p:nvSpPr>
        <p:spPr>
          <a:xfrm>
            <a:off x="5194725" y="3312400"/>
            <a:ext cx="315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pic>
        <p:nvPicPr>
          <p:cNvPr id="367" name="Google Shape;367;p47"/>
          <p:cNvPicPr preferRelativeResize="0"/>
          <p:nvPr/>
        </p:nvPicPr>
        <p:blipFill>
          <a:blip r:embed="rId3">
            <a:alphaModFix/>
          </a:blip>
          <a:stretch>
            <a:fillRect/>
          </a:stretch>
        </p:blipFill>
        <p:spPr>
          <a:xfrm>
            <a:off x="457200" y="2434552"/>
            <a:ext cx="8229600" cy="3163475"/>
          </a:xfrm>
          <a:prstGeom prst="rect">
            <a:avLst/>
          </a:prstGeom>
          <a:noFill/>
          <a:ln>
            <a:noFill/>
          </a:ln>
        </p:spPr>
      </p:pic>
      <p:sp>
        <p:nvSpPr>
          <p:cNvPr id="368" name="Google Shape;368;p47"/>
          <p:cNvSpPr txBox="1"/>
          <p:nvPr/>
        </p:nvSpPr>
        <p:spPr>
          <a:xfrm>
            <a:off x="1572825" y="5519200"/>
            <a:ext cx="2589300" cy="5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2400">
                <a:latin typeface="DFKai-SB"/>
                <a:ea typeface="DFKai-SB"/>
                <a:cs typeface="DFKai-SB"/>
                <a:sym typeface="DFKai-SB"/>
              </a:rPr>
              <a:t>傳統梯度下降法</a:t>
            </a:r>
            <a:endParaRPr sz="2400">
              <a:latin typeface="DFKai-SB"/>
              <a:ea typeface="DFKai-SB"/>
              <a:cs typeface="DFKai-SB"/>
              <a:sym typeface="DFKai-SB"/>
            </a:endParaRPr>
          </a:p>
        </p:txBody>
      </p:sp>
      <p:sp>
        <p:nvSpPr>
          <p:cNvPr id="369" name="Google Shape;369;p47"/>
          <p:cNvSpPr txBox="1"/>
          <p:nvPr/>
        </p:nvSpPr>
        <p:spPr>
          <a:xfrm>
            <a:off x="4964375" y="5488025"/>
            <a:ext cx="3926400" cy="8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2400">
                <a:solidFill>
                  <a:schemeClr val="dk1"/>
                </a:solidFill>
                <a:latin typeface="DFKai-SB"/>
                <a:ea typeface="DFKai-SB"/>
                <a:cs typeface="DFKai-SB"/>
                <a:sym typeface="DFKai-SB"/>
              </a:rPr>
              <a:t>量子演算法計算梯度概念</a:t>
            </a:r>
            <a:endParaRPr sz="2400">
              <a:latin typeface="DFKai-SB"/>
              <a:ea typeface="DFKai-SB"/>
              <a:cs typeface="DFKai-SB"/>
              <a:sym typeface="DFKai-SB"/>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6000">
                <a:solidFill>
                  <a:srgbClr val="CFD8DC"/>
                </a:solidFill>
              </a:rPr>
              <a:t>1.</a:t>
            </a:r>
            <a:endParaRPr sz="6000">
              <a:solidFill>
                <a:srgbClr val="CFD8DC"/>
              </a:solidFill>
            </a:endParaRPr>
          </a:p>
          <a:p>
            <a:pPr marL="0" lvl="0" indent="0" algn="l" rtl="0">
              <a:spcBef>
                <a:spcPts val="0"/>
              </a:spcBef>
              <a:spcAft>
                <a:spcPts val="0"/>
              </a:spcAft>
              <a:buNone/>
            </a:pPr>
            <a:r>
              <a:rPr lang="zh-TW"/>
              <a:t>Quantum Physics </a:t>
            </a:r>
            <a:endParaRPr/>
          </a:p>
        </p:txBody>
      </p:sp>
      <p:sp>
        <p:nvSpPr>
          <p:cNvPr id="85" name="Google Shape;85;p14"/>
          <p:cNvSpPr txBox="1">
            <a:spLocks noGrp="1"/>
          </p:cNvSpPr>
          <p:nvPr>
            <p:ph type="subTitle" idx="1"/>
          </p:nvPr>
        </p:nvSpPr>
        <p:spPr>
          <a:xfrm>
            <a:off x="1655700" y="3892125"/>
            <a:ext cx="68226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Richard </a:t>
            </a:r>
            <a:r>
              <a:rPr lang="zh-TW" dirty="0" smtClean="0"/>
              <a:t>Phil</a:t>
            </a:r>
            <a:r>
              <a:rPr lang="en-US" altLang="zh-TW" dirty="0" smtClean="0"/>
              <a:t>l</a:t>
            </a:r>
            <a:r>
              <a:rPr lang="zh-TW" dirty="0" smtClean="0"/>
              <a:t>ip </a:t>
            </a:r>
            <a:r>
              <a:rPr lang="zh-TW" dirty="0"/>
              <a:t>Feynman :</a:t>
            </a:r>
            <a:endParaRPr dirty="0"/>
          </a:p>
          <a:p>
            <a:pPr marL="0" lvl="0" indent="0" algn="l" rtl="0">
              <a:spcBef>
                <a:spcPts val="0"/>
              </a:spcBef>
              <a:spcAft>
                <a:spcPts val="0"/>
              </a:spcAft>
              <a:buNone/>
            </a:pPr>
            <a:r>
              <a:rPr lang="zh-TW" dirty="0"/>
              <a:t>I can safely said no body understands quantum theory.</a:t>
            </a:r>
            <a:endParaRPr dirty="0"/>
          </a:p>
        </p:txBody>
      </p:sp>
      <p:sp>
        <p:nvSpPr>
          <p:cNvPr id="86" name="Google Shape;86;p14"/>
          <p:cNvSpPr txBox="1">
            <a:spLocks noGrp="1"/>
          </p:cNvSpPr>
          <p:nvPr>
            <p:ph type="sldNum" idx="4294967295"/>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9"/>
          <p:cNvSpPr txBox="1">
            <a:spLocks noGrp="1"/>
          </p:cNvSpPr>
          <p:nvPr>
            <p:ph type="title"/>
          </p:nvPr>
        </p:nvSpPr>
        <p:spPr>
          <a:xfrm>
            <a:off x="786150" y="534351"/>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Other Applications</a:t>
            </a:r>
            <a:endParaRPr/>
          </a:p>
        </p:txBody>
      </p:sp>
      <p:sp>
        <p:nvSpPr>
          <p:cNvPr id="384" name="Google Shape;384;p49"/>
          <p:cNvSpPr txBox="1">
            <a:spLocks noGrp="1"/>
          </p:cNvSpPr>
          <p:nvPr>
            <p:ph type="body" idx="1"/>
          </p:nvPr>
        </p:nvSpPr>
        <p:spPr>
          <a:xfrm>
            <a:off x="701250" y="1387925"/>
            <a:ext cx="7571700" cy="49452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endParaRPr sz="2400"/>
          </a:p>
          <a:p>
            <a:pPr marL="457200" lvl="0" indent="-381000" algn="l" rtl="0">
              <a:spcBef>
                <a:spcPts val="600"/>
              </a:spcBef>
              <a:spcAft>
                <a:spcPts val="0"/>
              </a:spcAft>
              <a:buSzPts val="2400"/>
              <a:buChar char="◎"/>
            </a:pPr>
            <a:r>
              <a:rPr lang="zh-TW" sz="2400"/>
              <a:t>Biological Pharmaceutical (Protein folding)</a:t>
            </a:r>
            <a:endParaRPr sz="2400"/>
          </a:p>
          <a:p>
            <a:pPr marL="457200" lvl="0" indent="0" algn="l" rtl="0">
              <a:spcBef>
                <a:spcPts val="600"/>
              </a:spcBef>
              <a:spcAft>
                <a:spcPts val="0"/>
              </a:spcAft>
              <a:buNone/>
            </a:pPr>
            <a:endParaRPr sz="2400"/>
          </a:p>
          <a:p>
            <a:pPr marL="457200" lvl="0" indent="-381000" algn="l" rtl="0">
              <a:spcBef>
                <a:spcPts val="600"/>
              </a:spcBef>
              <a:spcAft>
                <a:spcPts val="0"/>
              </a:spcAft>
              <a:buSzPts val="2400"/>
              <a:buChar char="◎"/>
            </a:pPr>
            <a:r>
              <a:rPr lang="zh-TW" sz="2400"/>
              <a:t>Chemical Engineering</a:t>
            </a:r>
            <a:endParaRPr sz="2400"/>
          </a:p>
          <a:p>
            <a:pPr marL="457200" lvl="0" indent="0" algn="l" rtl="0">
              <a:spcBef>
                <a:spcPts val="600"/>
              </a:spcBef>
              <a:spcAft>
                <a:spcPts val="0"/>
              </a:spcAft>
              <a:buNone/>
            </a:pPr>
            <a:endParaRPr sz="2400"/>
          </a:p>
          <a:p>
            <a:pPr marL="457200" marR="50800" lvl="0" indent="-381000" algn="l" rtl="0">
              <a:lnSpc>
                <a:spcPct val="122222"/>
              </a:lnSpc>
              <a:spcBef>
                <a:spcPts val="0"/>
              </a:spcBef>
              <a:spcAft>
                <a:spcPts val="0"/>
              </a:spcAft>
              <a:buSzPts val="2400"/>
              <a:buChar char="◎"/>
            </a:pPr>
            <a:r>
              <a:rPr lang="zh-TW" sz="2400"/>
              <a:t>Searching in Unsorted Database</a:t>
            </a:r>
            <a:endParaRPr sz="2400"/>
          </a:p>
          <a:p>
            <a:pPr marL="457200" marR="50800" lvl="0" indent="0" algn="l" rtl="0">
              <a:lnSpc>
                <a:spcPct val="122222"/>
              </a:lnSpc>
              <a:spcBef>
                <a:spcPts val="0"/>
              </a:spcBef>
              <a:spcAft>
                <a:spcPts val="0"/>
              </a:spcAft>
              <a:buNone/>
            </a:pPr>
            <a:endParaRPr sz="2400">
              <a:solidFill>
                <a:srgbClr val="222222"/>
              </a:solidFill>
              <a:highlight>
                <a:srgbClr val="F8F9FA"/>
              </a:highlight>
            </a:endParaRPr>
          </a:p>
          <a:p>
            <a:pPr marL="457200" lvl="0" indent="-381000" algn="l" rtl="0">
              <a:spcBef>
                <a:spcPts val="600"/>
              </a:spcBef>
              <a:spcAft>
                <a:spcPts val="0"/>
              </a:spcAft>
              <a:buSzPts val="2400"/>
              <a:buChar char="◎"/>
            </a:pPr>
            <a:r>
              <a:rPr lang="zh-TW" sz="2400"/>
              <a:t>Quantum Network</a:t>
            </a:r>
            <a:endParaRPr sz="2400"/>
          </a:p>
          <a:p>
            <a:pPr marL="0" lvl="0" indent="0" algn="l" rtl="0">
              <a:spcBef>
                <a:spcPts val="600"/>
              </a:spcBef>
              <a:spcAft>
                <a:spcPts val="0"/>
              </a:spcAft>
              <a:buNone/>
            </a:pPr>
            <a:endParaRPr sz="2400"/>
          </a:p>
          <a:p>
            <a:pPr marL="0" lvl="0" indent="0" algn="l" rtl="0">
              <a:spcBef>
                <a:spcPts val="600"/>
              </a:spcBef>
              <a:spcAft>
                <a:spcPts val="0"/>
              </a:spcAft>
              <a:buNone/>
            </a:pPr>
            <a:endParaRPr sz="2400"/>
          </a:p>
        </p:txBody>
      </p:sp>
      <p:sp>
        <p:nvSpPr>
          <p:cNvPr id="385" name="Google Shape;385;p49"/>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30</a:t>
            </a:fld>
            <a:endParaRPr/>
          </a:p>
        </p:txBody>
      </p:sp>
      <p:sp>
        <p:nvSpPr>
          <p:cNvPr id="386" name="Google Shape;386;p49"/>
          <p:cNvSpPr txBox="1"/>
          <p:nvPr/>
        </p:nvSpPr>
        <p:spPr>
          <a:xfrm>
            <a:off x="5194725" y="3312400"/>
            <a:ext cx="315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1"/>
          <p:cNvSpPr txBox="1">
            <a:spLocks noGrp="1"/>
          </p:cNvSpPr>
          <p:nvPr>
            <p:ph type="title"/>
          </p:nvPr>
        </p:nvSpPr>
        <p:spPr>
          <a:xfrm>
            <a:off x="786150" y="612801"/>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Forecast of Future Development</a:t>
            </a:r>
            <a:endParaRPr/>
          </a:p>
        </p:txBody>
      </p:sp>
      <p:sp>
        <p:nvSpPr>
          <p:cNvPr id="401" name="Google Shape;401;p51"/>
          <p:cNvSpPr txBox="1">
            <a:spLocks noGrp="1"/>
          </p:cNvSpPr>
          <p:nvPr>
            <p:ph type="body" idx="1"/>
          </p:nvPr>
        </p:nvSpPr>
        <p:spPr>
          <a:xfrm>
            <a:off x="464200" y="1251700"/>
            <a:ext cx="8311200" cy="476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a:p>
            <a:pPr marL="457200" lvl="0" indent="-381000" algn="l" rtl="0">
              <a:spcBef>
                <a:spcPts val="600"/>
              </a:spcBef>
              <a:spcAft>
                <a:spcPts val="0"/>
              </a:spcAft>
              <a:buSzPts val="2400"/>
              <a:buChar char="◎"/>
            </a:pPr>
            <a:r>
              <a:rPr lang="zh-TW" sz="2400" dirty="0"/>
              <a:t>When will a(large-scale) quantum computer be built?</a:t>
            </a:r>
            <a:endParaRPr sz="2400" dirty="0"/>
          </a:p>
          <a:p>
            <a:pPr marL="0" lvl="0" indent="0" algn="l" rtl="0">
              <a:spcBef>
                <a:spcPts val="600"/>
              </a:spcBef>
              <a:spcAft>
                <a:spcPts val="0"/>
              </a:spcAft>
              <a:buNone/>
            </a:pPr>
            <a:endParaRPr dirty="0"/>
          </a:p>
          <a:p>
            <a:pPr marL="0" lvl="0" indent="0" algn="l" rtl="0">
              <a:spcBef>
                <a:spcPts val="600"/>
              </a:spcBef>
              <a:spcAft>
                <a:spcPts val="0"/>
              </a:spcAft>
              <a:buNone/>
            </a:pPr>
            <a:r>
              <a:rPr lang="zh-TW" sz="2800" b="1" dirty="0">
                <a:solidFill>
                  <a:srgbClr val="0000FF"/>
                </a:solidFill>
              </a:rPr>
              <a:t>—“There is a 1 in 7 chance that some fundamental public-key crypto will be broken by quantum by 2026, and a 1 in 2 chance of the same by 2031.”</a:t>
            </a:r>
            <a:endParaRPr sz="2800" b="1" dirty="0">
              <a:solidFill>
                <a:srgbClr val="0000FF"/>
              </a:solidFill>
            </a:endParaRPr>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402" name="Google Shape;402;p51"/>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31</a:t>
            </a:fld>
            <a:endParaRPr/>
          </a:p>
        </p:txBody>
      </p:sp>
      <p:sp>
        <p:nvSpPr>
          <p:cNvPr id="403" name="Google Shape;403;p51"/>
          <p:cNvSpPr txBox="1"/>
          <p:nvPr/>
        </p:nvSpPr>
        <p:spPr>
          <a:xfrm>
            <a:off x="5194725" y="3312400"/>
            <a:ext cx="315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txBox="1">
            <a:spLocks noGrp="1"/>
          </p:cNvSpPr>
          <p:nvPr>
            <p:ph type="ctrTitle" idx="4294967295"/>
          </p:nvPr>
        </p:nvSpPr>
        <p:spPr>
          <a:xfrm>
            <a:off x="685800" y="587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sz="6000" b="1"/>
              <a:t>Thank you!</a:t>
            </a:r>
            <a:endParaRPr sz="6000" b="1"/>
          </a:p>
        </p:txBody>
      </p:sp>
      <p:sp>
        <p:nvSpPr>
          <p:cNvPr id="417" name="Google Shape;417;p5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32</a:t>
            </a:fld>
            <a:endParaRPr/>
          </a:p>
        </p:txBody>
      </p:sp>
      <p:pic>
        <p:nvPicPr>
          <p:cNvPr id="418" name="Google Shape;418;p53"/>
          <p:cNvPicPr preferRelativeResize="0"/>
          <p:nvPr/>
        </p:nvPicPr>
        <p:blipFill>
          <a:blip r:embed="rId3">
            <a:alphaModFix/>
          </a:blip>
          <a:stretch>
            <a:fillRect/>
          </a:stretch>
        </p:blipFill>
        <p:spPr>
          <a:xfrm>
            <a:off x="1956275" y="2543300"/>
            <a:ext cx="5399524" cy="36008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dirty="0"/>
              <a:t>Physics of Microscopic World</a:t>
            </a:r>
            <a:endParaRPr dirty="0"/>
          </a:p>
        </p:txBody>
      </p:sp>
      <p:sp>
        <p:nvSpPr>
          <p:cNvPr id="92" name="Google Shape;92;p15"/>
          <p:cNvSpPr txBox="1">
            <a:spLocks noGrp="1"/>
          </p:cNvSpPr>
          <p:nvPr>
            <p:ph type="body" idx="1"/>
          </p:nvPr>
        </p:nvSpPr>
        <p:spPr>
          <a:xfrm>
            <a:off x="636104" y="1695520"/>
            <a:ext cx="7721746" cy="4764900"/>
          </a:xfrm>
          <a:prstGeom prst="rect">
            <a:avLst/>
          </a:prstGeom>
        </p:spPr>
        <p:txBody>
          <a:bodyPr spcFirstLastPara="1" wrap="square" lIns="91425" tIns="91425" rIns="91425" bIns="91425" anchor="t" anchorCtr="0">
            <a:noAutofit/>
          </a:bodyPr>
          <a:lstStyle/>
          <a:p>
            <a:pPr marL="457200" lvl="0" indent="-419100" algn="l" rtl="0">
              <a:lnSpc>
                <a:spcPct val="115000"/>
              </a:lnSpc>
              <a:spcBef>
                <a:spcPts val="600"/>
              </a:spcBef>
              <a:spcAft>
                <a:spcPts val="0"/>
              </a:spcAft>
              <a:buSzPts val="3000"/>
              <a:buChar char="◎"/>
            </a:pPr>
            <a:r>
              <a:rPr lang="zh-TW" dirty="0"/>
              <a:t>It is a description of the way the small particles like electron,  atom, molecule</a:t>
            </a:r>
            <a:endParaRPr dirty="0"/>
          </a:p>
          <a:p>
            <a:pPr marL="457200" lvl="0" indent="0" algn="l" rtl="0">
              <a:lnSpc>
                <a:spcPct val="115000"/>
              </a:lnSpc>
              <a:spcBef>
                <a:spcPts val="600"/>
              </a:spcBef>
              <a:spcAft>
                <a:spcPts val="0"/>
              </a:spcAft>
              <a:buNone/>
            </a:pPr>
            <a:endParaRPr dirty="0"/>
          </a:p>
          <a:p>
            <a:pPr marL="457200" lvl="0" indent="-419100" algn="l" rtl="0">
              <a:lnSpc>
                <a:spcPct val="115000"/>
              </a:lnSpc>
              <a:spcBef>
                <a:spcPts val="600"/>
              </a:spcBef>
              <a:spcAft>
                <a:spcPts val="0"/>
              </a:spcAft>
              <a:buSzPts val="3000"/>
              <a:buChar char="◎"/>
            </a:pPr>
            <a:r>
              <a:rPr lang="zh-TW" dirty="0"/>
              <a:t>Their behavior is quite different from the behaviour of larger </a:t>
            </a:r>
            <a:r>
              <a:rPr lang="zh-TW" dirty="0" smtClean="0"/>
              <a:t>objects</a:t>
            </a:r>
            <a:endParaRPr lang="en-US" altLang="zh-TW" dirty="0"/>
          </a:p>
          <a:p>
            <a:pPr marL="457200" lvl="0" indent="-419100" algn="l" rtl="0">
              <a:lnSpc>
                <a:spcPct val="115000"/>
              </a:lnSpc>
              <a:spcBef>
                <a:spcPts val="600"/>
              </a:spcBef>
              <a:spcAft>
                <a:spcPts val="0"/>
              </a:spcAft>
              <a:buSzPts val="3000"/>
              <a:buChar char="◎"/>
            </a:pPr>
            <a:endParaRPr lang="en-US" dirty="0" smtClean="0"/>
          </a:p>
        </p:txBody>
      </p:sp>
      <p:sp>
        <p:nvSpPr>
          <p:cNvPr id="93" name="Google Shape;93;p1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4</a:t>
            </a:fld>
            <a:endParaRPr/>
          </a:p>
        </p:txBody>
      </p:sp>
      <p:pic>
        <p:nvPicPr>
          <p:cNvPr id="1026" name="Picture 2" descr="愛因斯坦：科學家的人文關懷，與差利的那段二重奏｜香港01｜哲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679" y="1347726"/>
            <a:ext cx="3687556" cy="4672826"/>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1435726" y="6020552"/>
            <a:ext cx="5857461" cy="461665"/>
          </a:xfrm>
          <a:prstGeom prst="rect">
            <a:avLst/>
          </a:prstGeom>
          <a:noFill/>
        </p:spPr>
        <p:txBody>
          <a:bodyPr wrap="square" rtlCol="0">
            <a:spAutoFit/>
          </a:bodyPr>
          <a:lstStyle/>
          <a:p>
            <a:r>
              <a:rPr lang="en-US" altLang="zh-TW" sz="2400" dirty="0">
                <a:latin typeface="+mn-lt"/>
              </a:rPr>
              <a:t>God does not play dice with the universe.</a:t>
            </a:r>
            <a:endParaRPr lang="zh-TW" altLang="en-US"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xit" presetSubtype="0" fill="hold" grpId="0" nodeType="withEffect">
                                  <p:stCondLst>
                                    <p:cond delay="0"/>
                                  </p:stCondLst>
                                  <p:childTnLst>
                                    <p:animEffect transition="out" filter="fade">
                                      <p:cBhvr>
                                        <p:cTn id="9" dur="500"/>
                                        <p:tgtEl>
                                          <p:spTgt spid="92">
                                            <p:txEl>
                                              <p:pRg st="0" end="0"/>
                                            </p:txEl>
                                          </p:spTgt>
                                        </p:tgtEl>
                                      </p:cBhvr>
                                    </p:animEffect>
                                    <p:set>
                                      <p:cBhvr>
                                        <p:cTn id="10" dur="1" fill="hold">
                                          <p:stCondLst>
                                            <p:cond delay="499"/>
                                          </p:stCondLst>
                                        </p:cTn>
                                        <p:tgtEl>
                                          <p:spTgt spid="92">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92">
                                            <p:txEl>
                                              <p:pRg st="2" end="2"/>
                                            </p:txEl>
                                          </p:spTgt>
                                        </p:tgtEl>
                                      </p:cBhvr>
                                    </p:animEffect>
                                    <p:set>
                                      <p:cBhvr>
                                        <p:cTn id="13" dur="1" fill="hold">
                                          <p:stCondLst>
                                            <p:cond delay="499"/>
                                          </p:stCondLst>
                                        </p:cTn>
                                        <p:tgtEl>
                                          <p:spTgt spid="92">
                                            <p:txEl>
                                              <p:pRg st="2" end="2"/>
                                            </p:txEl>
                                          </p:spTgt>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Schrödinger's Cat</a:t>
            </a:r>
            <a:endParaRPr/>
          </a:p>
        </p:txBody>
      </p:sp>
      <p:sp>
        <p:nvSpPr>
          <p:cNvPr id="99" name="Google Shape;99;p1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5</a:t>
            </a:fld>
            <a:endParaRPr/>
          </a:p>
        </p:txBody>
      </p:sp>
      <p:sp>
        <p:nvSpPr>
          <p:cNvPr id="101" name="Google Shape;101;p16"/>
          <p:cNvSpPr txBox="1">
            <a:spLocks noGrp="1"/>
          </p:cNvSpPr>
          <p:nvPr>
            <p:ph type="body" idx="1"/>
          </p:nvPr>
        </p:nvSpPr>
        <p:spPr>
          <a:xfrm>
            <a:off x="786150" y="1682275"/>
            <a:ext cx="7348200" cy="2160300"/>
          </a:xfrm>
          <a:prstGeom prst="rect">
            <a:avLst/>
          </a:prstGeom>
        </p:spPr>
        <p:txBody>
          <a:bodyPr spcFirstLastPara="1" wrap="square" lIns="91425" tIns="91425" rIns="91425" bIns="91425" anchor="t" anchorCtr="0">
            <a:noAutofit/>
          </a:bodyPr>
          <a:lstStyle/>
          <a:p>
            <a:pPr marL="457200" lvl="0" indent="0" algn="l" rtl="0">
              <a:lnSpc>
                <a:spcPct val="115000"/>
              </a:lnSpc>
              <a:spcBef>
                <a:spcPts val="600"/>
              </a:spcBef>
              <a:spcAft>
                <a:spcPts val="0"/>
              </a:spcAft>
              <a:buNone/>
            </a:pPr>
            <a:r>
              <a:rPr lang="zh-TW" sz="2000" dirty="0"/>
              <a:t>Schrödinger's cat is a thought experiment, devised by Austrian physicist Erwin Schrödinger in 1935.</a:t>
            </a:r>
            <a:endParaRPr sz="2000" dirty="0"/>
          </a:p>
        </p:txBody>
      </p:sp>
      <p:pic>
        <p:nvPicPr>
          <p:cNvPr id="2" name="圖片 1"/>
          <p:cNvPicPr>
            <a:picLocks noChangeAspect="1"/>
          </p:cNvPicPr>
          <p:nvPr/>
        </p:nvPicPr>
        <p:blipFill>
          <a:blip r:embed="rId3"/>
          <a:stretch>
            <a:fillRect/>
          </a:stretch>
        </p:blipFill>
        <p:spPr>
          <a:xfrm>
            <a:off x="1167934" y="2704315"/>
            <a:ext cx="7189916" cy="37720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Schrödinger's Cat</a:t>
            </a:r>
            <a:endParaRPr/>
          </a:p>
        </p:txBody>
      </p:sp>
      <p:sp>
        <p:nvSpPr>
          <p:cNvPr id="114" name="Google Shape;114;p18"/>
          <p:cNvSpPr txBox="1">
            <a:spLocks noGrp="1"/>
          </p:cNvSpPr>
          <p:nvPr>
            <p:ph type="sldNum" idx="12"/>
          </p:nvPr>
        </p:nvSpPr>
        <p:spPr>
          <a:xfrm>
            <a:off x="8832334" y="6333009"/>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6</a:t>
            </a:fld>
            <a:endParaRPr/>
          </a:p>
        </p:txBody>
      </p:sp>
      <p:cxnSp>
        <p:nvCxnSpPr>
          <p:cNvPr id="116" name="Google Shape;116;p18"/>
          <p:cNvCxnSpPr/>
          <p:nvPr/>
        </p:nvCxnSpPr>
        <p:spPr>
          <a:xfrm rot="10800000" flipH="1">
            <a:off x="5290563" y="3062250"/>
            <a:ext cx="627300" cy="367200"/>
          </a:xfrm>
          <a:prstGeom prst="straightConnector1">
            <a:avLst/>
          </a:prstGeom>
          <a:noFill/>
          <a:ln w="38100" cap="flat" cmpd="sng">
            <a:solidFill>
              <a:schemeClr val="dk2"/>
            </a:solidFill>
            <a:prstDash val="solid"/>
            <a:round/>
            <a:headEnd type="none" w="med" len="med"/>
            <a:tailEnd type="triangle" w="med" len="med"/>
          </a:ln>
        </p:spPr>
      </p:cxnSp>
      <p:pic>
        <p:nvPicPr>
          <p:cNvPr id="117" name="Google Shape;117;p18"/>
          <p:cNvPicPr preferRelativeResize="0"/>
          <p:nvPr/>
        </p:nvPicPr>
        <p:blipFill rotWithShape="1">
          <a:blip r:embed="rId3">
            <a:alphaModFix/>
          </a:blip>
          <a:srcRect b="16205"/>
          <a:stretch/>
        </p:blipFill>
        <p:spPr>
          <a:xfrm>
            <a:off x="50388" y="1470447"/>
            <a:ext cx="5235375" cy="4386940"/>
          </a:xfrm>
          <a:prstGeom prst="rect">
            <a:avLst/>
          </a:prstGeom>
          <a:noFill/>
          <a:ln>
            <a:noFill/>
          </a:ln>
        </p:spPr>
      </p:pic>
      <p:cxnSp>
        <p:nvCxnSpPr>
          <p:cNvPr id="118" name="Google Shape;118;p18"/>
          <p:cNvCxnSpPr/>
          <p:nvPr/>
        </p:nvCxnSpPr>
        <p:spPr>
          <a:xfrm>
            <a:off x="5285763" y="4209925"/>
            <a:ext cx="636900" cy="337800"/>
          </a:xfrm>
          <a:prstGeom prst="straightConnector1">
            <a:avLst/>
          </a:prstGeom>
          <a:noFill/>
          <a:ln w="38100" cap="flat" cmpd="sng">
            <a:solidFill>
              <a:schemeClr val="dk2"/>
            </a:solidFill>
            <a:prstDash val="solid"/>
            <a:round/>
            <a:headEnd type="none" w="med" len="med"/>
            <a:tailEnd type="triangle" w="med" len="med"/>
          </a:ln>
        </p:spPr>
      </p:cxnSp>
      <p:pic>
        <p:nvPicPr>
          <p:cNvPr id="119" name="Google Shape;119;p18"/>
          <p:cNvPicPr preferRelativeResize="0"/>
          <p:nvPr/>
        </p:nvPicPr>
        <p:blipFill rotWithShape="1">
          <a:blip r:embed="rId4">
            <a:alphaModFix/>
          </a:blip>
          <a:srcRect b="17362"/>
          <a:stretch/>
        </p:blipFill>
        <p:spPr>
          <a:xfrm flipH="1">
            <a:off x="4666726" y="3357375"/>
            <a:ext cx="1141649" cy="852549"/>
          </a:xfrm>
          <a:prstGeom prst="rect">
            <a:avLst/>
          </a:prstGeom>
          <a:noFill/>
          <a:ln>
            <a:noFill/>
          </a:ln>
        </p:spPr>
      </p:pic>
      <p:pic>
        <p:nvPicPr>
          <p:cNvPr id="120" name="Google Shape;120;p18"/>
          <p:cNvPicPr preferRelativeResize="0"/>
          <p:nvPr/>
        </p:nvPicPr>
        <p:blipFill>
          <a:blip r:embed="rId5">
            <a:alphaModFix/>
          </a:blip>
          <a:stretch>
            <a:fillRect/>
          </a:stretch>
        </p:blipFill>
        <p:spPr>
          <a:xfrm>
            <a:off x="6646575" y="3995550"/>
            <a:ext cx="1319725" cy="1861837"/>
          </a:xfrm>
          <a:prstGeom prst="rect">
            <a:avLst/>
          </a:prstGeom>
          <a:noFill/>
          <a:ln>
            <a:noFill/>
          </a:ln>
        </p:spPr>
      </p:pic>
      <p:pic>
        <p:nvPicPr>
          <p:cNvPr id="121" name="Google Shape;121;p18"/>
          <p:cNvPicPr preferRelativeResize="0"/>
          <p:nvPr/>
        </p:nvPicPr>
        <p:blipFill>
          <a:blip r:embed="rId6">
            <a:alphaModFix/>
          </a:blip>
          <a:stretch>
            <a:fillRect/>
          </a:stretch>
        </p:blipFill>
        <p:spPr>
          <a:xfrm>
            <a:off x="6222674" y="1681900"/>
            <a:ext cx="1743625" cy="18187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10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childTnLst>
                                </p:cTn>
                              </p:par>
                              <p:par>
                                <p:cTn id="18" presetID="10" presetClass="entr" presetSubtype="0" fill="hold" nodeType="with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fade">
                                      <p:cBhvr>
                                        <p:cTn id="20" dur="1000"/>
                                        <p:tgtEl>
                                          <p:spTgt spid="118"/>
                                        </p:tgtEl>
                                      </p:cBhvr>
                                    </p:animEffec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1000"/>
                                        <p:tgtEl>
                                          <p:spTgt spid="120"/>
                                        </p:tgtEl>
                                      </p:cBhvr>
                                    </p:animEffect>
                                  </p:childTnLst>
                                </p:cTn>
                              </p:par>
                              <p:par>
                                <p:cTn id="24" presetID="10" presetClass="entr" presetSubtype="0" fill="hold" nodeType="with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dirty="0"/>
              <a:t>Superposition</a:t>
            </a:r>
            <a:endParaRPr dirty="0"/>
          </a:p>
        </p:txBody>
      </p:sp>
      <p:sp>
        <p:nvSpPr>
          <p:cNvPr id="107" name="Google Shape;107;p17"/>
          <p:cNvSpPr txBox="1">
            <a:spLocks noGrp="1"/>
          </p:cNvSpPr>
          <p:nvPr>
            <p:ph type="body" idx="1"/>
          </p:nvPr>
        </p:nvSpPr>
        <p:spPr>
          <a:xfrm>
            <a:off x="786150" y="1682273"/>
            <a:ext cx="7571700" cy="35802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zh-TW" dirty="0"/>
              <a:t>The ability to simultaneously be in multiple states</a:t>
            </a:r>
            <a:endParaRPr dirty="0"/>
          </a:p>
          <a:p>
            <a:pPr marL="0" lvl="0" indent="0" algn="l" rtl="0">
              <a:spcBef>
                <a:spcPts val="600"/>
              </a:spcBef>
              <a:spcAft>
                <a:spcPts val="0"/>
              </a:spcAft>
              <a:buNone/>
            </a:pPr>
            <a:endParaRPr dirty="0"/>
          </a:p>
          <a:p>
            <a:pPr marL="457200" lvl="0" indent="-419100" algn="l" rtl="0">
              <a:spcBef>
                <a:spcPts val="600"/>
              </a:spcBef>
              <a:spcAft>
                <a:spcPts val="0"/>
              </a:spcAft>
              <a:buSzPts val="3000"/>
              <a:buChar char="◎"/>
            </a:pPr>
            <a:r>
              <a:rPr lang="zh-TW" dirty="0"/>
              <a:t>The final result emerges only when they are measured, which causes their quantum state to “collapse” to either 1 or 0</a:t>
            </a:r>
            <a:endParaRPr dirty="0"/>
          </a:p>
        </p:txBody>
      </p:sp>
      <p:sp>
        <p:nvSpPr>
          <p:cNvPr id="108" name="Google Shape;108;p1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0"/>
                                        <p:tgtEl>
                                          <p:spTgt spid="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xEl>
                                              <p:pRg st="1" end="1"/>
                                            </p:txEl>
                                          </p:spTgt>
                                        </p:tgtEl>
                                        <p:attrNameLst>
                                          <p:attrName>style.visibility</p:attrName>
                                        </p:attrNameLst>
                                      </p:cBhvr>
                                      <p:to>
                                        <p:strVal val="visible"/>
                                      </p:to>
                                    </p:set>
                                    <p:animEffect transition="in" filter="fade">
                                      <p:cBhvr>
                                        <p:cTn id="12" dur="1000"/>
                                        <p:tgtEl>
                                          <p:spTgt spid="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7">
                                            <p:txEl>
                                              <p:pRg st="2" end="2"/>
                                            </p:txEl>
                                          </p:spTgt>
                                        </p:tgtEl>
                                        <p:attrNameLst>
                                          <p:attrName>style.visibility</p:attrName>
                                        </p:attrNameLst>
                                      </p:cBhvr>
                                      <p:to>
                                        <p:strVal val="visible"/>
                                      </p:to>
                                    </p:set>
                                    <p:animEffect transition="in" filter="fade">
                                      <p:cBhvr>
                                        <p:cTn id="17" dur="1000"/>
                                        <p:tgtEl>
                                          <p:spTgt spid="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dirty="0"/>
              <a:t>Entanglement</a:t>
            </a:r>
            <a:endParaRPr dirty="0"/>
          </a:p>
        </p:txBody>
      </p:sp>
      <p:sp>
        <p:nvSpPr>
          <p:cNvPr id="127" name="Google Shape;127;p19"/>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zh-TW" dirty="0"/>
              <a:t>Researchers can generate pairs of particles that are “entangled"</a:t>
            </a:r>
            <a:endParaRPr dirty="0"/>
          </a:p>
          <a:p>
            <a:pPr marL="0" lvl="0" indent="0" algn="l" rtl="0">
              <a:spcBef>
                <a:spcPts val="600"/>
              </a:spcBef>
              <a:spcAft>
                <a:spcPts val="0"/>
              </a:spcAft>
              <a:buNone/>
            </a:pPr>
            <a:endParaRPr dirty="0"/>
          </a:p>
          <a:p>
            <a:pPr marL="457200" lvl="0" indent="-419100" algn="l" rtl="0">
              <a:spcBef>
                <a:spcPts val="600"/>
              </a:spcBef>
              <a:spcAft>
                <a:spcPts val="0"/>
              </a:spcAft>
              <a:buSzPts val="3000"/>
              <a:buChar char="◎"/>
            </a:pPr>
            <a:r>
              <a:rPr lang="zh-TW" dirty="0"/>
              <a:t>The two particles act simultaneously in a predictable way</a:t>
            </a:r>
            <a:endParaRPr dirty="0"/>
          </a:p>
        </p:txBody>
      </p:sp>
      <p:sp>
        <p:nvSpPr>
          <p:cNvPr id="128" name="Google Shape;128;p19"/>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animEffect transition="in" filter="fade">
                                      <p:cBhvr>
                                        <p:cTn id="7" dur="1000"/>
                                        <p:tgtEl>
                                          <p:spTgt spid="1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xEl>
                                              <p:pRg st="1" end="1"/>
                                            </p:txEl>
                                          </p:spTgt>
                                        </p:tgtEl>
                                        <p:attrNameLst>
                                          <p:attrName>style.visibility</p:attrName>
                                        </p:attrNameLst>
                                      </p:cBhvr>
                                      <p:to>
                                        <p:strVal val="visible"/>
                                      </p:to>
                                    </p:set>
                                    <p:animEffect transition="in" filter="fade">
                                      <p:cBhvr>
                                        <p:cTn id="12" dur="1000"/>
                                        <p:tgtEl>
                                          <p:spTgt spid="1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xEl>
                                              <p:pRg st="2" end="2"/>
                                            </p:txEl>
                                          </p:spTgt>
                                        </p:tgtEl>
                                        <p:attrNameLst>
                                          <p:attrName>style.visibility</p:attrName>
                                        </p:attrNameLst>
                                      </p:cBhvr>
                                      <p:to>
                                        <p:strVal val="visible"/>
                                      </p:to>
                                    </p:set>
                                    <p:animEffect transition="in" filter="fade">
                                      <p:cBhvr>
                                        <p:cTn id="17" dur="1000"/>
                                        <p:tgtEl>
                                          <p:spTgt spid="1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sz="6000">
                <a:solidFill>
                  <a:srgbClr val="CFD8DC"/>
                </a:solidFill>
              </a:rPr>
              <a:t>2.</a:t>
            </a:r>
            <a:endParaRPr sz="6000">
              <a:solidFill>
                <a:srgbClr val="CFD8DC"/>
              </a:solidFill>
            </a:endParaRPr>
          </a:p>
          <a:p>
            <a:pPr marL="0" lvl="0" indent="0" algn="l" rtl="0">
              <a:spcBef>
                <a:spcPts val="0"/>
              </a:spcBef>
              <a:spcAft>
                <a:spcPts val="0"/>
              </a:spcAft>
              <a:buNone/>
            </a:pPr>
            <a:r>
              <a:rPr lang="zh-TW"/>
              <a:t>Quantum Computer</a:t>
            </a:r>
            <a:endParaRPr/>
          </a:p>
        </p:txBody>
      </p:sp>
      <p:sp>
        <p:nvSpPr>
          <p:cNvPr id="154" name="Google Shape;154;p22"/>
          <p:cNvSpPr txBox="1">
            <a:spLocks noGrp="1"/>
          </p:cNvSpPr>
          <p:nvPr>
            <p:ph type="sldNum" idx="4294967295"/>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9</a:t>
            </a:fld>
            <a:endParaRPr/>
          </a:p>
        </p:txBody>
      </p:sp>
      <p:sp>
        <p:nvSpPr>
          <p:cNvPr id="155" name="Google Shape;155;p22"/>
          <p:cNvSpPr txBox="1">
            <a:spLocks noGrp="1"/>
          </p:cNvSpPr>
          <p:nvPr>
            <p:ph type="subTitle" idx="1"/>
          </p:nvPr>
        </p:nvSpPr>
        <p:spPr>
          <a:xfrm>
            <a:off x="1655700" y="3892125"/>
            <a:ext cx="68226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A quantum computer is a machine that performs calculations based on quantum mechanics</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2355</Words>
  <Application>Microsoft Office PowerPoint</Application>
  <PresentationFormat>如螢幕大小 (4:3)</PresentationFormat>
  <Paragraphs>297</Paragraphs>
  <Slides>32</Slides>
  <Notes>31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32</vt:i4>
      </vt:variant>
    </vt:vector>
  </HeadingPairs>
  <TitlesOfParts>
    <vt:vector size="37" baseType="lpstr">
      <vt:lpstr>DFKai-SB</vt:lpstr>
      <vt:lpstr>Source Sans Pro</vt:lpstr>
      <vt:lpstr>Roboto Slab</vt:lpstr>
      <vt:lpstr>Arial</vt:lpstr>
      <vt:lpstr>Cordelia template</vt:lpstr>
      <vt:lpstr>Quantum Computing</vt:lpstr>
      <vt:lpstr>Outline</vt:lpstr>
      <vt:lpstr>1. Quantum Physics </vt:lpstr>
      <vt:lpstr>Physics of Microscopic World</vt:lpstr>
      <vt:lpstr>Schrödinger's Cat</vt:lpstr>
      <vt:lpstr>Schrödinger's Cat</vt:lpstr>
      <vt:lpstr>Superposition</vt:lpstr>
      <vt:lpstr>Entanglement</vt:lpstr>
      <vt:lpstr>2. Quantum Computer</vt:lpstr>
      <vt:lpstr>Qubit</vt:lpstr>
      <vt:lpstr>Public-key Cryptography</vt:lpstr>
      <vt:lpstr>PowerPoint 簡報</vt:lpstr>
      <vt:lpstr>Why Quantum Computers are Powerful?</vt:lpstr>
      <vt:lpstr>Quantum Computer</vt:lpstr>
      <vt:lpstr>Will Quantum Computers Replace Classical Computers?</vt:lpstr>
      <vt:lpstr>3. The Limitations of Quantum Computers  </vt:lpstr>
      <vt:lpstr>The Difficulties of Quantum Computer</vt:lpstr>
      <vt:lpstr>1. Physical Problems and Scalability</vt:lpstr>
      <vt:lpstr>2. Computing Environment</vt:lpstr>
      <vt:lpstr>3. Accuracy and Stability</vt:lpstr>
      <vt:lpstr>4. Softwares</vt:lpstr>
      <vt:lpstr>How it works ?  - IBMQ</vt:lpstr>
      <vt:lpstr>4. Applications</vt:lpstr>
      <vt:lpstr>Quantum Cryptanalysis - Shor’s Algo</vt:lpstr>
      <vt:lpstr>Quantum Cryptanalysis - Shor’s Algo</vt:lpstr>
      <vt:lpstr>Artificial Intelligence</vt:lpstr>
      <vt:lpstr>Parallel Computing</vt:lpstr>
      <vt:lpstr>Find the Optimum-Simulated Annealing</vt:lpstr>
      <vt:lpstr>Find the Optimum-Gradient Descent</vt:lpstr>
      <vt:lpstr>Other Applications</vt:lpstr>
      <vt:lpstr>Forecast of Future Development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cp:lastModifiedBy>scott</cp:lastModifiedBy>
  <cp:revision>17</cp:revision>
  <dcterms:modified xsi:type="dcterms:W3CDTF">2020-12-13T15:27:41Z</dcterms:modified>
</cp:coreProperties>
</file>