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351" r:id="rId2"/>
    <p:sldId id="385" r:id="rId3"/>
    <p:sldId id="349" r:id="rId4"/>
    <p:sldId id="350" r:id="rId5"/>
    <p:sldId id="375" r:id="rId6"/>
    <p:sldId id="374" r:id="rId7"/>
    <p:sldId id="425" r:id="rId8"/>
    <p:sldId id="405" r:id="rId9"/>
    <p:sldId id="399" r:id="rId10"/>
    <p:sldId id="418" r:id="rId11"/>
    <p:sldId id="419" r:id="rId12"/>
    <p:sldId id="391" r:id="rId13"/>
    <p:sldId id="422" r:id="rId14"/>
    <p:sldId id="423" r:id="rId15"/>
    <p:sldId id="424" r:id="rId16"/>
    <p:sldId id="392" r:id="rId17"/>
    <p:sldId id="420" r:id="rId18"/>
    <p:sldId id="421" r:id="rId19"/>
    <p:sldId id="395" r:id="rId20"/>
    <p:sldId id="393" r:id="rId21"/>
    <p:sldId id="394" r:id="rId22"/>
    <p:sldId id="417" r:id="rId23"/>
    <p:sldId id="396" r:id="rId24"/>
    <p:sldId id="408" r:id="rId25"/>
    <p:sldId id="409" r:id="rId26"/>
    <p:sldId id="387" r:id="rId27"/>
    <p:sldId id="426" r:id="rId28"/>
    <p:sldId id="414" r:id="rId29"/>
    <p:sldId id="415" r:id="rId30"/>
    <p:sldId id="416" r:id="rId31"/>
    <p:sldId id="410" r:id="rId32"/>
    <p:sldId id="388" r:id="rId33"/>
    <p:sldId id="407" r:id="rId34"/>
    <p:sldId id="428" r:id="rId35"/>
    <p:sldId id="355" r:id="rId36"/>
    <p:sldId id="380" r:id="rId37"/>
    <p:sldId id="390" r:id="rId38"/>
    <p:sldId id="389" r:id="rId39"/>
    <p:sldId id="430" r:id="rId40"/>
    <p:sldId id="431" r:id="rId41"/>
    <p:sldId id="432" r:id="rId42"/>
    <p:sldId id="434" r:id="rId43"/>
    <p:sldId id="435" r:id="rId44"/>
    <p:sldId id="436" r:id="rId45"/>
    <p:sldId id="433" r:id="rId46"/>
    <p:sldId id="413" r:id="rId4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0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5" autoAdjust="0"/>
    <p:restoredTop sz="83771" autoAdjust="0"/>
  </p:normalViewPr>
  <p:slideViewPr>
    <p:cSldViewPr snapToGrid="0">
      <p:cViewPr>
        <p:scale>
          <a:sx n="74" d="100"/>
          <a:sy n="74" d="100"/>
        </p:scale>
        <p:origin x="2144" y="8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B498BCF-C905-E646-944D-2928BFE2F061}" type="datetimeFigureOut">
              <a:rPr lang="en-US" smtClean="0"/>
              <a:t>4/22/17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3F72D5D-D97B-0A4F-881B-00F17EBB65B1}" type="slidenum">
              <a:rPr lang="en-US" smtClean="0"/>
              <a:t>‹#›</a:t>
            </a:fld>
            <a:endParaRPr lang="en-US"/>
          </a:p>
        </p:txBody>
      </p:sp>
    </p:spTree>
    <p:extLst>
      <p:ext uri="{BB962C8B-B14F-4D97-AF65-F5344CB8AC3E}">
        <p14:creationId xmlns:p14="http://schemas.microsoft.com/office/powerpoint/2010/main" val="993481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BB03E87-2196-409F-9917-B96E0FB7F128}" type="datetimeFigureOut">
              <a:rPr lang="en-US" smtClean="0"/>
              <a:t>4/22/17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61D6427-4E40-48B2-9E5C-DB98B8F42838}" type="slidenum">
              <a:rPr lang="en-US" smtClean="0"/>
              <a:t>‹#›</a:t>
            </a:fld>
            <a:endParaRPr lang="en-US"/>
          </a:p>
        </p:txBody>
      </p:sp>
    </p:spTree>
    <p:extLst>
      <p:ext uri="{BB962C8B-B14F-4D97-AF65-F5344CB8AC3E}">
        <p14:creationId xmlns:p14="http://schemas.microsoft.com/office/powerpoint/2010/main" val="80678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I'm Scott Nasello</a:t>
            </a:r>
            <a:r>
              <a:rPr lang="en-US" baseline="0" dirty="0" smtClean="0"/>
              <a:t> </a:t>
            </a:r>
            <a:r>
              <a:rPr lang="en-US" dirty="0" smtClean="0"/>
              <a:t>!  </a:t>
            </a:r>
          </a:p>
          <a:p>
            <a:endParaRPr lang="en-US" dirty="0" smtClean="0"/>
          </a:p>
          <a:p>
            <a:r>
              <a:rPr lang="en-US" dirty="0" smtClean="0"/>
              <a:t>Who</a:t>
            </a:r>
            <a:r>
              <a:rPr lang="en-US" baseline="0" dirty="0" smtClean="0"/>
              <a:t>'s ready to talk about DevOpsing in a Microsoft World?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a:t>
            </a:fld>
            <a:endParaRPr lang="en-US"/>
          </a:p>
        </p:txBody>
      </p:sp>
    </p:spTree>
    <p:extLst>
      <p:ext uri="{BB962C8B-B14F-4D97-AF65-F5344CB8AC3E}">
        <p14:creationId xmlns:p14="http://schemas.microsoft.com/office/powerpoint/2010/main" val="1337456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10</a:t>
            </a:fld>
            <a:endParaRPr lang="en-US"/>
          </a:p>
        </p:txBody>
      </p:sp>
    </p:spTree>
    <p:extLst>
      <p:ext uri="{BB962C8B-B14F-4D97-AF65-F5344CB8AC3E}">
        <p14:creationId xmlns:p14="http://schemas.microsoft.com/office/powerpoint/2010/main" val="1114347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11</a:t>
            </a:fld>
            <a:endParaRPr lang="en-US"/>
          </a:p>
        </p:txBody>
      </p:sp>
    </p:spTree>
    <p:extLst>
      <p:ext uri="{BB962C8B-B14F-4D97-AF65-F5344CB8AC3E}">
        <p14:creationId xmlns:p14="http://schemas.microsoft.com/office/powerpoint/2010/main" val="80184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12</a:t>
            </a:fld>
            <a:endParaRPr lang="en-US"/>
          </a:p>
        </p:txBody>
      </p:sp>
    </p:spTree>
    <p:extLst>
      <p:ext uri="{BB962C8B-B14F-4D97-AF65-F5344CB8AC3E}">
        <p14:creationId xmlns:p14="http://schemas.microsoft.com/office/powerpoint/2010/main" val="503777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13</a:t>
            </a:fld>
            <a:endParaRPr lang="en-US"/>
          </a:p>
        </p:txBody>
      </p:sp>
    </p:spTree>
    <p:extLst>
      <p:ext uri="{BB962C8B-B14F-4D97-AF65-F5344CB8AC3E}">
        <p14:creationId xmlns:p14="http://schemas.microsoft.com/office/powerpoint/2010/main" val="147791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14</a:t>
            </a:fld>
            <a:endParaRPr lang="en-US"/>
          </a:p>
        </p:txBody>
      </p:sp>
    </p:spTree>
    <p:extLst>
      <p:ext uri="{BB962C8B-B14F-4D97-AF65-F5344CB8AC3E}">
        <p14:creationId xmlns:p14="http://schemas.microsoft.com/office/powerpoint/2010/main" val="17471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15</a:t>
            </a:fld>
            <a:endParaRPr lang="en-US"/>
          </a:p>
        </p:txBody>
      </p:sp>
    </p:spTree>
    <p:extLst>
      <p:ext uri="{BB962C8B-B14F-4D97-AF65-F5344CB8AC3E}">
        <p14:creationId xmlns:p14="http://schemas.microsoft.com/office/powerpoint/2010/main" val="71866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16</a:t>
            </a:fld>
            <a:endParaRPr lang="en-US"/>
          </a:p>
        </p:txBody>
      </p:sp>
    </p:spTree>
    <p:extLst>
      <p:ext uri="{BB962C8B-B14F-4D97-AF65-F5344CB8AC3E}">
        <p14:creationId xmlns:p14="http://schemas.microsoft.com/office/powerpoint/2010/main" val="1483193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p>
        </p:txBody>
      </p:sp>
      <p:sp>
        <p:nvSpPr>
          <p:cNvPr id="4" name="Slide Number Placeholder 3"/>
          <p:cNvSpPr>
            <a:spLocks noGrp="1"/>
          </p:cNvSpPr>
          <p:nvPr>
            <p:ph type="sldNum" sz="quarter" idx="10"/>
          </p:nvPr>
        </p:nvSpPr>
        <p:spPr/>
        <p:txBody>
          <a:bodyPr/>
          <a:lstStyle/>
          <a:p>
            <a:fld id="{A61D6427-4E40-48B2-9E5C-DB98B8F42838}" type="slidenum">
              <a:rPr lang="en-US" smtClean="0"/>
              <a:t>17</a:t>
            </a:fld>
            <a:endParaRPr lang="en-US"/>
          </a:p>
        </p:txBody>
      </p:sp>
    </p:spTree>
    <p:extLst>
      <p:ext uri="{BB962C8B-B14F-4D97-AF65-F5344CB8AC3E}">
        <p14:creationId xmlns:p14="http://schemas.microsoft.com/office/powerpoint/2010/main" val="16250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18</a:t>
            </a:fld>
            <a:endParaRPr lang="en-US"/>
          </a:p>
        </p:txBody>
      </p:sp>
    </p:spTree>
    <p:extLst>
      <p:ext uri="{BB962C8B-B14F-4D97-AF65-F5344CB8AC3E}">
        <p14:creationId xmlns:p14="http://schemas.microsoft.com/office/powerpoint/2010/main" val="22504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Over the next two years, you’re going to have to disappoint someone - It could be your manager, it could be the business, it could be your teammates, it could be your family, it could be yourself. You’re already at 100% and changing the way you work will seem like adding another 30% of work.  Choose wisely who you disappoint, and remember that you’re not in this transformation alone – sacrifice a little of your teammates sanity when yours is depleted cause it will require that kind of team effort.  Spend some time assisting the business units you support to be more self-sufficient – give them the tools and rights to help themselves so that you can focus on the true elements of infrastructure.  The near future and speed of infrastructure isn’t going to allow itself to be built and maintained by a Microsoft Wizard that simplifies the process and guides you through every procedure – even MS is rapidly changing its toolsets in response to the reinvention of IT infrastructure.  If you have any doubts, review what the sessions are at MS Ignite these days.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19</a:t>
            </a:fld>
            <a:endParaRPr lang="en-US"/>
          </a:p>
        </p:txBody>
      </p:sp>
    </p:spTree>
    <p:extLst>
      <p:ext uri="{BB962C8B-B14F-4D97-AF65-F5344CB8AC3E}">
        <p14:creationId xmlns:p14="http://schemas.microsoft.com/office/powerpoint/2010/main" val="127534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It’s </a:t>
            </a:r>
            <a:r>
              <a:rPr lang="en-US" sz="1200" dirty="0" smtClean="0"/>
              <a:t>really like that vacation your mom planned, to take you and a couple friends to the amusement park a short 5 hour drive away on the hottest August day of the summer.  That’s the trip you learn that one of your neighbor friends is really weird, someone was inevitably going to throw up in the car and others are going to follow, your mom is going to power you through it, and the family truckster will take some messy hits.  But you’re glad you didn’t miss the opportunity to hit that park and now you know how weird your neighbor is.  And as long as you have that car, you will know where to look to see those stains that will remind you of that trip.</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a:t>
            </a:fld>
            <a:endParaRPr lang="en-US"/>
          </a:p>
        </p:txBody>
      </p:sp>
    </p:spTree>
    <p:extLst>
      <p:ext uri="{BB962C8B-B14F-4D97-AF65-F5344CB8AC3E}">
        <p14:creationId xmlns:p14="http://schemas.microsoft.com/office/powerpoint/2010/main" val="1029945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20</a:t>
            </a:fld>
            <a:endParaRPr lang="en-US"/>
          </a:p>
        </p:txBody>
      </p:sp>
    </p:spTree>
    <p:extLst>
      <p:ext uri="{BB962C8B-B14F-4D97-AF65-F5344CB8AC3E}">
        <p14:creationId xmlns:p14="http://schemas.microsoft.com/office/powerpoint/2010/main" val="319782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21</a:t>
            </a:fld>
            <a:endParaRPr lang="en-US"/>
          </a:p>
        </p:txBody>
      </p:sp>
    </p:spTree>
    <p:extLst>
      <p:ext uri="{BB962C8B-B14F-4D97-AF65-F5344CB8AC3E}">
        <p14:creationId xmlns:p14="http://schemas.microsoft.com/office/powerpoint/2010/main" val="98415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22</a:t>
            </a:fld>
            <a:endParaRPr lang="en-US"/>
          </a:p>
        </p:txBody>
      </p:sp>
    </p:spTree>
    <p:extLst>
      <p:ext uri="{BB962C8B-B14F-4D97-AF65-F5344CB8AC3E}">
        <p14:creationId xmlns:p14="http://schemas.microsoft.com/office/powerpoint/2010/main" val="1205273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23</a:t>
            </a:fld>
            <a:endParaRPr lang="en-US"/>
          </a:p>
        </p:txBody>
      </p:sp>
    </p:spTree>
    <p:extLst>
      <p:ext uri="{BB962C8B-B14F-4D97-AF65-F5344CB8AC3E}">
        <p14:creationId xmlns:p14="http://schemas.microsoft.com/office/powerpoint/2010/main" val="1237062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24</a:t>
            </a:fld>
            <a:endParaRPr lang="en-US"/>
          </a:p>
        </p:txBody>
      </p:sp>
    </p:spTree>
    <p:extLst>
      <p:ext uri="{BB962C8B-B14F-4D97-AF65-F5344CB8AC3E}">
        <p14:creationId xmlns:p14="http://schemas.microsoft.com/office/powerpoint/2010/main" val="27944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25</a:t>
            </a:fld>
            <a:endParaRPr lang="en-US"/>
          </a:p>
        </p:txBody>
      </p:sp>
    </p:spTree>
    <p:extLst>
      <p:ext uri="{BB962C8B-B14F-4D97-AF65-F5344CB8AC3E}">
        <p14:creationId xmlns:p14="http://schemas.microsoft.com/office/powerpoint/2010/main" val="135346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26</a:t>
            </a:fld>
            <a:endParaRPr lang="en-US"/>
          </a:p>
        </p:txBody>
      </p:sp>
    </p:spTree>
    <p:extLst>
      <p:ext uri="{BB962C8B-B14F-4D97-AF65-F5344CB8AC3E}">
        <p14:creationId xmlns:p14="http://schemas.microsoft.com/office/powerpoint/2010/main" val="578770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27</a:t>
            </a:fld>
            <a:endParaRPr lang="en-US"/>
          </a:p>
        </p:txBody>
      </p:sp>
    </p:spTree>
    <p:extLst>
      <p:ext uri="{BB962C8B-B14F-4D97-AF65-F5344CB8AC3E}">
        <p14:creationId xmlns:p14="http://schemas.microsoft.com/office/powerpoint/2010/main" val="1217095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28</a:t>
            </a:fld>
            <a:endParaRPr lang="en-US"/>
          </a:p>
        </p:txBody>
      </p:sp>
    </p:spTree>
    <p:extLst>
      <p:ext uri="{BB962C8B-B14F-4D97-AF65-F5344CB8AC3E}">
        <p14:creationId xmlns:p14="http://schemas.microsoft.com/office/powerpoint/2010/main" val="1127834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29</a:t>
            </a:fld>
            <a:endParaRPr lang="en-US"/>
          </a:p>
        </p:txBody>
      </p:sp>
    </p:spTree>
    <p:extLst>
      <p:ext uri="{BB962C8B-B14F-4D97-AF65-F5344CB8AC3E}">
        <p14:creationId xmlns:p14="http://schemas.microsoft.com/office/powerpoint/2010/main" val="822704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Microsoft</a:t>
            </a:r>
            <a:r>
              <a:rPr lang="en-US" sz="1200" baseline="0" dirty="0" smtClean="0"/>
              <a:t> has changed quite a bit under Satya via Azure and PowerShell, however many enterprises likely have substantial residue remaining</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a:t>
            </a:fld>
            <a:endParaRPr lang="en-US"/>
          </a:p>
        </p:txBody>
      </p:sp>
    </p:spTree>
    <p:extLst>
      <p:ext uri="{BB962C8B-B14F-4D97-AF65-F5344CB8AC3E}">
        <p14:creationId xmlns:p14="http://schemas.microsoft.com/office/powerpoint/2010/main" val="771953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30</a:t>
            </a:fld>
            <a:endParaRPr lang="en-US"/>
          </a:p>
        </p:txBody>
      </p:sp>
    </p:spTree>
    <p:extLst>
      <p:ext uri="{BB962C8B-B14F-4D97-AF65-F5344CB8AC3E}">
        <p14:creationId xmlns:p14="http://schemas.microsoft.com/office/powerpoint/2010/main" val="63538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Westrum</a:t>
            </a:r>
            <a:r>
              <a:rPr lang="en-US" sz="1200" b="1" kern="1200" dirty="0" smtClean="0">
                <a:solidFill>
                  <a:schemeClr val="tx1"/>
                </a:solidFill>
                <a:effectLst/>
                <a:latin typeface="+mn-lt"/>
                <a:ea typeface="+mn-ea"/>
                <a:cs typeface="+mn-cs"/>
              </a:rPr>
              <a:t> Model </a:t>
            </a:r>
            <a:endParaRPr lang="en-US" dirty="0" smtClean="0">
              <a:effectLst/>
            </a:endParaRPr>
          </a:p>
          <a:p>
            <a:r>
              <a:rPr lang="en-US" sz="1200" b="0" kern="1200" dirty="0" smtClean="0">
                <a:solidFill>
                  <a:schemeClr val="tx1"/>
                </a:solidFill>
                <a:effectLst/>
                <a:latin typeface="+mn-lt"/>
                <a:ea typeface="+mn-ea"/>
                <a:cs typeface="+mn-cs"/>
              </a:rPr>
              <a:t>typology developed by Ron </a:t>
            </a:r>
            <a:r>
              <a:rPr lang="en-US" sz="1200" b="0" kern="1200" dirty="0" err="1" smtClean="0">
                <a:solidFill>
                  <a:schemeClr val="tx1"/>
                </a:solidFill>
                <a:effectLst/>
                <a:latin typeface="+mn-lt"/>
                <a:ea typeface="+mn-ea"/>
                <a:cs typeface="+mn-cs"/>
              </a:rPr>
              <a:t>Westrum</a:t>
            </a:r>
            <a:r>
              <a:rPr lang="en-US" sz="1200" b="0" kern="1200" dirty="0" smtClean="0">
                <a:solidFill>
                  <a:schemeClr val="tx1"/>
                </a:solidFill>
                <a:effectLst/>
                <a:latin typeface="+mn-lt"/>
                <a:ea typeface="+mn-ea"/>
                <a:cs typeface="+mn-cs"/>
              </a:rPr>
              <a:t>, a sociologist who found that organizational culture was predictive of safety and performance outcomes in the healthcare industry. </a:t>
            </a:r>
            <a:r>
              <a:rPr lang="en-US" sz="1200" b="0" kern="1200" dirty="0" err="1" smtClean="0">
                <a:solidFill>
                  <a:schemeClr val="tx1"/>
                </a:solidFill>
                <a:effectLst/>
                <a:latin typeface="+mn-lt"/>
                <a:ea typeface="+mn-ea"/>
                <a:cs typeface="+mn-cs"/>
              </a:rPr>
              <a:t>Westrum</a:t>
            </a:r>
            <a:r>
              <a:rPr lang="en-US" sz="1200" b="0" kern="1200" dirty="0" smtClean="0">
                <a:solidFill>
                  <a:schemeClr val="tx1"/>
                </a:solidFill>
                <a:effectLst/>
                <a:latin typeface="+mn-lt"/>
                <a:ea typeface="+mn-ea"/>
                <a:cs typeface="+mn-cs"/>
              </a:rPr>
              <a:t> developed a typology of organizational cultures that includes three types of organizations: </a:t>
            </a:r>
            <a:endParaRPr lang="en-US" dirty="0" smtClean="0">
              <a:effectLst/>
            </a:endParaRPr>
          </a:p>
          <a:p>
            <a:r>
              <a:rPr lang="en-US" sz="1200" b="0" kern="1200" dirty="0" smtClean="0">
                <a:solidFill>
                  <a:schemeClr val="tx1"/>
                </a:solidFill>
                <a:effectLst/>
                <a:latin typeface="+mn-lt"/>
                <a:ea typeface="+mn-ea"/>
                <a:cs typeface="+mn-cs"/>
              </a:rPr>
              <a:t>* Pathological (power-oriented). These organizations are characterized by low cooperation across groups and a culture of blame. Information is often withheld for personal gain. </a:t>
            </a:r>
          </a:p>
          <a:p>
            <a:r>
              <a:rPr lang="en-US" sz="1200" b="0" kern="1200" dirty="0" smtClean="0">
                <a:solidFill>
                  <a:schemeClr val="tx1"/>
                </a:solidFill>
                <a:effectLst/>
                <a:latin typeface="+mn-lt"/>
                <a:ea typeface="+mn-ea"/>
                <a:cs typeface="+mn-cs"/>
              </a:rPr>
              <a:t>* Bureaucratic (rule-oriented). Bureaucratic cultures are preoccupied with rules and positions, and responsibilities are compartmentalized by department, with little concern for the overall mission of the organization. </a:t>
            </a:r>
          </a:p>
          <a:p>
            <a:r>
              <a:rPr lang="en-US" sz="1200" b="0" kern="1200" dirty="0" smtClean="0">
                <a:solidFill>
                  <a:schemeClr val="tx1"/>
                </a:solidFill>
                <a:effectLst/>
                <a:latin typeface="+mn-lt"/>
                <a:ea typeface="+mn-ea"/>
                <a:cs typeface="+mn-cs"/>
              </a:rPr>
              <a:t>* Generative (performance-oriented). The hallmarks of a generative organization are good information flow, high cooperation and trust, bridging between teams, and conscious inquiry. </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31</a:t>
            </a:fld>
            <a:endParaRPr lang="en-US"/>
          </a:p>
        </p:txBody>
      </p:sp>
    </p:spTree>
    <p:extLst>
      <p:ext uri="{BB962C8B-B14F-4D97-AF65-F5344CB8AC3E}">
        <p14:creationId xmlns:p14="http://schemas.microsoft.com/office/powerpoint/2010/main" val="1423382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32</a:t>
            </a:fld>
            <a:endParaRPr lang="en-US"/>
          </a:p>
        </p:txBody>
      </p:sp>
    </p:spTree>
    <p:extLst>
      <p:ext uri="{BB962C8B-B14F-4D97-AF65-F5344CB8AC3E}">
        <p14:creationId xmlns:p14="http://schemas.microsoft.com/office/powerpoint/2010/main" val="800953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00000"/>
              </a:lnSpc>
              <a:spcBef>
                <a:spcPts val="0"/>
              </a:spcBef>
              <a:buFont typeface="Arial" charset="0"/>
              <a:buChar char="•"/>
            </a:pPr>
            <a:r>
              <a:rPr lang="en-US" sz="1200" b="0" i="0" kern="1200" dirty="0" smtClean="0">
                <a:solidFill>
                  <a:schemeClr val="tx1"/>
                </a:solidFill>
                <a:effectLst/>
                <a:latin typeface="+mn-lt"/>
                <a:ea typeface="+mn-ea"/>
                <a:cs typeface="+mn-cs"/>
              </a:rPr>
              <a:t>Now for a bit of tough</a:t>
            </a:r>
            <a:r>
              <a:rPr lang="en-US" sz="1200" b="0" i="0" kern="1200" baseline="0" dirty="0" smtClean="0">
                <a:solidFill>
                  <a:schemeClr val="tx1"/>
                </a:solidFill>
                <a:effectLst/>
                <a:latin typeface="+mn-lt"/>
                <a:ea typeface="+mn-ea"/>
                <a:cs typeface="+mn-cs"/>
              </a:rPr>
              <a:t> love:  As a former Army Officer, I have high expectations for leaders and myself.</a:t>
            </a:r>
          </a:p>
          <a:p>
            <a:pPr marL="171450" indent="-171450">
              <a:lnSpc>
                <a:spcPct val="100000"/>
              </a:lnSpc>
              <a:spcBef>
                <a:spcPts val="0"/>
              </a:spcBef>
              <a:buFont typeface="Arial" charset="0"/>
              <a:buChar char="•"/>
            </a:pPr>
            <a:endParaRPr lang="en-US" sz="1200" b="0" i="0" kern="1200" dirty="0" smtClean="0">
              <a:solidFill>
                <a:schemeClr val="tx1"/>
              </a:solidFill>
              <a:effectLst/>
              <a:latin typeface="+mn-lt"/>
              <a:ea typeface="+mn-ea"/>
              <a:cs typeface="+mn-cs"/>
            </a:endParaRPr>
          </a:p>
          <a:p>
            <a:pPr marL="171450" indent="-171450">
              <a:lnSpc>
                <a:spcPct val="100000"/>
              </a:lnSpc>
              <a:spcBef>
                <a:spcPts val="0"/>
              </a:spcBef>
              <a:buFont typeface="Arial" charset="0"/>
              <a:buChar char="•"/>
            </a:pPr>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role of a leader in the learning organization is that of a designer, teacher, and steward who can build shared vision and challenge prevailing mental models. </a:t>
            </a: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leader </a:t>
            </a:r>
            <a:r>
              <a:rPr lang="en-US" sz="1200" b="0" i="0" kern="1200" dirty="0" smtClean="0">
                <a:solidFill>
                  <a:schemeClr val="tx1"/>
                </a:solidFill>
                <a:effectLst/>
                <a:latin typeface="+mn-lt"/>
                <a:ea typeface="+mn-ea"/>
                <a:cs typeface="+mn-cs"/>
              </a:rPr>
              <a:t>is </a:t>
            </a:r>
            <a:r>
              <a:rPr lang="en-US" sz="1200" b="0" i="0" kern="1200" dirty="0" smtClean="0">
                <a:solidFill>
                  <a:schemeClr val="tx1"/>
                </a:solidFill>
                <a:effectLst/>
                <a:latin typeface="+mn-lt"/>
                <a:ea typeface="+mn-ea"/>
                <a:cs typeface="+mn-cs"/>
              </a:rPr>
              <a:t>responsible </a:t>
            </a:r>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learning</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r>
              <a:rPr lang="is-IS" sz="1200" dirty="0" smtClean="0">
                <a:solidFill>
                  <a:srgbClr val="FFFF00"/>
                </a:solidFill>
              </a:rPr>
              <a:t>Here are some questions to reflect</a:t>
            </a:r>
            <a:r>
              <a:rPr lang="is-IS" sz="1200" baseline="0" dirty="0" smtClean="0">
                <a:solidFill>
                  <a:srgbClr val="FFFF00"/>
                </a:solidFill>
              </a:rPr>
              <a:t> on:</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Do you believe in your team?</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is-IS" sz="1200" dirty="0" smtClean="0">
                <a:solidFill>
                  <a:srgbClr val="FFFF00"/>
                </a:solidFill>
              </a:rPr>
              <a:t>Do</a:t>
            </a:r>
            <a:r>
              <a:rPr lang="is-IS" sz="1200" baseline="0" dirty="0" smtClean="0">
                <a:solidFill>
                  <a:srgbClr val="FFFF00"/>
                </a:solidFill>
              </a:rPr>
              <a:t> you have the humility to let your teams see you failing/growing?</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Are you prepared</a:t>
            </a:r>
            <a:r>
              <a:rPr lang="is-IS" sz="1200" baseline="0" dirty="0" smtClean="0">
                <a:solidFill>
                  <a:srgbClr val="FFFF00"/>
                </a:solidFill>
              </a:rPr>
              <a:t> to lead by example?</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Servant</a:t>
            </a:r>
            <a:r>
              <a:rPr lang="is-IS" sz="1200" baseline="0" dirty="0" smtClean="0">
                <a:solidFill>
                  <a:srgbClr val="FFFF00"/>
                </a:solidFill>
              </a:rPr>
              <a:t> Leadership</a:t>
            </a:r>
            <a:endParaRPr lang="is-IS" sz="1200" dirty="0" smtClean="0">
              <a:solidFill>
                <a:srgbClr val="FFFF00"/>
              </a:solidFill>
            </a:endParaRPr>
          </a:p>
          <a:p>
            <a:pPr marL="628650" lvl="1" indent="-171450">
              <a:lnSpc>
                <a:spcPct val="100000"/>
              </a:lnSpc>
              <a:spcBef>
                <a:spcPts val="0"/>
              </a:spcBef>
              <a:buFont typeface="Arial" charset="0"/>
              <a:buChar char="•"/>
            </a:pPr>
            <a:r>
              <a:rPr lang="is-IS" sz="1200" dirty="0" smtClean="0">
                <a:solidFill>
                  <a:srgbClr val="FFFF00"/>
                </a:solidFill>
              </a:rPr>
              <a:t>Have you designed activites</a:t>
            </a:r>
            <a:r>
              <a:rPr lang="is-IS" sz="1200" baseline="0" dirty="0" smtClean="0">
                <a:solidFill>
                  <a:srgbClr val="FFFF00"/>
                </a:solidFill>
              </a:rPr>
              <a:t> after understanding the rate of the organizatioin? </a:t>
            </a:r>
            <a:r>
              <a:rPr lang="is-IS" sz="1200" dirty="0" smtClean="0">
                <a:solidFill>
                  <a:srgbClr val="FFFF00"/>
                </a:solidFill>
              </a:rPr>
              <a:t>Herbie </a:t>
            </a:r>
            <a:r>
              <a:rPr lang="is-IS" sz="1200" dirty="0" smtClean="0">
                <a:solidFill>
                  <a:srgbClr val="FFFF00"/>
                </a:solidFill>
              </a:rPr>
              <a:t>(The Goal)</a:t>
            </a:r>
          </a:p>
          <a:p>
            <a:pPr marL="171450" lvl="0" indent="-171450">
              <a:lnSpc>
                <a:spcPct val="100000"/>
              </a:lnSpc>
              <a:spcBef>
                <a:spcPts val="0"/>
              </a:spcBef>
              <a:buFont typeface="Arial" charset="0"/>
              <a:buChar char="•"/>
            </a:pPr>
            <a:endParaRPr lang="is-IS" sz="1200" baseline="0" dirty="0" smtClean="0">
              <a:solidFill>
                <a:srgbClr val="FFFF00"/>
              </a:solidFill>
            </a:endParaRPr>
          </a:p>
          <a:p>
            <a:pPr marL="628650" lvl="1"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a:p>
            <a:pPr marL="171450" indent="-171450">
              <a:lnSpc>
                <a:spcPct val="100000"/>
              </a:lnSpc>
              <a:spcBef>
                <a:spcPts val="0"/>
              </a:spcBef>
              <a:buFont typeface="Arial" charset="0"/>
              <a:buChar cha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33</a:t>
            </a:fld>
            <a:endParaRPr lang="en-US"/>
          </a:p>
        </p:txBody>
      </p:sp>
    </p:spTree>
    <p:extLst>
      <p:ext uri="{BB962C8B-B14F-4D97-AF65-F5344CB8AC3E}">
        <p14:creationId xmlns:p14="http://schemas.microsoft.com/office/powerpoint/2010/main" val="1927324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34</a:t>
            </a:fld>
            <a:endParaRPr lang="en-US"/>
          </a:p>
        </p:txBody>
      </p:sp>
    </p:spTree>
    <p:extLst>
      <p:ext uri="{BB962C8B-B14F-4D97-AF65-F5344CB8AC3E}">
        <p14:creationId xmlns:p14="http://schemas.microsoft.com/office/powerpoint/2010/main" val="2041852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Tactics</a:t>
            </a:r>
            <a:r>
              <a:rPr lang="en-US" sz="1200" baseline="0" dirty="0" smtClean="0"/>
              <a:t> for Leading Change wasn’t available when we started but many of the early patterns are well-represented in the </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Without accompanying changes in the way that work gets done, only the potential for improvement exists – David A. Garvin</a:t>
            </a:r>
            <a:endParaRPr lang="en-US" sz="1050" dirty="0" smtClean="0"/>
          </a:p>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35</a:t>
            </a:fld>
            <a:endParaRPr lang="en-US"/>
          </a:p>
        </p:txBody>
      </p:sp>
    </p:spTree>
    <p:extLst>
      <p:ext uri="{BB962C8B-B14F-4D97-AF65-F5344CB8AC3E}">
        <p14:creationId xmlns:p14="http://schemas.microsoft.com/office/powerpoint/2010/main" val="521543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36</a:t>
            </a:fld>
            <a:endParaRPr lang="en-US"/>
          </a:p>
        </p:txBody>
      </p:sp>
    </p:spTree>
    <p:extLst>
      <p:ext uri="{BB962C8B-B14F-4D97-AF65-F5344CB8AC3E}">
        <p14:creationId xmlns:p14="http://schemas.microsoft.com/office/powerpoint/2010/main" val="1450440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37</a:t>
            </a:fld>
            <a:endParaRPr lang="en-US"/>
          </a:p>
        </p:txBody>
      </p:sp>
    </p:spTree>
    <p:extLst>
      <p:ext uri="{BB962C8B-B14F-4D97-AF65-F5344CB8AC3E}">
        <p14:creationId xmlns:p14="http://schemas.microsoft.com/office/powerpoint/2010/main" val="191915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38</a:t>
            </a:fld>
            <a:endParaRPr lang="en-US"/>
          </a:p>
        </p:txBody>
      </p:sp>
    </p:spTree>
    <p:extLst>
      <p:ext uri="{BB962C8B-B14F-4D97-AF65-F5344CB8AC3E}">
        <p14:creationId xmlns:p14="http://schemas.microsoft.com/office/powerpoint/2010/main" val="1549236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39</a:t>
            </a:fld>
            <a:endParaRPr lang="en-US"/>
          </a:p>
        </p:txBody>
      </p:sp>
    </p:spTree>
    <p:extLst>
      <p:ext uri="{BB962C8B-B14F-4D97-AF65-F5344CB8AC3E}">
        <p14:creationId xmlns:p14="http://schemas.microsoft.com/office/powerpoint/2010/main" val="95275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background,</a:t>
            </a:r>
            <a:r>
              <a:rPr lang="en-US" baseline="0" dirty="0" smtClean="0"/>
              <a:t> all organizations share a common challenge: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4</a:t>
            </a:fld>
            <a:endParaRPr lang="en-US"/>
          </a:p>
        </p:txBody>
      </p:sp>
    </p:spTree>
    <p:extLst>
      <p:ext uri="{BB962C8B-B14F-4D97-AF65-F5344CB8AC3E}">
        <p14:creationId xmlns:p14="http://schemas.microsoft.com/office/powerpoint/2010/main" val="19749836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Top</a:t>
            </a:r>
            <a:r>
              <a:rPr lang="en-US" sz="1200" baseline="0" dirty="0" smtClean="0">
                <a:solidFill>
                  <a:srgbClr val="FFFF00"/>
                </a:solidFill>
              </a:rPr>
              <a:t> Golf Story</a:t>
            </a:r>
            <a:endParaRPr lang="en-U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“We should create a RYU for that”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Slack Rules of Engagement (Skype For Business, Workplace, etc.)</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dirty="0" smtClean="0">
                <a:solidFill>
                  <a:srgbClr val="FFFF00"/>
                </a:solidFill>
              </a:rPr>
              <a:t>Azure Management &amp; Costing, NetScaler, SharePoint, Teradata, </a:t>
            </a:r>
            <a:r>
              <a:rPr lang="en-US" sz="1200" dirty="0" err="1" smtClean="0">
                <a:solidFill>
                  <a:srgbClr val="FFFF00"/>
                </a:solidFill>
              </a:rPr>
              <a:t>Commvault</a:t>
            </a:r>
            <a:r>
              <a:rPr lang="en-US" sz="1200" dirty="0" smtClean="0">
                <a:solidFill>
                  <a:srgbClr val="FFFF00"/>
                </a:solidFill>
              </a:rPr>
              <a:t>, EMC, VMAX migrations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40</a:t>
            </a:fld>
            <a:endParaRPr lang="en-US"/>
          </a:p>
        </p:txBody>
      </p:sp>
    </p:spTree>
    <p:extLst>
      <p:ext uri="{BB962C8B-B14F-4D97-AF65-F5344CB8AC3E}">
        <p14:creationId xmlns:p14="http://schemas.microsoft.com/office/powerpoint/2010/main" val="851583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41</a:t>
            </a:fld>
            <a:endParaRPr lang="en-US"/>
          </a:p>
        </p:txBody>
      </p:sp>
    </p:spTree>
    <p:extLst>
      <p:ext uri="{BB962C8B-B14F-4D97-AF65-F5344CB8AC3E}">
        <p14:creationId xmlns:p14="http://schemas.microsoft.com/office/powerpoint/2010/main" val="311930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42</a:t>
            </a:fld>
            <a:endParaRPr lang="en-US"/>
          </a:p>
        </p:txBody>
      </p:sp>
    </p:spTree>
    <p:extLst>
      <p:ext uri="{BB962C8B-B14F-4D97-AF65-F5344CB8AC3E}">
        <p14:creationId xmlns:p14="http://schemas.microsoft.com/office/powerpoint/2010/main" val="975135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43</a:t>
            </a:fld>
            <a:endParaRPr lang="en-US"/>
          </a:p>
        </p:txBody>
      </p:sp>
    </p:spTree>
    <p:extLst>
      <p:ext uri="{BB962C8B-B14F-4D97-AF65-F5344CB8AC3E}">
        <p14:creationId xmlns:p14="http://schemas.microsoft.com/office/powerpoint/2010/main" val="7407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44</a:t>
            </a:fld>
            <a:endParaRPr lang="en-US"/>
          </a:p>
        </p:txBody>
      </p:sp>
    </p:spTree>
    <p:extLst>
      <p:ext uri="{BB962C8B-B14F-4D97-AF65-F5344CB8AC3E}">
        <p14:creationId xmlns:p14="http://schemas.microsoft.com/office/powerpoint/2010/main" val="1813545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45</a:t>
            </a:fld>
            <a:endParaRPr lang="en-US"/>
          </a:p>
        </p:txBody>
      </p:sp>
    </p:spTree>
    <p:extLst>
      <p:ext uri="{BB962C8B-B14F-4D97-AF65-F5344CB8AC3E}">
        <p14:creationId xmlns:p14="http://schemas.microsoft.com/office/powerpoint/2010/main" val="1391093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46</a:t>
            </a:fld>
            <a:endParaRPr lang="en-US"/>
          </a:p>
        </p:txBody>
      </p:sp>
    </p:spTree>
    <p:extLst>
      <p:ext uri="{BB962C8B-B14F-4D97-AF65-F5344CB8AC3E}">
        <p14:creationId xmlns:p14="http://schemas.microsoft.com/office/powerpoint/2010/main" val="137804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5</a:t>
            </a:fld>
            <a:endParaRPr lang="en-US"/>
          </a:p>
        </p:txBody>
      </p:sp>
    </p:spTree>
    <p:extLst>
      <p:ext uri="{BB962C8B-B14F-4D97-AF65-F5344CB8AC3E}">
        <p14:creationId xmlns:p14="http://schemas.microsoft.com/office/powerpoint/2010/main" val="160719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6</a:t>
            </a:fld>
            <a:endParaRPr lang="en-US"/>
          </a:p>
        </p:txBody>
      </p:sp>
    </p:spTree>
    <p:extLst>
      <p:ext uri="{BB962C8B-B14F-4D97-AF65-F5344CB8AC3E}">
        <p14:creationId xmlns:p14="http://schemas.microsoft.com/office/powerpoint/2010/main" val="71455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D6427-4E40-48B2-9E5C-DB98B8F42838}" type="slidenum">
              <a:rPr lang="en-US" smtClean="0"/>
              <a:t>7</a:t>
            </a:fld>
            <a:endParaRPr lang="en-US"/>
          </a:p>
        </p:txBody>
      </p:sp>
    </p:spTree>
    <p:extLst>
      <p:ext uri="{BB962C8B-B14F-4D97-AF65-F5344CB8AC3E}">
        <p14:creationId xmlns:p14="http://schemas.microsoft.com/office/powerpoint/2010/main" val="173344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00000"/>
              </a:lnSpc>
              <a:spcBef>
                <a:spcPts val="0"/>
              </a:spcBef>
              <a:buFont typeface="+mj-lt"/>
              <a:buAutoNum type="arabicPeriod"/>
            </a:pPr>
            <a:r>
              <a:rPr lang="en-US" sz="1200" dirty="0" smtClean="0"/>
              <a:t>How would you describe the journey we’ve been own over the last 2 years?</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least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would you tell your “2015 self” about the journey you are about to go on?</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are you most eagerly anticipating over the next 2 years?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8</a:t>
            </a:fld>
            <a:endParaRPr lang="en-US"/>
          </a:p>
        </p:txBody>
      </p:sp>
    </p:spTree>
    <p:extLst>
      <p:ext uri="{BB962C8B-B14F-4D97-AF65-F5344CB8AC3E}">
        <p14:creationId xmlns:p14="http://schemas.microsoft.com/office/powerpoint/2010/main" val="141524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9</a:t>
            </a:fld>
            <a:endParaRPr lang="en-US"/>
          </a:p>
        </p:txBody>
      </p:sp>
    </p:spTree>
    <p:extLst>
      <p:ext uri="{BB962C8B-B14F-4D97-AF65-F5344CB8AC3E}">
        <p14:creationId xmlns:p14="http://schemas.microsoft.com/office/powerpoint/2010/main" val="23606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185365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398" y="191022"/>
            <a:ext cx="11649205" cy="6475957"/>
          </a:xfrm>
          <a:prstGeom prst="rect">
            <a:avLst/>
          </a:prstGeom>
        </p:spPr>
        <p:txBody>
          <a:bodyPr anchor="ctr"/>
          <a:lstStyle>
            <a:lvl1pPr marL="0" indent="0">
              <a:buNone/>
              <a:defRPr sz="6000">
                <a:solidFill>
                  <a:schemeClr val="bg1"/>
                </a:solidFill>
                <a:latin typeface="Courier" charset="0"/>
                <a:ea typeface="Courier" charset="0"/>
                <a:cs typeface="Courier" charset="0"/>
              </a:defRPr>
            </a:lvl1pPr>
            <a:lvl2pPr marL="457200" indent="0">
              <a:buNone/>
              <a:defRPr sz="5400">
                <a:solidFill>
                  <a:schemeClr val="bg1"/>
                </a:solidFill>
                <a:latin typeface="Courier" charset="0"/>
                <a:ea typeface="Courier" charset="0"/>
                <a:cs typeface="Courier" charset="0"/>
              </a:defRPr>
            </a:lvl2pPr>
            <a:lvl3pPr marL="914400" indent="0">
              <a:buNone/>
              <a:defRPr sz="4800">
                <a:solidFill>
                  <a:schemeClr val="bg1"/>
                </a:solidFill>
                <a:latin typeface="Courier" charset="0"/>
                <a:ea typeface="Courier" charset="0"/>
                <a:cs typeface="Courier" charset="0"/>
              </a:defRPr>
            </a:lvl3pPr>
            <a:lvl4pPr marL="1371600" indent="0">
              <a:buNone/>
              <a:defRPr sz="4400">
                <a:solidFill>
                  <a:schemeClr val="bg1"/>
                </a:solidFill>
                <a:latin typeface="Courier" charset="0"/>
                <a:ea typeface="Courier" charset="0"/>
                <a:cs typeface="Courier" charset="0"/>
              </a:defRPr>
            </a:lvl4pPr>
            <a:lvl5pPr marL="1828800" indent="0">
              <a:buNone/>
              <a:defRPr sz="4400">
                <a:solidFill>
                  <a:schemeClr val="bg1"/>
                </a:solidFill>
                <a:latin typeface="Courier" charset="0"/>
                <a:ea typeface="Courier" charset="0"/>
                <a:cs typeface="Courier"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26740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671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TextBox 6"/>
          <p:cNvSpPr txBox="1"/>
          <p:nvPr userDrawn="1"/>
        </p:nvSpPr>
        <p:spPr>
          <a:xfrm>
            <a:off x="618466" y="6232435"/>
            <a:ext cx="5889014" cy="461665"/>
          </a:xfrm>
          <a:prstGeom prst="rect">
            <a:avLst/>
          </a:prstGeom>
          <a:noFill/>
        </p:spPr>
        <p:txBody>
          <a:bodyPr wrap="square" rtlCol="0">
            <a:spAutoFit/>
          </a:bodyPr>
          <a:lstStyle/>
          <a:p>
            <a:r>
              <a:rPr lang="en-US" sz="2400" b="0" dirty="0" smtClean="0">
                <a:solidFill>
                  <a:schemeClr val="bg1"/>
                </a:solidFill>
                <a:latin typeface="Courier" charset="0"/>
                <a:ea typeface="Courier" charset="0"/>
                <a:cs typeface="Courier" charset="0"/>
              </a:rPr>
              <a:t>@scottnasello | @DevOpsDaysSea</a:t>
            </a:r>
            <a:endParaRPr lang="en-US" sz="2400" b="0" dirty="0">
              <a:solidFill>
                <a:schemeClr val="bg1"/>
              </a:solidFill>
              <a:latin typeface="Courier" charset="0"/>
              <a:ea typeface="Courier" charset="0"/>
              <a:cs typeface="Courier" charset="0"/>
            </a:endParaRPr>
          </a:p>
        </p:txBody>
      </p:sp>
      <p:sp>
        <p:nvSpPr>
          <p:cNvPr id="8" name="Slide Number Placeholder 5"/>
          <p:cNvSpPr>
            <a:spLocks noGrp="1"/>
          </p:cNvSpPr>
          <p:nvPr>
            <p:ph type="sldNum" sz="quarter" idx="4"/>
          </p:nvPr>
        </p:nvSpPr>
        <p:spPr>
          <a:xfrm>
            <a:off x="152400" y="6283890"/>
            <a:ext cx="807720" cy="410210"/>
          </a:xfrm>
          <a:prstGeom prst="rect">
            <a:avLst/>
          </a:prstGeom>
        </p:spPr>
        <p:txBody>
          <a:bodyPr vert="horz" lIns="91440" tIns="45720" rIns="91440" bIns="45720" rtlCol="0" anchor="ctr"/>
          <a:lstStyle>
            <a:lvl1pPr algn="l">
              <a:defRPr sz="1600">
                <a:solidFill>
                  <a:schemeClr val="bg1"/>
                </a:solidFill>
                <a:latin typeface="GerTT" charset="0"/>
                <a:ea typeface="GerTT" charset="0"/>
                <a:cs typeface="GerTT" charset="0"/>
              </a:defRPr>
            </a:lvl1pPr>
          </a:lstStyle>
          <a:p>
            <a:fld id="{03CBEB89-E47E-4106-9DE1-9B407DF8E52F}" type="slidenum">
              <a:rPr lang="en-US" smtClean="0"/>
              <a:pPr/>
              <a:t>‹#›</a:t>
            </a:fld>
            <a:endParaRPr lang="en-US"/>
          </a:p>
        </p:txBody>
      </p:sp>
    </p:spTree>
    <p:extLst>
      <p:ext uri="{BB962C8B-B14F-4D97-AF65-F5344CB8AC3E}">
        <p14:creationId xmlns:p14="http://schemas.microsoft.com/office/powerpoint/2010/main" val="352811953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Courier" charset="0"/>
          <a:ea typeface="Courier" charset="0"/>
          <a:cs typeface="Courier"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50312"/>
            <a:ext cx="10515600" cy="6543787"/>
          </a:xfrm>
        </p:spPr>
        <p:txBody>
          <a:bodyPr>
            <a:noAutofit/>
          </a:bodyPr>
          <a:lstStyle/>
          <a:p>
            <a:r>
              <a:rPr lang="en-US" sz="5400" dirty="0" smtClean="0"/>
              <a:t>DevOpsing in a Microsoft World</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a:t>
            </a:fld>
            <a:endParaRPr lang="en-US"/>
          </a:p>
        </p:txBody>
      </p:sp>
    </p:spTree>
    <p:extLst>
      <p:ext uri="{BB962C8B-B14F-4D97-AF65-F5344CB8AC3E}">
        <p14:creationId xmlns:p14="http://schemas.microsoft.com/office/powerpoint/2010/main" val="152609271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The Journey: </a:t>
            </a:r>
          </a:p>
          <a:p>
            <a:endParaRPr lang="en-US" sz="4000" dirty="0" smtClean="0"/>
          </a:p>
          <a:p>
            <a:r>
              <a:rPr lang="en-US" sz="4000" dirty="0"/>
              <a:t>Team has grown quite a bit but can regress to old ideas and mindsets; Learned quite a bit about dealing with folks I don’t agree with</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10</a:t>
            </a:fld>
            <a:endParaRPr lang="en-US"/>
          </a:p>
        </p:txBody>
      </p:sp>
    </p:spTree>
    <p:extLst>
      <p:ext uri="{BB962C8B-B14F-4D97-AF65-F5344CB8AC3E}">
        <p14:creationId xmlns:p14="http://schemas.microsoft.com/office/powerpoint/2010/main" val="6701944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The Journey: </a:t>
            </a:r>
          </a:p>
          <a:p>
            <a:endParaRPr lang="en-US" sz="4000" dirty="0" smtClean="0"/>
          </a:p>
          <a:p>
            <a:r>
              <a:rPr lang="en-US" sz="4000" dirty="0"/>
              <a:t>Hard to ramp up due to the slew of tools, behaviors, and new ways of thinking (especially for windows admins)</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11</a:t>
            </a:fld>
            <a:endParaRPr lang="en-US"/>
          </a:p>
        </p:txBody>
      </p:sp>
    </p:spTree>
    <p:extLst>
      <p:ext uri="{BB962C8B-B14F-4D97-AF65-F5344CB8AC3E}">
        <p14:creationId xmlns:p14="http://schemas.microsoft.com/office/powerpoint/2010/main" val="176382853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smtClean="0"/>
              <a:t>I have enjoyed expanding my sphere of responsibilities and interests by breaking down IT silos.  The variety and level of activity within the team has been rejuvenating</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12</a:t>
            </a:fld>
            <a:endParaRPr lang="en-US"/>
          </a:p>
        </p:txBody>
      </p:sp>
    </p:spTree>
    <p:extLst>
      <p:ext uri="{BB962C8B-B14F-4D97-AF65-F5344CB8AC3E}">
        <p14:creationId xmlns:p14="http://schemas.microsoft.com/office/powerpoint/2010/main" val="19958468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smtClean="0"/>
              <a:t>I enjoy being on the leading </a:t>
            </a:r>
            <a:r>
              <a:rPr lang="en-US" sz="4000" dirty="0"/>
              <a:t>edge of enterprise IT. DevOps is not new for unicorns but </a:t>
            </a:r>
            <a:r>
              <a:rPr lang="en-US" sz="4000" dirty="0" smtClean="0"/>
              <a:t>is still </a:t>
            </a:r>
            <a:r>
              <a:rPr lang="en-US" sz="4000" dirty="0"/>
              <a:t>in beginning stages in Microsoft centric enterprises</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13</a:t>
            </a:fld>
            <a:endParaRPr lang="en-US"/>
          </a:p>
        </p:txBody>
      </p:sp>
    </p:spTree>
    <p:extLst>
      <p:ext uri="{BB962C8B-B14F-4D97-AF65-F5344CB8AC3E}">
        <p14:creationId xmlns:p14="http://schemas.microsoft.com/office/powerpoint/2010/main" val="14853232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a:t>The encouragement to experiment (fail) without the fear of </a:t>
            </a:r>
            <a:r>
              <a:rPr lang="en-US" sz="4000" dirty="0" smtClean="0"/>
              <a:t>punishment, especially with ChatOps </a:t>
            </a:r>
            <a:endParaRPr lang="en-US" sz="4000" dirty="0"/>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14</a:t>
            </a:fld>
            <a:endParaRPr lang="en-US"/>
          </a:p>
        </p:txBody>
      </p:sp>
    </p:spTree>
    <p:extLst>
      <p:ext uri="{BB962C8B-B14F-4D97-AF65-F5344CB8AC3E}">
        <p14:creationId xmlns:p14="http://schemas.microsoft.com/office/powerpoint/2010/main" val="18725261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Favorite Aspect: </a:t>
            </a:r>
          </a:p>
          <a:p>
            <a:endParaRPr lang="en-US" sz="4000" dirty="0" smtClean="0"/>
          </a:p>
          <a:p>
            <a:r>
              <a:rPr lang="en-US" sz="4000" dirty="0"/>
              <a:t>People, Teammates, Mentorship, Learning to ask for help; Developing confidence</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15</a:t>
            </a:fld>
            <a:endParaRPr lang="en-US"/>
          </a:p>
        </p:txBody>
      </p:sp>
    </p:spTree>
    <p:extLst>
      <p:ext uri="{BB962C8B-B14F-4D97-AF65-F5344CB8AC3E}">
        <p14:creationId xmlns:p14="http://schemas.microsoft.com/office/powerpoint/2010/main" val="153178750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Least Favorite Aspect: </a:t>
            </a:r>
          </a:p>
          <a:p>
            <a:endParaRPr lang="en-US" sz="4000" dirty="0" smtClean="0"/>
          </a:p>
          <a:p>
            <a:r>
              <a:rPr lang="en-US" sz="4000" dirty="0" smtClean="0"/>
              <a:t>Constant change...all the experiments, not enough time to go deep</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16</a:t>
            </a:fld>
            <a:endParaRPr lang="en-US"/>
          </a:p>
        </p:txBody>
      </p:sp>
    </p:spTree>
    <p:extLst>
      <p:ext uri="{BB962C8B-B14F-4D97-AF65-F5344CB8AC3E}">
        <p14:creationId xmlns:p14="http://schemas.microsoft.com/office/powerpoint/2010/main" val="4888206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Least Favorite Aspect: </a:t>
            </a:r>
          </a:p>
          <a:p>
            <a:endParaRPr lang="en-US" sz="4000" dirty="0" smtClean="0"/>
          </a:p>
          <a:p>
            <a:r>
              <a:rPr lang="en-US" sz="4000" dirty="0"/>
              <a:t>Feeling lost/helpless, discomfort due to width and breadth of areas</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17</a:t>
            </a:fld>
            <a:endParaRPr lang="en-US"/>
          </a:p>
        </p:txBody>
      </p:sp>
    </p:spTree>
    <p:extLst>
      <p:ext uri="{BB962C8B-B14F-4D97-AF65-F5344CB8AC3E}">
        <p14:creationId xmlns:p14="http://schemas.microsoft.com/office/powerpoint/2010/main" val="6991844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Least Favorite Aspect: </a:t>
            </a:r>
          </a:p>
          <a:p>
            <a:endParaRPr lang="en-US" sz="4000" dirty="0" smtClean="0"/>
          </a:p>
          <a:p>
            <a:r>
              <a:rPr lang="en-US" sz="4000" dirty="0"/>
              <a:t>Lack of prioritization across </a:t>
            </a:r>
            <a:r>
              <a:rPr lang="en-US" sz="4000" dirty="0" smtClean="0"/>
              <a:t>projects, maintenance, support</a:t>
            </a:r>
            <a:endParaRPr lang="en-US" sz="4000" dirty="0"/>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18</a:t>
            </a:fld>
            <a:endParaRPr lang="en-US"/>
          </a:p>
        </p:txBody>
      </p:sp>
    </p:spTree>
    <p:extLst>
      <p:ext uri="{BB962C8B-B14F-4D97-AF65-F5344CB8AC3E}">
        <p14:creationId xmlns:p14="http://schemas.microsoft.com/office/powerpoint/2010/main" val="17051463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smtClean="0"/>
              <a:t>Be prepared to disappoint someone,  It could be your manager, the business, your teammate, or yourself</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19</a:t>
            </a:fld>
            <a:endParaRPr lang="en-US"/>
          </a:p>
        </p:txBody>
      </p:sp>
    </p:spTree>
    <p:extLst>
      <p:ext uri="{BB962C8B-B14F-4D97-AF65-F5344CB8AC3E}">
        <p14:creationId xmlns:p14="http://schemas.microsoft.com/office/powerpoint/2010/main" val="9829070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 5 hour road trip to an amusement park on the hottest day of the year”</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a:t>
            </a:fld>
            <a:endParaRPr lang="en-US"/>
          </a:p>
        </p:txBody>
      </p:sp>
    </p:spTree>
    <p:extLst>
      <p:ext uri="{BB962C8B-B14F-4D97-AF65-F5344CB8AC3E}">
        <p14:creationId xmlns:p14="http://schemas.microsoft.com/office/powerpoint/2010/main" val="202201068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smtClean="0"/>
              <a:t>Don’t be overwhelmed by DevOps nirvana...try to stay focused on incremental improvements.  Each improvement is like a savings deposit that will compound over time</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20</a:t>
            </a:fld>
            <a:endParaRPr lang="en-US"/>
          </a:p>
        </p:txBody>
      </p:sp>
    </p:spTree>
    <p:extLst>
      <p:ext uri="{BB962C8B-B14F-4D97-AF65-F5344CB8AC3E}">
        <p14:creationId xmlns:p14="http://schemas.microsoft.com/office/powerpoint/2010/main" val="786207334"/>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smtClean="0"/>
              <a:t>Prepare for a lot of change; be willing to embrace the change; Reflect on why you do things...is it still valid?  Was it ever valid?</a:t>
            </a:r>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21</a:t>
            </a:fld>
            <a:endParaRPr lang="en-US"/>
          </a:p>
        </p:txBody>
      </p:sp>
    </p:spTree>
    <p:extLst>
      <p:ext uri="{BB962C8B-B14F-4D97-AF65-F5344CB8AC3E}">
        <p14:creationId xmlns:p14="http://schemas.microsoft.com/office/powerpoint/2010/main" val="197389846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Advice to 2015 self:</a:t>
            </a:r>
          </a:p>
          <a:p>
            <a:endParaRPr lang="en-US" sz="4000" dirty="0" smtClean="0"/>
          </a:p>
          <a:p>
            <a:r>
              <a:rPr lang="en-US" sz="4000" dirty="0"/>
              <a:t>Your existing skills are becoming obsolete and your expertise is at risk; Find a way to get started on new ideas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22</a:t>
            </a:fld>
            <a:endParaRPr lang="en-US"/>
          </a:p>
        </p:txBody>
      </p:sp>
    </p:spTree>
    <p:extLst>
      <p:ext uri="{BB962C8B-B14F-4D97-AF65-F5344CB8AC3E}">
        <p14:creationId xmlns:p14="http://schemas.microsoft.com/office/powerpoint/2010/main" val="26085675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Anticipating:</a:t>
            </a:r>
          </a:p>
          <a:p>
            <a:endParaRPr lang="en-US" sz="4000" dirty="0" smtClean="0"/>
          </a:p>
          <a:p>
            <a:pPr marL="742950" indent="-742950">
              <a:buFont typeface="+mj-lt"/>
              <a:buAutoNum type="arabicPeriod"/>
            </a:pPr>
            <a:r>
              <a:rPr lang="en-US" sz="4000" dirty="0" smtClean="0"/>
              <a:t>Public Cloud</a:t>
            </a:r>
          </a:p>
          <a:p>
            <a:pPr marL="742950" indent="-742950">
              <a:buFont typeface="+mj-lt"/>
              <a:buAutoNum type="arabicPeriod"/>
            </a:pPr>
            <a:r>
              <a:rPr lang="en-US" sz="4000" dirty="0" smtClean="0"/>
              <a:t>CHEF all the things</a:t>
            </a:r>
          </a:p>
          <a:p>
            <a:pPr marL="742950" indent="-742950">
              <a:buFont typeface="+mj-lt"/>
              <a:buAutoNum type="arabicPeriod"/>
            </a:pPr>
            <a:r>
              <a:rPr lang="en-US" sz="4000" dirty="0" smtClean="0"/>
              <a:t>Automation</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23</a:t>
            </a:fld>
            <a:endParaRPr lang="en-US"/>
          </a:p>
        </p:txBody>
      </p:sp>
    </p:spTree>
    <p:extLst>
      <p:ext uri="{BB962C8B-B14F-4D97-AF65-F5344CB8AC3E}">
        <p14:creationId xmlns:p14="http://schemas.microsoft.com/office/powerpoint/2010/main" val="174228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Additional questions: </a:t>
            </a:r>
          </a:p>
          <a:p>
            <a:endParaRPr lang="en-US" sz="4000" dirty="0" smtClean="0"/>
          </a:p>
          <a:p>
            <a:pPr marL="742950" indent="-742950">
              <a:buFont typeface="+mj-lt"/>
              <a:buAutoNum type="arabicPeriod"/>
            </a:pPr>
            <a:r>
              <a:rPr lang="en-US" sz="4000" dirty="0" smtClean="0"/>
              <a:t>Career progression</a:t>
            </a:r>
          </a:p>
          <a:p>
            <a:pPr marL="742950" indent="-742950">
              <a:buFont typeface="+mj-lt"/>
              <a:buAutoNum type="arabicPeriod"/>
            </a:pPr>
            <a:r>
              <a:rPr lang="en-US" sz="4000" dirty="0" smtClean="0"/>
              <a:t>Educational background</a:t>
            </a:r>
          </a:p>
          <a:p>
            <a:pPr marL="742950" indent="-742950">
              <a:buFont typeface="+mj-lt"/>
              <a:buAutoNum type="arabicPeriod"/>
            </a:pPr>
            <a:r>
              <a:rPr lang="en-US" sz="4000" dirty="0" smtClean="0"/>
              <a:t>Vendor certifications</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24</a:t>
            </a:fld>
            <a:endParaRPr lang="en-US"/>
          </a:p>
        </p:txBody>
      </p:sp>
    </p:spTree>
    <p:extLst>
      <p:ext uri="{BB962C8B-B14F-4D97-AF65-F5344CB8AC3E}">
        <p14:creationId xmlns:p14="http://schemas.microsoft.com/office/powerpoint/2010/main" val="115720070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endParaRPr lang="en-US" sz="4800" u="sng" dirty="0" smtClean="0"/>
          </a:p>
          <a:p>
            <a:r>
              <a:rPr lang="en-US" sz="4800" u="sng" dirty="0" smtClean="0"/>
              <a:t>Observation:</a:t>
            </a:r>
          </a:p>
          <a:p>
            <a:endParaRPr lang="en-US" sz="4000" dirty="0" smtClean="0"/>
          </a:p>
          <a:p>
            <a:r>
              <a:rPr lang="en-US" sz="4000" dirty="0" smtClean="0"/>
              <a:t>Many veteran “IT Pros” started their career in help desk, advanced through the ranks, and likely bypassed college.</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25</a:t>
            </a:fld>
            <a:endParaRPr lang="en-US"/>
          </a:p>
        </p:txBody>
      </p:sp>
    </p:spTree>
    <p:extLst>
      <p:ext uri="{BB962C8B-B14F-4D97-AF65-F5344CB8AC3E}">
        <p14:creationId xmlns:p14="http://schemas.microsoft.com/office/powerpoint/2010/main" val="146035851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26</a:t>
            </a:fld>
            <a:endParaRPr lang="en-US"/>
          </a:p>
        </p:txBody>
      </p:sp>
    </p:spTree>
    <p:extLst>
      <p:ext uri="{BB962C8B-B14F-4D97-AF65-F5344CB8AC3E}">
        <p14:creationId xmlns:p14="http://schemas.microsoft.com/office/powerpoint/2010/main" val="185271813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a:t>
            </a:r>
            <a:r>
              <a:rPr lang="is-IS" sz="4800" dirty="0" smtClean="0"/>
              <a:t>…</a:t>
            </a:r>
            <a:r>
              <a:rPr lang="en-US" sz="4800" dirty="0" smtClean="0"/>
              <a:t>Your goal is to pitch the ball where the bat will be</a:t>
            </a:r>
            <a:r>
              <a:rPr lang="is-IS" sz="4800" dirty="0" smtClean="0"/>
              <a:t>…”</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27</a:t>
            </a:fld>
            <a:endParaRPr lang="en-US"/>
          </a:p>
        </p:txBody>
      </p:sp>
    </p:spTree>
    <p:extLst>
      <p:ext uri="{BB962C8B-B14F-4D97-AF65-F5344CB8AC3E}">
        <p14:creationId xmlns:p14="http://schemas.microsoft.com/office/powerpoint/2010/main" val="102685760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t>lives</a:t>
            </a:r>
            <a:r>
              <a:rPr lang="en-US" sz="3600" baseline="30000" dirty="0" smtClean="0">
                <a:solidFill>
                  <a:schemeClr val="tx1"/>
                </a:solidFill>
              </a:rPr>
              <a:t>1</a:t>
            </a:r>
            <a:r>
              <a:rPr lang="en-US" sz="3600" dirty="0" smtClean="0"/>
              <a:t>, </a:t>
            </a:r>
            <a:r>
              <a:rPr lang="en-US" sz="3600" dirty="0"/>
              <a:t>because once we know that abilities are capable of such growth, it becomes a basic human right for </a:t>
            </a:r>
            <a:r>
              <a:rPr lang="en-US" sz="3600" dirty="0" smtClean="0"/>
              <a:t>children</a:t>
            </a:r>
            <a:r>
              <a:rPr lang="en-US" sz="3600" baseline="30000" dirty="0" smtClean="0">
                <a:solidFill>
                  <a:schemeClr val="tx1"/>
                </a:solidFill>
              </a:rPr>
              <a:t>2</a:t>
            </a:r>
            <a:r>
              <a:rPr lang="en-US" sz="3600" dirty="0" smtClean="0"/>
              <a:t>, </a:t>
            </a:r>
            <a:r>
              <a:rPr lang="en-US" sz="3600" dirty="0"/>
              <a:t>all </a:t>
            </a:r>
            <a:r>
              <a:rPr lang="en-US" sz="3600" dirty="0" smtClean="0"/>
              <a:t>children</a:t>
            </a:r>
            <a:r>
              <a:rPr lang="en-US" sz="3600" baseline="30000" dirty="0" smtClean="0">
                <a:solidFill>
                  <a:schemeClr val="tx1"/>
                </a:solidFill>
              </a:rPr>
              <a:t>2</a:t>
            </a:r>
            <a:r>
              <a:rPr lang="en-US" sz="3600" dirty="0" smtClean="0"/>
              <a:t>, </a:t>
            </a:r>
            <a:r>
              <a:rPr lang="en-US" sz="3600" dirty="0"/>
              <a:t>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a:t>that create that growth, to live in </a:t>
            </a:r>
            <a:r>
              <a:rPr lang="en-US" sz="3600" dirty="0" smtClean="0"/>
              <a:t>places</a:t>
            </a:r>
            <a:r>
              <a:rPr lang="en-US" sz="3600" baseline="30000" dirty="0" smtClean="0">
                <a:solidFill>
                  <a:schemeClr val="tx1"/>
                </a:solidFill>
              </a:rPr>
              <a:t>3</a:t>
            </a:r>
            <a:r>
              <a:rPr lang="en-US" sz="3600" dirty="0" smtClean="0">
                <a:solidFill>
                  <a:schemeClr val="tx1">
                    <a:lumMod val="50000"/>
                    <a:lumOff val="50000"/>
                  </a:schemeClr>
                </a:solidFill>
              </a:rPr>
              <a:t> </a:t>
            </a:r>
            <a:r>
              <a:rPr lang="en-US" sz="3600" dirty="0" smtClean="0"/>
              <a:t>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28</a:t>
            </a:fld>
            <a:endParaRPr lang="en-US"/>
          </a:p>
        </p:txBody>
      </p:sp>
      <p:grpSp>
        <p:nvGrpSpPr>
          <p:cNvPr id="8" name="Group 7"/>
          <p:cNvGrpSpPr/>
          <p:nvPr/>
        </p:nvGrpSpPr>
        <p:grpSpPr>
          <a:xfrm>
            <a:off x="5223353" y="4384109"/>
            <a:ext cx="6175332" cy="1791223"/>
            <a:chOff x="5223353" y="4384109"/>
            <a:chExt cx="6175332" cy="1791223"/>
          </a:xfrm>
        </p:grpSpPr>
        <p:sp>
          <p:nvSpPr>
            <p:cNvPr id="9" name="Rectangle 8"/>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30822305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strike="sngStrike" dirty="0" smtClean="0">
                <a:solidFill>
                  <a:schemeClr val="tx1">
                    <a:lumMod val="50000"/>
                    <a:lumOff val="50000"/>
                  </a:schemeClr>
                </a:solidFill>
              </a:rPr>
              <a:t>lives</a:t>
            </a:r>
            <a:r>
              <a:rPr lang="en-US" sz="3600" baseline="30000" dirty="0" smtClean="0"/>
              <a:t>1</a:t>
            </a:r>
            <a:r>
              <a:rPr lang="en-US" sz="3600" dirty="0" smtClean="0"/>
              <a:t>, </a:t>
            </a:r>
            <a:r>
              <a:rPr lang="en-US" sz="3600" dirty="0"/>
              <a:t>because once we know that abilities are capable of such growth, it becomes a basic human right for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all </a:t>
            </a:r>
            <a:r>
              <a:rPr lang="en-US" sz="3600" strike="sngStrike" dirty="0" smtClean="0">
                <a:solidFill>
                  <a:schemeClr val="tx1">
                    <a:lumMod val="50000"/>
                    <a:lumOff val="50000"/>
                  </a:schemeClr>
                </a:solidFill>
              </a:rPr>
              <a:t>children</a:t>
            </a:r>
            <a:r>
              <a:rPr lang="en-US" sz="3600" baseline="30000" dirty="0" smtClean="0"/>
              <a:t>2</a:t>
            </a:r>
            <a:r>
              <a:rPr lang="en-US" sz="3600" dirty="0" smtClean="0"/>
              <a:t>, </a:t>
            </a:r>
            <a:r>
              <a:rPr lang="en-US" sz="3600" dirty="0"/>
              <a:t>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a:t>
            </a:r>
            <a:r>
              <a:rPr lang="en-US" sz="3600" dirty="0"/>
              <a:t>that create that growth, to live in </a:t>
            </a:r>
            <a:r>
              <a:rPr lang="en-US" sz="3600" strike="sngStrike" dirty="0" smtClean="0">
                <a:solidFill>
                  <a:schemeClr val="tx1">
                    <a:lumMod val="50000"/>
                    <a:lumOff val="50000"/>
                  </a:schemeClr>
                </a:solidFill>
              </a:rPr>
              <a:t>places</a:t>
            </a:r>
            <a:r>
              <a:rPr lang="en-US" sz="3600" baseline="30000" dirty="0" smtClean="0"/>
              <a:t>3</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t>1</a:t>
            </a:r>
            <a:r>
              <a:rPr lang="en-US" sz="1800" dirty="0" smtClean="0"/>
              <a:t> careers</a:t>
            </a:r>
          </a:p>
          <a:p>
            <a:r>
              <a:rPr lang="en-US" sz="1800" baseline="30000" dirty="0" smtClean="0"/>
              <a:t>2</a:t>
            </a:r>
            <a:r>
              <a:rPr lang="en-US" sz="1800" dirty="0" smtClean="0"/>
              <a:t> people</a:t>
            </a:r>
          </a:p>
          <a:p>
            <a:r>
              <a:rPr lang="en-US" sz="1800" baseline="30000" dirty="0" smtClean="0"/>
              <a:t>3 </a:t>
            </a:r>
            <a:r>
              <a:rPr lang="en-US" sz="1800" dirty="0" smtClean="0"/>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29</a:t>
            </a:fld>
            <a:endParaRPr lang="en-US"/>
          </a:p>
        </p:txBody>
      </p:sp>
      <p:grpSp>
        <p:nvGrpSpPr>
          <p:cNvPr id="7" name="Group 6"/>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97478327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DevOps Challenges</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a:t>
            </a:fld>
            <a:endParaRPr lang="en-US"/>
          </a:p>
        </p:txBody>
      </p:sp>
      <p:sp>
        <p:nvSpPr>
          <p:cNvPr id="7" name="Right Brace 6"/>
          <p:cNvSpPr/>
          <p:nvPr/>
        </p:nvSpPr>
        <p:spPr>
          <a:xfrm>
            <a:off x="9347200" y="1912750"/>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5"/>
          <p:cNvSpPr txBox="1">
            <a:spLocks/>
          </p:cNvSpPr>
          <p:nvPr/>
        </p:nvSpPr>
        <p:spPr>
          <a:xfrm>
            <a:off x="9956800" y="1844686"/>
            <a:ext cx="2044700" cy="10354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Typical </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9" name="Right Brace 8"/>
          <p:cNvSpPr/>
          <p:nvPr/>
        </p:nvSpPr>
        <p:spPr>
          <a:xfrm>
            <a:off x="9347200" y="3369792"/>
            <a:ext cx="431800" cy="121422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5"/>
          <p:cNvSpPr txBox="1">
            <a:spLocks/>
          </p:cNvSpPr>
          <p:nvPr/>
        </p:nvSpPr>
        <p:spPr>
          <a:xfrm>
            <a:off x="9956800" y="3446483"/>
            <a:ext cx="2044700" cy="10608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“Microsoft”</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1" name="Right Brace 10"/>
          <p:cNvSpPr/>
          <p:nvPr/>
        </p:nvSpPr>
        <p:spPr>
          <a:xfrm>
            <a:off x="9347200" y="4910227"/>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5"/>
          <p:cNvSpPr txBox="1">
            <a:spLocks/>
          </p:cNvSpPr>
          <p:nvPr/>
        </p:nvSpPr>
        <p:spPr>
          <a:xfrm>
            <a:off x="9956800" y="5028099"/>
            <a:ext cx="2044700" cy="66357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Buy vs Build</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Organization</a:t>
            </a:r>
            <a:endParaRPr lang="en-US" sz="2000" dirty="0"/>
          </a:p>
        </p:txBody>
      </p:sp>
      <p:sp>
        <p:nvSpPr>
          <p:cNvPr id="13" name="Content Placeholder 5"/>
          <p:cNvSpPr txBox="1">
            <a:spLocks/>
          </p:cNvSpPr>
          <p:nvPr/>
        </p:nvSpPr>
        <p:spPr>
          <a:xfrm>
            <a:off x="838200" y="3184367"/>
            <a:ext cx="8331200" cy="1585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Monolithic tools, screenshots, “click next”</a:t>
            </a:r>
          </a:p>
          <a:p>
            <a:pPr>
              <a:lnSpc>
                <a:spcPct val="100000"/>
              </a:lnSpc>
              <a:spcBef>
                <a:spcPts val="0"/>
              </a:spcBef>
            </a:pPr>
            <a:r>
              <a:rPr lang="en-US" sz="2000" dirty="0" smtClean="0"/>
              <a:t>Closed source, undocumented APIs, friction</a:t>
            </a:r>
          </a:p>
          <a:p>
            <a:pPr>
              <a:lnSpc>
                <a:spcPct val="100000"/>
              </a:lnSpc>
              <a:spcBef>
                <a:spcPts val="0"/>
              </a:spcBef>
            </a:pPr>
            <a:r>
              <a:rPr lang="en-US" sz="2000" dirty="0" smtClean="0"/>
              <a:t>Reliance on vendors for direction, road mapping</a:t>
            </a:r>
          </a:p>
          <a:p>
            <a:pPr>
              <a:lnSpc>
                <a:spcPct val="100000"/>
              </a:lnSpc>
              <a:spcBef>
                <a:spcPts val="0"/>
              </a:spcBef>
            </a:pPr>
            <a:r>
              <a:rPr lang="en-US" sz="2000" dirty="0" smtClean="0"/>
              <a:t>Silos encouraged by Microsoft</a:t>
            </a:r>
            <a:endParaRPr lang="en-US" sz="2000" dirty="0"/>
          </a:p>
        </p:txBody>
      </p:sp>
      <p:sp>
        <p:nvSpPr>
          <p:cNvPr id="14" name="Content Placeholder 5"/>
          <p:cNvSpPr txBox="1">
            <a:spLocks/>
          </p:cNvSpPr>
          <p:nvPr/>
        </p:nvSpPr>
        <p:spPr>
          <a:xfrm>
            <a:off x="838200" y="481354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Commercial Off The Shelf (Buy vs. Build)</a:t>
            </a:r>
          </a:p>
          <a:p>
            <a:pPr>
              <a:lnSpc>
                <a:spcPct val="100000"/>
              </a:lnSpc>
              <a:spcBef>
                <a:spcPts val="0"/>
              </a:spcBef>
            </a:pPr>
            <a:r>
              <a:rPr lang="en-US" sz="2000" dirty="0" smtClean="0"/>
              <a:t>Limited engineering tradition</a:t>
            </a:r>
          </a:p>
          <a:p>
            <a:pPr>
              <a:lnSpc>
                <a:spcPct val="100000"/>
              </a:lnSpc>
              <a:spcBef>
                <a:spcPts val="0"/>
              </a:spcBef>
            </a:pPr>
            <a:endParaRPr lang="en-US" sz="2000" dirty="0"/>
          </a:p>
        </p:txBody>
      </p:sp>
      <p:sp>
        <p:nvSpPr>
          <p:cNvPr id="2" name="TextBox 1"/>
          <p:cNvSpPr txBox="1"/>
          <p:nvPr/>
        </p:nvSpPr>
        <p:spPr>
          <a:xfrm>
            <a:off x="10521863" y="2812068"/>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5" name="TextBox 14"/>
          <p:cNvSpPr txBox="1"/>
          <p:nvPr/>
        </p:nvSpPr>
        <p:spPr>
          <a:xfrm>
            <a:off x="10521862" y="4297102"/>
            <a:ext cx="538619" cy="707886"/>
          </a:xfrm>
          <a:prstGeom prst="rect">
            <a:avLst/>
          </a:prstGeom>
          <a:noFill/>
        </p:spPr>
        <p:txBody>
          <a:bodyPr wrap="square" rtlCol="0">
            <a:spAutoFit/>
          </a:bodyPr>
          <a:lstStyle/>
          <a:p>
            <a:pPr algn="ctr"/>
            <a:r>
              <a:rPr lang="en-US" sz="4000" dirty="0" smtClean="0">
                <a:solidFill>
                  <a:schemeClr val="bg1"/>
                </a:solidFill>
              </a:rPr>
              <a:t>+</a:t>
            </a:r>
            <a:endParaRPr lang="en-US" sz="4000" dirty="0">
              <a:solidFill>
                <a:schemeClr val="bg1"/>
              </a:solidFill>
            </a:endParaRPr>
          </a:p>
        </p:txBody>
      </p:sp>
      <p:sp>
        <p:nvSpPr>
          <p:cNvPr id="16" name="Content Placeholder 5"/>
          <p:cNvSpPr txBox="1">
            <a:spLocks/>
          </p:cNvSpPr>
          <p:nvPr/>
        </p:nvSpPr>
        <p:spPr>
          <a:xfrm>
            <a:off x="838200" y="180045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Normal, rational hesitation to widespread change</a:t>
            </a:r>
          </a:p>
          <a:p>
            <a:pPr>
              <a:lnSpc>
                <a:spcPct val="100000"/>
              </a:lnSpc>
              <a:spcBef>
                <a:spcPts val="0"/>
              </a:spcBef>
            </a:pPr>
            <a:r>
              <a:rPr lang="en-US" sz="2000" dirty="0"/>
              <a:t>Functional silos, organizational alignment</a:t>
            </a:r>
          </a:p>
          <a:p>
            <a:pPr>
              <a:lnSpc>
                <a:spcPct val="100000"/>
              </a:lnSpc>
              <a:spcBef>
                <a:spcPts val="0"/>
              </a:spcBef>
            </a:pPr>
            <a:r>
              <a:rPr lang="en-US" sz="2000" dirty="0"/>
              <a:t>Typical Agile-Lean-DevOps (ALDO) challenges</a:t>
            </a:r>
          </a:p>
          <a:p>
            <a:pPr>
              <a:lnSpc>
                <a:spcPct val="100000"/>
              </a:lnSpc>
              <a:spcBef>
                <a:spcPts val="0"/>
              </a:spcBef>
            </a:pPr>
            <a:endParaRPr lang="en-US" sz="2000" dirty="0"/>
          </a:p>
        </p:txBody>
      </p:sp>
    </p:spTree>
    <p:extLst>
      <p:ext uri="{BB962C8B-B14F-4D97-AF65-F5344CB8AC3E}">
        <p14:creationId xmlns:p14="http://schemas.microsoft.com/office/powerpoint/2010/main" val="98939357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797979"/>
                                      </p:to>
                                    </p:animClr>
                                  </p:sub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797979"/>
                                      </p:to>
                                    </p:animClr>
                                  </p:sub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rgbClr val="797979"/>
                                      </p:to>
                                    </p:animClr>
                                  </p:sub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797979"/>
                                      </p:to>
                                    </p:animClr>
                                  </p:sub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rgbClr val="797979"/>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797979"/>
                                      </p:to>
                                    </p:animClr>
                                  </p:sub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p:bldP spid="14" grpId="0"/>
      <p:bldP spid="2"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Let's </a:t>
            </a:r>
            <a:r>
              <a:rPr lang="en-US" sz="3600" dirty="0"/>
              <a:t>not waste any more </a:t>
            </a:r>
            <a:r>
              <a:rPr lang="en-US" sz="3600" dirty="0" smtClean="0">
                <a:solidFill>
                  <a:srgbClr val="FFFF00"/>
                </a:solidFill>
              </a:rPr>
              <a:t>careers</a:t>
            </a:r>
            <a:r>
              <a:rPr lang="en-US" sz="3600" dirty="0" smtClean="0"/>
              <a:t>, </a:t>
            </a:r>
            <a:r>
              <a:rPr lang="en-US" sz="3600" dirty="0"/>
              <a:t>because once we know that abilities are capable of such growth, it becomes a basic human right for </a:t>
            </a:r>
            <a:r>
              <a:rPr lang="en-US" sz="3600" dirty="0" smtClean="0">
                <a:solidFill>
                  <a:srgbClr val="FFFF00"/>
                </a:solidFill>
              </a:rPr>
              <a:t>people</a:t>
            </a:r>
            <a:r>
              <a:rPr lang="en-US" sz="3600" dirty="0" smtClean="0"/>
              <a:t>, </a:t>
            </a:r>
            <a:r>
              <a:rPr lang="en-US" sz="3600" dirty="0"/>
              <a:t>all </a:t>
            </a:r>
            <a:r>
              <a:rPr lang="en-US" sz="3600" dirty="0" smtClean="0">
                <a:solidFill>
                  <a:srgbClr val="FFFF00"/>
                </a:solidFill>
              </a:rPr>
              <a:t>people</a:t>
            </a:r>
            <a:r>
              <a:rPr lang="en-US" sz="3600" dirty="0" smtClean="0"/>
              <a:t>, </a:t>
            </a:r>
            <a:r>
              <a:rPr lang="en-US" sz="3600" dirty="0"/>
              <a:t>to live in </a:t>
            </a:r>
            <a:r>
              <a:rPr lang="en-US" sz="3600" dirty="0" smtClean="0">
                <a:solidFill>
                  <a:srgbClr val="FFFF00"/>
                </a:solidFill>
              </a:rPr>
              <a:t>workplaces</a:t>
            </a:r>
            <a:r>
              <a:rPr lang="en-US" sz="3600" dirty="0" smtClean="0"/>
              <a:t> that </a:t>
            </a:r>
            <a:r>
              <a:rPr lang="en-US" sz="3600" dirty="0"/>
              <a:t>create that growth, to live in </a:t>
            </a:r>
            <a:r>
              <a:rPr lang="en-US" sz="3600" dirty="0" smtClean="0">
                <a:solidFill>
                  <a:srgbClr val="FFFF00"/>
                </a:solidFill>
              </a:rPr>
              <a:t>workplaces</a:t>
            </a:r>
            <a:r>
              <a:rPr lang="en-US" sz="3600" dirty="0" smtClean="0"/>
              <a:t> filled </a:t>
            </a:r>
            <a:r>
              <a:rPr lang="en-US" sz="3600" dirty="0"/>
              <a:t>with "yet</a:t>
            </a:r>
            <a:r>
              <a:rPr lang="en-US" sz="3600" dirty="0" smtClean="0"/>
              <a:t>".</a:t>
            </a:r>
          </a:p>
          <a:p>
            <a:endParaRPr lang="en-US" sz="3600" baseline="30000" dirty="0" smtClean="0"/>
          </a:p>
          <a:p>
            <a:r>
              <a:rPr lang="en-US" sz="1800" baseline="30000" dirty="0" smtClean="0">
                <a:solidFill>
                  <a:schemeClr val="tx1"/>
                </a:solidFill>
              </a:rPr>
              <a:t>1</a:t>
            </a:r>
            <a:r>
              <a:rPr lang="en-US" sz="1800" dirty="0" smtClean="0">
                <a:solidFill>
                  <a:schemeClr val="tx1"/>
                </a:solidFill>
              </a:rPr>
              <a:t> careers</a:t>
            </a:r>
          </a:p>
          <a:p>
            <a:r>
              <a:rPr lang="en-US" sz="1800" baseline="30000" dirty="0" smtClean="0">
                <a:solidFill>
                  <a:schemeClr val="tx1"/>
                </a:solidFill>
              </a:rPr>
              <a:t>2</a:t>
            </a:r>
            <a:r>
              <a:rPr lang="en-US" sz="1800" dirty="0" smtClean="0">
                <a:solidFill>
                  <a:schemeClr val="tx1"/>
                </a:solidFill>
              </a:rPr>
              <a:t> people</a:t>
            </a:r>
          </a:p>
          <a:p>
            <a:r>
              <a:rPr lang="en-US" sz="1800" baseline="30000" dirty="0" smtClean="0">
                <a:solidFill>
                  <a:schemeClr val="tx1"/>
                </a:solidFill>
              </a:rPr>
              <a:t>3 </a:t>
            </a:r>
            <a:r>
              <a:rPr lang="en-US" sz="1800" dirty="0" smtClean="0">
                <a:solidFill>
                  <a:schemeClr val="tx1"/>
                </a:solidFill>
              </a:rPr>
              <a:t>workplaces</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30</a:t>
            </a:fld>
            <a:endParaRPr lang="en-US"/>
          </a:p>
        </p:txBody>
      </p:sp>
      <p:grpSp>
        <p:nvGrpSpPr>
          <p:cNvPr id="5" name="Group 4"/>
          <p:cNvGrpSpPr/>
          <p:nvPr/>
        </p:nvGrpSpPr>
        <p:grpSpPr>
          <a:xfrm>
            <a:off x="5223353" y="4384109"/>
            <a:ext cx="6175332" cy="1791223"/>
            <a:chOff x="5223353" y="4384109"/>
            <a:chExt cx="6175332" cy="1791223"/>
          </a:xfrm>
        </p:grpSpPr>
        <p:sp>
          <p:nvSpPr>
            <p:cNvPr id="6" name="Rectangle 5"/>
            <p:cNvSpPr/>
            <p:nvPr/>
          </p:nvSpPr>
          <p:spPr>
            <a:xfrm>
              <a:off x="5223353" y="4384109"/>
              <a:ext cx="6175332" cy="1791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103" y="4566184"/>
              <a:ext cx="5765800" cy="1409700"/>
            </a:xfrm>
            <a:prstGeom prst="rect">
              <a:avLst/>
            </a:prstGeom>
          </p:spPr>
        </p:pic>
      </p:grpSp>
    </p:spTree>
    <p:extLst>
      <p:ext uri="{BB962C8B-B14F-4D97-AF65-F5344CB8AC3E}">
        <p14:creationId xmlns:p14="http://schemas.microsoft.com/office/powerpoint/2010/main" val="14069481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smtClean="0"/>
              <a:t>DevOps practices can be used to teach the organization to become a learning organization</a:t>
            </a:r>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31</a:t>
            </a:fld>
            <a:endParaRPr lang="en-US"/>
          </a:p>
        </p:txBody>
      </p:sp>
    </p:spTree>
    <p:extLst>
      <p:ext uri="{BB962C8B-B14F-4D97-AF65-F5344CB8AC3E}">
        <p14:creationId xmlns:p14="http://schemas.microsoft.com/office/powerpoint/2010/main" val="24183332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SWOT Analysis ~2014</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32</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67562392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Strengths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Vendor partnerships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Exceptionally tight knit teams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Expertise in storage &amp; virtualization</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Strong operational background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Entrepreneurial DNA</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turnover in team</a:t>
                      </a:r>
                    </a:p>
                    <a:p>
                      <a:pPr marL="285750" indent="-285750" rtl="0">
                        <a:buSzPts val="1400"/>
                        <a:buFont typeface="Arial" charset="0"/>
                        <a:buChar char="•"/>
                      </a:pPr>
                      <a:r>
                        <a:rPr lang="en-US" sz="1600" b="1" i="0" u="none" strike="noStrike" kern="1200" baseline="0" dirty="0" smtClean="0">
                          <a:solidFill>
                            <a:srgbClr val="FFFF00"/>
                          </a:solidFill>
                          <a:latin typeface="Courier" charset="0"/>
                        </a:rPr>
                        <a:t>99% virtualized with high availability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094951823"/>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Weaknesses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Reliance on vendors (COTS, Microsoft)</a:t>
                      </a:r>
                    </a:p>
                    <a:p>
                      <a:pPr marL="285750" indent="-285750" rtl="0">
                        <a:buSzPts val="1400"/>
                        <a:buFont typeface="Arial" charset="0"/>
                        <a:buChar char="•"/>
                      </a:pPr>
                      <a:r>
                        <a:rPr lang="en-US" sz="1600" b="1" i="0" u="none" strike="noStrike" kern="1200" baseline="0" dirty="0" smtClean="0">
                          <a:solidFill>
                            <a:srgbClr val="FFFF00"/>
                          </a:solidFill>
                          <a:latin typeface="Courier" charset="0"/>
                        </a:rPr>
                        <a:t>Single threaded in numerous technologies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Substantial legacy footprint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Large population of long-lived servers </a:t>
                      </a:r>
                    </a:p>
                    <a:p>
                      <a:pPr marL="285750" indent="-285750" rtl="0">
                        <a:buSzPts val="1400"/>
                        <a:buFont typeface="Arial" charset="0"/>
                        <a:buChar char="•"/>
                      </a:pPr>
                      <a:r>
                        <a:rPr lang="en-US" sz="1600" b="0" i="0" u="none" strike="noStrike" kern="1200" baseline="0" dirty="0" smtClean="0">
                          <a:solidFill>
                            <a:srgbClr val="FFFFFF"/>
                          </a:solidFill>
                          <a:latin typeface="Courier" charset="0"/>
                        </a:rPr>
                        <a:t>Organization not “product” oriented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Decentralized internal customers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standardization / automation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465198558"/>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Opportunities</a:t>
                      </a:r>
                    </a:p>
                    <a:p>
                      <a:pPr marL="285750" indent="-285750" rtl="0">
                        <a:buSzPts val="1400"/>
                        <a:buFont typeface="Arial" charset="0"/>
                        <a:buChar char="•"/>
                      </a:pPr>
                      <a:r>
                        <a:rPr lang="en-US" sz="1600" b="1" i="0" u="none" strike="noStrike" kern="1200" baseline="0" dirty="0" smtClean="0">
                          <a:solidFill>
                            <a:srgbClr val="FFFF00"/>
                          </a:solidFill>
                          <a:latin typeface="Courier" charset="0"/>
                        </a:rPr>
                        <a:t>Centralized Infrastructure Engineering</a:t>
                      </a:r>
                    </a:p>
                    <a:p>
                      <a:pPr marL="285750" indent="-285750" rtl="0">
                        <a:buSzPts val="1400"/>
                        <a:buFont typeface="Arial" charset="0"/>
                        <a:buChar char="•"/>
                      </a:pPr>
                      <a:r>
                        <a:rPr lang="en-US" sz="1600" b="0" i="0" u="none" strike="noStrike" kern="1200" baseline="0" dirty="0" smtClean="0">
                          <a:solidFill>
                            <a:srgbClr val="FFFFFF"/>
                          </a:solidFill>
                          <a:latin typeface="Courier" charset="0"/>
                        </a:rPr>
                        <a:t>Under-challenged IT Pros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2 Engineers with scripting capabilities</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760969687"/>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Threats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Potential disruption in retail</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p>
                      <a:pPr marL="285750" indent="-285750" rtl="0">
                        <a:buSzPts val="1400"/>
                        <a:buFont typeface="Arial" charset="0"/>
                        <a:buChar char="•"/>
                      </a:pPr>
                      <a:endParaRPr lang="en-US" sz="14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578525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42424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42424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Public Service Announcement:</a:t>
            </a:r>
          </a:p>
          <a:p>
            <a:endParaRPr lang="en-US" sz="4000" dirty="0"/>
          </a:p>
          <a:p>
            <a:r>
              <a:rPr lang="en-US" sz="4000" dirty="0" smtClean="0"/>
              <a:t>Your mindset as a leader matters</a:t>
            </a:r>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33</a:t>
            </a:fld>
            <a:endParaRPr lang="en-US"/>
          </a:p>
        </p:txBody>
      </p:sp>
    </p:spTree>
    <p:extLst>
      <p:ext uri="{BB962C8B-B14F-4D97-AF65-F5344CB8AC3E}">
        <p14:creationId xmlns:p14="http://schemas.microsoft.com/office/powerpoint/2010/main" val="31290339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BE – </a:t>
            </a:r>
            <a:r>
              <a:rPr lang="en-US" dirty="0" smtClean="0"/>
              <a:t>KNOW – DO</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34</a:t>
            </a:fld>
            <a:endParaRPr lang="en-US"/>
          </a:p>
        </p:txBody>
      </p:sp>
      <p:sp>
        <p:nvSpPr>
          <p:cNvPr id="13" name="Content Placeholder 5"/>
          <p:cNvSpPr txBox="1">
            <a:spLocks/>
          </p:cNvSpPr>
          <p:nvPr/>
        </p:nvSpPr>
        <p:spPr>
          <a:xfrm>
            <a:off x="838200" y="3184367"/>
            <a:ext cx="9883588" cy="1585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b="1" u="sng" dirty="0" smtClean="0"/>
              <a:t>Know</a:t>
            </a:r>
            <a:r>
              <a:rPr lang="en-US" sz="2000" dirty="0" smtClean="0"/>
              <a:t> yourself and seek self improvement</a:t>
            </a:r>
          </a:p>
          <a:p>
            <a:pPr>
              <a:lnSpc>
                <a:spcPct val="100000"/>
              </a:lnSpc>
              <a:spcBef>
                <a:spcPts val="0"/>
              </a:spcBef>
            </a:pPr>
            <a:r>
              <a:rPr lang="en-US" sz="2000" b="1" u="sng" dirty="0" smtClean="0"/>
              <a:t>Know</a:t>
            </a:r>
            <a:r>
              <a:rPr lang="en-US" sz="2000" dirty="0" smtClean="0"/>
              <a:t> your people and help them achieve their potential</a:t>
            </a:r>
          </a:p>
          <a:p>
            <a:pPr>
              <a:lnSpc>
                <a:spcPct val="100000"/>
              </a:lnSpc>
              <a:spcBef>
                <a:spcPts val="0"/>
              </a:spcBef>
            </a:pPr>
            <a:r>
              <a:rPr lang="en-US" sz="2000" b="1" u="sng" dirty="0" smtClean="0"/>
              <a:t>Know</a:t>
            </a:r>
            <a:r>
              <a:rPr lang="en-US" sz="2000" dirty="0" smtClean="0"/>
              <a:t> the doctrine, and know when to be constrained by it</a:t>
            </a:r>
          </a:p>
          <a:p>
            <a:pPr>
              <a:lnSpc>
                <a:spcPct val="100000"/>
              </a:lnSpc>
              <a:spcBef>
                <a:spcPts val="0"/>
              </a:spcBef>
            </a:pPr>
            <a:r>
              <a:rPr lang="en-US" sz="2000" b="1" u="sng" dirty="0" smtClean="0"/>
              <a:t>Know</a:t>
            </a:r>
            <a:r>
              <a:rPr lang="en-US" sz="2000" dirty="0" smtClean="0"/>
              <a:t> your profession, contribute to it, and develop with it</a:t>
            </a:r>
            <a:endParaRPr lang="en-US" sz="2000" b="1" u="sng" dirty="0"/>
          </a:p>
        </p:txBody>
      </p:sp>
      <p:sp>
        <p:nvSpPr>
          <p:cNvPr id="14" name="Content Placeholder 5"/>
          <p:cNvSpPr txBox="1">
            <a:spLocks/>
          </p:cNvSpPr>
          <p:nvPr/>
        </p:nvSpPr>
        <p:spPr>
          <a:xfrm>
            <a:off x="838200" y="4688038"/>
            <a:ext cx="8331200" cy="1336246"/>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b="1" u="sng" dirty="0" smtClean="0"/>
              <a:t>Do</a:t>
            </a:r>
            <a:r>
              <a:rPr lang="en-US" sz="2000" dirty="0" smtClean="0"/>
              <a:t> the right things right</a:t>
            </a:r>
          </a:p>
          <a:p>
            <a:pPr>
              <a:lnSpc>
                <a:spcPct val="100000"/>
              </a:lnSpc>
              <a:spcBef>
                <a:spcPts val="0"/>
              </a:spcBef>
            </a:pPr>
            <a:r>
              <a:rPr lang="en-US" sz="2000" b="1" u="sng" dirty="0" smtClean="0"/>
              <a:t>Do</a:t>
            </a:r>
            <a:r>
              <a:rPr lang="en-US" sz="2000" dirty="0" smtClean="0"/>
              <a:t> provide a clear, actionable vision</a:t>
            </a:r>
          </a:p>
          <a:p>
            <a:pPr>
              <a:lnSpc>
                <a:spcPct val="100000"/>
              </a:lnSpc>
              <a:spcBef>
                <a:spcPts val="0"/>
              </a:spcBef>
            </a:pPr>
            <a:r>
              <a:rPr lang="en-US" sz="2000" b="1" u="sng" dirty="0" smtClean="0"/>
              <a:t>Do</a:t>
            </a:r>
            <a:r>
              <a:rPr lang="en-US" sz="2000" dirty="0" smtClean="0"/>
              <a:t> make timely decisions</a:t>
            </a:r>
          </a:p>
          <a:p>
            <a:pPr>
              <a:lnSpc>
                <a:spcPct val="100000"/>
              </a:lnSpc>
              <a:spcBef>
                <a:spcPts val="0"/>
              </a:spcBef>
            </a:pPr>
            <a:r>
              <a:rPr lang="en-US" sz="2000" b="1" u="sng" dirty="0" smtClean="0"/>
              <a:t>Do</a:t>
            </a:r>
            <a:r>
              <a:rPr lang="en-US" sz="2000" dirty="0" smtClean="0"/>
              <a:t> maintain balance and moderation</a:t>
            </a:r>
            <a:endParaRPr lang="en-US" sz="2000" b="1" u="sng" dirty="0" smtClean="0"/>
          </a:p>
          <a:p>
            <a:pPr>
              <a:lnSpc>
                <a:spcPct val="100000"/>
              </a:lnSpc>
              <a:spcBef>
                <a:spcPts val="0"/>
              </a:spcBef>
            </a:pPr>
            <a:endParaRPr lang="en-US" sz="2000" dirty="0"/>
          </a:p>
        </p:txBody>
      </p:sp>
      <p:sp>
        <p:nvSpPr>
          <p:cNvPr id="16" name="Content Placeholder 5"/>
          <p:cNvSpPr txBox="1">
            <a:spLocks/>
          </p:cNvSpPr>
          <p:nvPr/>
        </p:nvSpPr>
        <p:spPr>
          <a:xfrm>
            <a:off x="838200" y="1765946"/>
            <a:ext cx="9883588"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b="1" u="sng" dirty="0" smtClean="0"/>
              <a:t>Be</a:t>
            </a:r>
            <a:r>
              <a:rPr lang="en-US" sz="2000" dirty="0" smtClean="0"/>
              <a:t> a servant-leader</a:t>
            </a:r>
          </a:p>
          <a:p>
            <a:pPr>
              <a:lnSpc>
                <a:spcPct val="100000"/>
              </a:lnSpc>
              <a:spcBef>
                <a:spcPts val="0"/>
              </a:spcBef>
            </a:pPr>
            <a:r>
              <a:rPr lang="en-US" sz="2000" b="1" u="sng" dirty="0" smtClean="0"/>
              <a:t>Be</a:t>
            </a:r>
            <a:r>
              <a:rPr lang="en-US" sz="2000" dirty="0" smtClean="0"/>
              <a:t> an adaptive learner</a:t>
            </a:r>
          </a:p>
          <a:p>
            <a:pPr>
              <a:lnSpc>
                <a:spcPct val="100000"/>
              </a:lnSpc>
              <a:spcBef>
                <a:spcPts val="0"/>
              </a:spcBef>
            </a:pPr>
            <a:r>
              <a:rPr lang="en-US" sz="2000" b="1" u="sng" dirty="0" smtClean="0"/>
              <a:t>Be</a:t>
            </a:r>
            <a:r>
              <a:rPr lang="en-US" sz="2000" dirty="0" smtClean="0"/>
              <a:t> a creative thinker</a:t>
            </a:r>
          </a:p>
          <a:p>
            <a:pPr>
              <a:lnSpc>
                <a:spcPct val="100000"/>
              </a:lnSpc>
              <a:spcBef>
                <a:spcPts val="0"/>
              </a:spcBef>
            </a:pPr>
            <a:r>
              <a:rPr lang="en-US" sz="2000" b="1" u="sng" dirty="0" smtClean="0"/>
              <a:t>Be</a:t>
            </a:r>
            <a:r>
              <a:rPr lang="en-US" sz="2000" dirty="0" smtClean="0"/>
              <a:t> a global communicator</a:t>
            </a:r>
            <a:endParaRPr lang="en-US" sz="2000" b="1" u="sng" dirty="0"/>
          </a:p>
          <a:p>
            <a:pPr>
              <a:lnSpc>
                <a:spcPct val="100000"/>
              </a:lnSpc>
              <a:spcBef>
                <a:spcPts val="0"/>
              </a:spcBef>
            </a:pPr>
            <a:endParaRPr lang="en-US" sz="2000" dirty="0"/>
          </a:p>
        </p:txBody>
      </p:sp>
    </p:spTree>
    <p:extLst>
      <p:ext uri="{BB962C8B-B14F-4D97-AF65-F5344CB8AC3E}">
        <p14:creationId xmlns:p14="http://schemas.microsoft.com/office/powerpoint/2010/main" val="126980346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4400" u="sng" dirty="0"/>
              <a:t>Small batch DevOps®</a:t>
            </a:r>
          </a:p>
          <a:p>
            <a:endParaRPr lang="en-US" sz="2400" dirty="0" smtClean="0"/>
          </a:p>
          <a:p>
            <a:pPr marL="457200" indent="-457200">
              <a:buFont typeface="+mj-lt"/>
              <a:buAutoNum type="arabicPeriod"/>
            </a:pPr>
            <a:r>
              <a:rPr lang="en-US" sz="2400" dirty="0" smtClean="0"/>
              <a:t>Make a compelling case for change (Tactic 14)</a:t>
            </a:r>
          </a:p>
          <a:p>
            <a:pPr marL="457200" indent="-457200">
              <a:buFont typeface="+mj-lt"/>
              <a:buAutoNum type="arabicPeriod"/>
            </a:pPr>
            <a:r>
              <a:rPr lang="en-US" sz="2400" dirty="0" smtClean="0"/>
              <a:t>DevOps information sessions (Tactic 2)</a:t>
            </a:r>
          </a:p>
          <a:p>
            <a:pPr marL="457200" indent="-457200">
              <a:buFont typeface="+mj-lt"/>
              <a:buAutoNum type="arabicPeriod"/>
            </a:pPr>
            <a:r>
              <a:rPr lang="en-US" sz="2400" dirty="0" smtClean="0"/>
              <a:t>Make Work Visible (Tactic 11) – TFS Kanban</a:t>
            </a:r>
          </a:p>
          <a:p>
            <a:pPr marL="457200" indent="-457200">
              <a:buFont typeface="+mj-lt"/>
              <a:buAutoNum type="arabicPeriod"/>
            </a:pPr>
            <a:r>
              <a:rPr lang="en-US" sz="2400" dirty="0" smtClean="0"/>
              <a:t>Experiments (Tactic 4) – vRA for IaaS</a:t>
            </a:r>
          </a:p>
          <a:p>
            <a:pPr marL="457200" indent="-457200">
              <a:buFont typeface="+mj-lt"/>
              <a:buAutoNum type="arabicPeriod"/>
            </a:pPr>
            <a:r>
              <a:rPr lang="en-US" sz="2400" dirty="0" smtClean="0"/>
              <a:t>Gemba Walks (Tactic 9)</a:t>
            </a:r>
          </a:p>
          <a:p>
            <a:endParaRPr lang="en-US" sz="2400" dirty="0" smtClean="0"/>
          </a:p>
          <a:p>
            <a:r>
              <a:rPr lang="en-US" sz="2400" dirty="0" smtClean="0"/>
              <a:t>Later</a:t>
            </a:r>
          </a:p>
          <a:p>
            <a:pPr lvl="1"/>
            <a:r>
              <a:rPr lang="en-US" sz="2000" dirty="0"/>
              <a:t>Set WIP Limits (Tactic 13)</a:t>
            </a:r>
          </a:p>
          <a:p>
            <a:pPr lvl="1"/>
            <a:r>
              <a:rPr lang="en-US" sz="2000" dirty="0" smtClean="0"/>
              <a:t>Blameless </a:t>
            </a:r>
            <a:r>
              <a:rPr lang="en-US" sz="2000" dirty="0" smtClean="0"/>
              <a:t>Retrospectives (Tactic 5)</a:t>
            </a:r>
          </a:p>
          <a:p>
            <a:endParaRPr lang="en-US" sz="24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0" y="4132862"/>
            <a:ext cx="3635439" cy="241963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8006" y="4170788"/>
            <a:ext cx="1061419" cy="413912"/>
          </a:xfrm>
          <a:prstGeom prst="rect">
            <a:avLst/>
          </a:prstGeom>
        </p:spPr>
      </p:pic>
    </p:spTree>
    <p:extLst>
      <p:ext uri="{BB962C8B-B14F-4D97-AF65-F5344CB8AC3E}">
        <p14:creationId xmlns:p14="http://schemas.microsoft.com/office/powerpoint/2010/main" val="142712955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400" u="sng" dirty="0"/>
              <a:t>Learning Org progression</a:t>
            </a:r>
          </a:p>
          <a:p>
            <a:endParaRPr lang="en-US" sz="2800" dirty="0" smtClean="0"/>
          </a:p>
          <a:p>
            <a:r>
              <a:rPr lang="en-US" sz="2800" dirty="0" smtClean="0"/>
              <a:t>Cognitive - 2015</a:t>
            </a:r>
          </a:p>
          <a:p>
            <a:pPr lvl="1"/>
            <a:r>
              <a:rPr lang="en-US" sz="2400" dirty="0" smtClean="0"/>
              <a:t>Exposed to new ideas, expand their knowledge and begin to think differently.</a:t>
            </a:r>
          </a:p>
          <a:p>
            <a:pPr lvl="1"/>
            <a:endParaRPr lang="en-US" sz="2400" dirty="0" smtClean="0"/>
          </a:p>
          <a:p>
            <a:r>
              <a:rPr lang="en-US" sz="2800" dirty="0" smtClean="0"/>
              <a:t>Behavioral - 2016</a:t>
            </a:r>
          </a:p>
          <a:p>
            <a:pPr lvl="1"/>
            <a:r>
              <a:rPr lang="en-US" sz="2400" dirty="0" smtClean="0"/>
              <a:t>Employees internalize new insights and alter behavior.</a:t>
            </a:r>
          </a:p>
          <a:p>
            <a:pPr lvl="1"/>
            <a:endParaRPr lang="en-US" sz="2400" dirty="0" smtClean="0"/>
          </a:p>
          <a:p>
            <a:r>
              <a:rPr lang="en-US" sz="2800" dirty="0" smtClean="0"/>
              <a:t>Performance Improvement - 2017</a:t>
            </a:r>
          </a:p>
          <a:p>
            <a:pPr lvl="1"/>
            <a:r>
              <a:rPr lang="en-US" sz="2400" dirty="0" smtClean="0"/>
              <a:t>Changes in behavior leading to measurable improvements in results.</a:t>
            </a:r>
          </a:p>
          <a:p>
            <a:endParaRPr lang="en-US" sz="32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36</a:t>
            </a:fld>
            <a:endParaRPr lang="en-US"/>
          </a:p>
        </p:txBody>
      </p:sp>
    </p:spTree>
    <p:extLst>
      <p:ext uri="{BB962C8B-B14F-4D97-AF65-F5344CB8AC3E}">
        <p14:creationId xmlns:p14="http://schemas.microsoft.com/office/powerpoint/2010/main" val="174190583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2015</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37</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16700333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Daily Standup </a:t>
                      </a:r>
                      <a:r>
                        <a:rPr lang="en-US" sz="1600" baseline="0" dirty="0" smtClean="0">
                          <a:solidFill>
                            <a:schemeClr val="bg1"/>
                          </a:solidFill>
                          <a:latin typeface="Courier" charset="0"/>
                          <a:ea typeface="Courier" charset="0"/>
                          <a:cs typeface="Courier" charset="0"/>
                          <a:sym typeface="Wingdings"/>
                        </a:rPr>
                        <a:t> Weekly Standup</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sym typeface="Wingdings"/>
                        </a:rPr>
                        <a:t>TFS Version Control : </a:t>
                      </a:r>
                      <a:r>
                        <a:rPr lang="en-US" sz="1600" b="1" i="1" baseline="0" dirty="0" smtClean="0">
                          <a:solidFill>
                            <a:srgbClr val="FFFF00"/>
                          </a:solidFill>
                          <a:latin typeface="Courier" charset="0"/>
                          <a:ea typeface="Courier" charset="0"/>
                          <a:cs typeface="Courier" charset="0"/>
                          <a:sym typeface="Wingdings"/>
                        </a:rPr>
                        <a:t>Goal 250 artifacts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Conferences – spread wealth</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DevOps in a Microsoft World (Snover)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Primary / Alternate engineer swaps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314370355"/>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Conf 2015 x 10</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Phoenix Project suggested reading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Nordstrom reference calls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PS &amp; VMware vCloud Automation Center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Prepare Workspace (TFS, </a:t>
                      </a:r>
                      <a:r>
                        <a:rPr lang="en-US" sz="1600" baseline="0" dirty="0" err="1" smtClean="0">
                          <a:solidFill>
                            <a:schemeClr val="bg1"/>
                          </a:solidFill>
                          <a:latin typeface="Courier" charset="0"/>
                          <a:ea typeface="Courier" charset="0"/>
                          <a:cs typeface="Courier" charset="0"/>
                        </a:rPr>
                        <a:t>.Net</a:t>
                      </a:r>
                      <a:r>
                        <a:rPr lang="en-US" sz="1600" baseline="0" dirty="0" smtClean="0">
                          <a:solidFill>
                            <a:schemeClr val="bg1"/>
                          </a:solidFill>
                          <a:latin typeface="Courier" charset="0"/>
                          <a:ea typeface="Courier" charset="0"/>
                          <a:cs typeface="Courier" charset="0"/>
                        </a:rPr>
                        <a:t>, PS, </a:t>
                      </a:r>
                      <a:r>
                        <a:rPr lang="en-US" sz="1600" baseline="0" dirty="0" err="1" smtClean="0">
                          <a:solidFill>
                            <a:schemeClr val="bg1"/>
                          </a:solidFill>
                          <a:latin typeface="Courier" charset="0"/>
                          <a:ea typeface="Courier" charset="0"/>
                          <a:cs typeface="Courier" charset="0"/>
                        </a:rPr>
                        <a:t>ChefDk</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POC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293073341"/>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Enterprise CHEF contract (700 nodes)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Weekly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DSC Server provisioning (PoshOrigin)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Difficulty stabilizing tools, automation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Height of frustration </a:t>
                      </a:r>
                      <a:r>
                        <a:rPr lang="en-US" sz="1600" b="1" baseline="0" dirty="0" smtClean="0">
                          <a:solidFill>
                            <a:srgbClr val="FFFF00"/>
                          </a:solidFill>
                          <a:latin typeface="Courier" charset="0"/>
                          <a:ea typeface="Courier" charset="0"/>
                          <a:cs typeface="Courier" charset="0"/>
                          <a:sym typeface="Wingdings"/>
                        </a:rPr>
                        <a:t></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onsite 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331747488"/>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Simplified PoshOrigin: WSIWYG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Greenfield via Server provisioning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Automation for ransomware remediation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Curious people series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Desktop PowerShell module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CHEF: 100+ Greenfield Servers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500+ artifacts in version control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29442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838200" y="416719"/>
            <a:ext cx="10515600" cy="1325563"/>
          </a:xfrm>
        </p:spPr>
        <p:txBody>
          <a:bodyPr/>
          <a:lstStyle/>
          <a:p>
            <a:r>
              <a:rPr lang="en-US" dirty="0" smtClean="0"/>
              <a:t>2016</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38</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623531028"/>
              </p:ext>
            </p:extLst>
          </p:nvPr>
        </p:nvGraphicFramePr>
        <p:xfrm>
          <a:off x="457199"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Greenfield N-Tier App with CHEF</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onsite training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Slack experimentation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Work visibility &amp; analytics – TFS + PowerShell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Clean up ticketing system</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Vmware DevOps investigation (vRA, etc.)</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All in one monitoring solution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848612960"/>
              </p:ext>
            </p:extLst>
          </p:nvPr>
        </p:nvGraphicFramePr>
        <p:xfrm>
          <a:off x="6090248"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Exploration:</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PS script consumption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aseline="0" dirty="0" smtClean="0">
                          <a:solidFill>
                            <a:schemeClr val="bg1"/>
                          </a:solidFill>
                          <a:latin typeface="Courier" charset="0"/>
                          <a:ea typeface="Courier" charset="0"/>
                          <a:cs typeface="Courier" charset="0"/>
                        </a:rPr>
                        <a:t> </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psake, pester, Artifactory</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Stretched vSAN cluster</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Data Center migration via automation</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module to manage 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Community:</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DevOpsDays Portland Sponsor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CFPs for tech conferences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2113273883"/>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Ideas:</a:t>
                      </a:r>
                      <a:r>
                        <a:rPr lang="en-US" sz="1600" b="1" baseline="0" dirty="0" smtClean="0">
                          <a:solidFill>
                            <a:srgbClr val="FFFF00"/>
                          </a:solidFill>
                          <a:latin typeface="Courier" charset="0"/>
                          <a:ea typeface="Courier" charset="0"/>
                          <a:cs typeface="Courier" charset="0"/>
                        </a:rPr>
                        <a:t> VelocityConf - ChatOps &amp;  Rotations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Book:</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“Team of Teams” McChrystal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Organization: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Cross functional re-org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SCM:</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GitLab – version control &amp; CI/CD</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CHEF + Hubot + Slack + GitLab</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O365 Exchange in Cloud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678971126"/>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Exploration</a:t>
                      </a:r>
                      <a:r>
                        <a:rPr lang="en-US" sz="1600" baseline="0" dirty="0" smtClean="0">
                          <a:solidFill>
                            <a:schemeClr val="bg1"/>
                          </a:solidFill>
                          <a:latin typeface="Courier" charset="0"/>
                          <a:ea typeface="Courier" charset="0"/>
                          <a:cs typeface="Courier" charset="0"/>
                        </a:rPr>
                        <a:t>: scripting for AWS/Azure, EMC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Challenges:</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Loadbalancer pains, SOX 404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CHEF:</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500+ Servers &amp; CHEF Automate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baseline="0" dirty="0" smtClean="0">
                          <a:solidFill>
                            <a:srgbClr val="FFFF00"/>
                          </a:solidFill>
                          <a:latin typeface="Courier" charset="0"/>
                          <a:ea typeface="Courier" charset="0"/>
                          <a:cs typeface="Courier" charset="0"/>
                        </a:rPr>
                        <a:t> 150+ scripts, “Etsy Day 1</a:t>
                      </a:r>
                      <a:r>
                        <a:rPr lang="en-US" sz="1600" b="1" baseline="0" dirty="0" smtClean="0">
                          <a:solidFill>
                            <a:srgbClr val="FFFF00"/>
                          </a:solidFill>
                          <a:latin typeface="Courier" charset="0"/>
                          <a:ea typeface="Courier" charset="0"/>
                          <a:cs typeface="Courier" charset="0"/>
                        </a:rPr>
                        <a:t>”</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Friction:</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Prioritization, Principles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Hiring great engineers, rotations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562192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797979"/>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79797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79797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797979"/>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Pods, Rotations, Cross-training</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39</a:t>
            </a:fld>
            <a:endParaRPr lang="en-US"/>
          </a:p>
        </p:txBody>
      </p:sp>
    </p:spTree>
    <p:extLst>
      <p:ext uri="{BB962C8B-B14F-4D97-AF65-F5344CB8AC3E}">
        <p14:creationId xmlns:p14="http://schemas.microsoft.com/office/powerpoint/2010/main" val="4030532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Core Challenge: </a:t>
            </a:r>
          </a:p>
          <a:p>
            <a:endParaRPr lang="en-US" sz="4800" dirty="0" smtClean="0"/>
          </a:p>
          <a:p>
            <a:r>
              <a:rPr lang="en-US" sz="4000" dirty="0" smtClean="0"/>
              <a:t>Enduring DevOps transformations require a commitment to learning</a:t>
            </a:r>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a:t>
            </a:fld>
            <a:endParaRPr lang="en-US"/>
          </a:p>
        </p:txBody>
      </p:sp>
    </p:spTree>
    <p:extLst>
      <p:ext uri="{BB962C8B-B14F-4D97-AF65-F5344CB8AC3E}">
        <p14:creationId xmlns:p14="http://schemas.microsoft.com/office/powerpoint/2010/main" val="56716342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ChatOps</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025" y="649531"/>
            <a:ext cx="4225769" cy="5634359"/>
          </a:xfrm>
          <a:prstGeom prst="rect">
            <a:avLst/>
          </a:prstGeom>
        </p:spPr>
      </p:pic>
    </p:spTree>
    <p:extLst>
      <p:ext uri="{BB962C8B-B14F-4D97-AF65-F5344CB8AC3E}">
        <p14:creationId xmlns:p14="http://schemas.microsoft.com/office/powerpoint/2010/main" val="19806625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Scheduled Weekly Retrospectives</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41</a:t>
            </a:fld>
            <a:endParaRPr lang="en-US"/>
          </a:p>
        </p:txBody>
      </p:sp>
    </p:spTree>
    <p:extLst>
      <p:ext uri="{BB962C8B-B14F-4D97-AF65-F5344CB8AC3E}">
        <p14:creationId xmlns:p14="http://schemas.microsoft.com/office/powerpoint/2010/main" val="208195457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Azure PaaS: 10+ POCs, ”Cloud first”</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42</a:t>
            </a:fld>
            <a:endParaRPr lang="en-US"/>
          </a:p>
        </p:txBody>
      </p:sp>
    </p:spTree>
    <p:extLst>
      <p:ext uri="{BB962C8B-B14F-4D97-AF65-F5344CB8AC3E}">
        <p14:creationId xmlns:p14="http://schemas.microsoft.com/office/powerpoint/2010/main" val="116343272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CHEF: 1300+ Nodes, Sensu, Compliance</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43</a:t>
            </a:fld>
            <a:endParaRPr lang="en-US"/>
          </a:p>
        </p:txBody>
      </p:sp>
    </p:spTree>
    <p:extLst>
      <p:ext uri="{BB962C8B-B14F-4D97-AF65-F5344CB8AC3E}">
        <p14:creationId xmlns:p14="http://schemas.microsoft.com/office/powerpoint/2010/main" val="166156272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Green/Blue </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44</a:t>
            </a:fld>
            <a:endParaRPr lang="en-US"/>
          </a:p>
        </p:txBody>
      </p:sp>
    </p:spTree>
    <p:extLst>
      <p:ext uri="{BB962C8B-B14F-4D97-AF65-F5344CB8AC3E}">
        <p14:creationId xmlns:p14="http://schemas.microsoft.com/office/powerpoint/2010/main" val="167265868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lstStyle/>
          <a:p>
            <a:r>
              <a:rPr lang="en-US" sz="4800" u="sng" dirty="0" smtClean="0"/>
              <a:t>2017:</a:t>
            </a:r>
            <a:endParaRPr lang="en-US" sz="4800" u="sng" dirty="0" smtClean="0"/>
          </a:p>
          <a:p>
            <a:endParaRPr lang="en-US" sz="4000" dirty="0"/>
          </a:p>
          <a:p>
            <a:r>
              <a:rPr lang="en-US" sz="4000" dirty="0" smtClean="0"/>
              <a:t>Learning labs</a:t>
            </a:r>
            <a:endParaRPr lang="en-US" sz="4000" dirty="0" smtClean="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45</a:t>
            </a:fld>
            <a:endParaRPr lang="en-US"/>
          </a:p>
        </p:txBody>
      </p:sp>
    </p:spTree>
    <p:extLst>
      <p:ext uri="{BB962C8B-B14F-4D97-AF65-F5344CB8AC3E}">
        <p14:creationId xmlns:p14="http://schemas.microsoft.com/office/powerpoint/2010/main" val="89308944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a:t>DevOps practices can be used to teach the organization to become a learning organization</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46</a:t>
            </a:fld>
            <a:endParaRPr lang="en-US"/>
          </a:p>
        </p:txBody>
      </p:sp>
    </p:spTree>
    <p:extLst>
      <p:ext uri="{BB962C8B-B14F-4D97-AF65-F5344CB8AC3E}">
        <p14:creationId xmlns:p14="http://schemas.microsoft.com/office/powerpoint/2010/main" val="133049274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000" dirty="0"/>
              <a:t>“A learning organization is an organization skilled at creating, acquiring, and transferring knowledge, and at modifying its behavior to reflect new knowledge and insights”</a:t>
            </a:r>
            <a:endParaRPr lang="en-US" sz="4000" dirty="0" smtClean="0"/>
          </a:p>
          <a:p>
            <a:endParaRPr lang="en-US" sz="4000" dirty="0" smtClean="0"/>
          </a:p>
          <a:p>
            <a:r>
              <a:rPr lang="en-US" sz="4000" i="1" dirty="0" smtClean="0"/>
              <a:t>- Professor David A. Garvin, HBS</a:t>
            </a:r>
            <a:endParaRPr lang="en-US" sz="4000" i="1"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5</a:t>
            </a:fld>
            <a:endParaRPr lang="en-US"/>
          </a:p>
        </p:txBody>
      </p:sp>
    </p:spTree>
    <p:extLst>
      <p:ext uri="{BB962C8B-B14F-4D97-AF65-F5344CB8AC3E}">
        <p14:creationId xmlns:p14="http://schemas.microsoft.com/office/powerpoint/2010/main" val="10271709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dirty="0" smtClean="0"/>
              <a:t>If you want to “do the DevOps” and don’t have a learning organization, what do you do?</a:t>
            </a:r>
          </a:p>
          <a:p>
            <a:endParaRPr lang="en-US" sz="48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6</a:t>
            </a:fld>
            <a:endParaRPr lang="en-US"/>
          </a:p>
        </p:txBody>
      </p:sp>
    </p:spTree>
    <p:extLst>
      <p:ext uri="{BB962C8B-B14F-4D97-AF65-F5344CB8AC3E}">
        <p14:creationId xmlns:p14="http://schemas.microsoft.com/office/powerpoint/2010/main" val="7184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Hypothesis: </a:t>
            </a:r>
          </a:p>
          <a:p>
            <a:endParaRPr lang="en-US" sz="4000" dirty="0" smtClean="0"/>
          </a:p>
          <a:p>
            <a:r>
              <a:rPr lang="en-US" sz="4000" dirty="0" smtClean="0"/>
              <a:t>Developing a growth mindset as an adult is difficult</a:t>
            </a:r>
            <a:endParaRPr lang="en-US" sz="4000" dirty="0" smtClean="0"/>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7</a:t>
            </a:fld>
            <a:endParaRPr lang="en-US"/>
          </a:p>
        </p:txBody>
      </p:sp>
    </p:spTree>
    <p:extLst>
      <p:ext uri="{BB962C8B-B14F-4D97-AF65-F5344CB8AC3E}">
        <p14:creationId xmlns:p14="http://schemas.microsoft.com/office/powerpoint/2010/main" val="120832622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4800" u="sng" dirty="0" smtClean="0"/>
              <a:t>Interviews: </a:t>
            </a:r>
          </a:p>
          <a:p>
            <a:endParaRPr lang="en-US" sz="4000" dirty="0" smtClean="0"/>
          </a:p>
          <a:p>
            <a:pPr marL="914400" indent="-914400">
              <a:buFont typeface="+mj-lt"/>
              <a:buAutoNum type="arabicPeriod"/>
            </a:pPr>
            <a:r>
              <a:rPr lang="en-US" sz="4000" dirty="0" smtClean="0"/>
              <a:t>Describe Journey</a:t>
            </a:r>
          </a:p>
          <a:p>
            <a:pPr marL="914400" indent="-914400">
              <a:buFont typeface="+mj-lt"/>
              <a:buAutoNum type="arabicPeriod"/>
            </a:pPr>
            <a:r>
              <a:rPr lang="en-US" sz="4000" dirty="0" smtClean="0"/>
              <a:t>Favorite/least favorite aspect</a:t>
            </a:r>
          </a:p>
          <a:p>
            <a:pPr marL="914400" indent="-914400">
              <a:buFont typeface="+mj-lt"/>
              <a:buAutoNum type="arabicPeriod"/>
            </a:pPr>
            <a:r>
              <a:rPr lang="en-US" sz="4000" dirty="0" smtClean="0"/>
              <a:t>Advice to the 2015 you</a:t>
            </a:r>
          </a:p>
          <a:p>
            <a:pPr marL="914400" indent="-914400">
              <a:buFont typeface="+mj-lt"/>
              <a:buAutoNum type="arabicPeriod"/>
            </a:pPr>
            <a:r>
              <a:rPr lang="en-US" sz="4000" dirty="0" smtClean="0"/>
              <a:t>Anticipating in next 2 years</a:t>
            </a:r>
          </a:p>
          <a:p>
            <a:endParaRPr lang="en-US" sz="4000" dirty="0"/>
          </a:p>
        </p:txBody>
      </p:sp>
      <p:sp>
        <p:nvSpPr>
          <p:cNvPr id="4" name="Slide Number Placeholder 3"/>
          <p:cNvSpPr>
            <a:spLocks noGrp="1"/>
          </p:cNvSpPr>
          <p:nvPr>
            <p:ph type="sldNum" sz="quarter" idx="4294967295"/>
          </p:nvPr>
        </p:nvSpPr>
        <p:spPr>
          <a:xfrm>
            <a:off x="0" y="6283325"/>
            <a:ext cx="808038" cy="411163"/>
          </a:xfrm>
        </p:spPr>
        <p:txBody>
          <a:bodyPr/>
          <a:lstStyle/>
          <a:p>
            <a:fld id="{03CBEB89-E47E-4106-9DE1-9B407DF8E52F}" type="slidenum">
              <a:rPr lang="en-US" smtClean="0"/>
              <a:pPr/>
              <a:t>8</a:t>
            </a:fld>
            <a:endParaRPr lang="en-US"/>
          </a:p>
        </p:txBody>
      </p:sp>
    </p:spTree>
    <p:extLst>
      <p:ext uri="{BB962C8B-B14F-4D97-AF65-F5344CB8AC3E}">
        <p14:creationId xmlns:p14="http://schemas.microsoft.com/office/powerpoint/2010/main" val="29179008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p:txBody>
          <a:bodyPr anchor="t"/>
          <a:lstStyle/>
          <a:p>
            <a:endParaRPr lang="en-US" sz="4800" u="sng" dirty="0" smtClean="0"/>
          </a:p>
          <a:p>
            <a:r>
              <a:rPr lang="en-US" sz="4800" u="sng" dirty="0" smtClean="0"/>
              <a:t>The Journey: </a:t>
            </a:r>
          </a:p>
          <a:p>
            <a:endParaRPr lang="en-US" sz="4000" dirty="0" smtClean="0"/>
          </a:p>
          <a:p>
            <a:r>
              <a:rPr lang="en-US" sz="4000" dirty="0" smtClean="0"/>
              <a:t>Rewarding, bumpy, and lots of self doubt, I definitely felt like an imposter.  Eventually: “I felt like I could grow/contribute”</a:t>
            </a:r>
          </a:p>
          <a:p>
            <a:endParaRPr lang="en-US" sz="4000" dirty="0"/>
          </a:p>
        </p:txBody>
      </p:sp>
      <p:sp>
        <p:nvSpPr>
          <p:cNvPr id="3" name="Slide Number Placeholder 2"/>
          <p:cNvSpPr>
            <a:spLocks noGrp="1"/>
          </p:cNvSpPr>
          <p:nvPr>
            <p:ph type="sldNum" sz="quarter" idx="4294967295"/>
          </p:nvPr>
        </p:nvSpPr>
        <p:spPr>
          <a:xfrm>
            <a:off x="0" y="6283325"/>
            <a:ext cx="808038" cy="411163"/>
          </a:xfrm>
        </p:spPr>
        <p:txBody>
          <a:bodyPr/>
          <a:lstStyle/>
          <a:p>
            <a:fld id="{03CBEB89-E47E-4106-9DE1-9B407DF8E52F}" type="slidenum">
              <a:rPr lang="en-US" smtClean="0"/>
              <a:pPr/>
              <a:t>9</a:t>
            </a:fld>
            <a:endParaRPr lang="en-US"/>
          </a:p>
        </p:txBody>
      </p:sp>
    </p:spTree>
    <p:extLst>
      <p:ext uri="{BB962C8B-B14F-4D97-AF65-F5344CB8AC3E}">
        <p14:creationId xmlns:p14="http://schemas.microsoft.com/office/powerpoint/2010/main" val="1914439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53907</TotalTime>
  <Words>2465</Words>
  <Application>Microsoft Macintosh PowerPoint</Application>
  <PresentationFormat>Widescreen</PresentationFormat>
  <Paragraphs>434</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Courier</vt:lpstr>
      <vt:lpstr>GerTT</vt:lpstr>
      <vt:lpstr>Wingdings</vt:lpstr>
      <vt:lpstr>Arial</vt:lpstr>
      <vt:lpstr>Office Theme</vt:lpstr>
      <vt:lpstr>DevOpsing in a Microsoft World</vt:lpstr>
      <vt:lpstr>PowerPoint Presentation</vt:lpstr>
      <vt:lpstr>DevOps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SWOT Analysis ~2014</vt:lpstr>
      <vt:lpstr>PowerPoint Presentation</vt:lpstr>
      <vt:lpstr>BE – KNOW – DO</vt:lpstr>
      <vt:lpstr>PowerPoint Presentation</vt:lpstr>
      <vt:lpstr>PowerPoint Presentation</vt:lpstr>
      <vt:lpstr>2015</vt:lpstr>
      <vt:lpstr>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Nasello, Scott</dc:creator>
  <cp:lastModifiedBy>Nasello, Scott</cp:lastModifiedBy>
  <cp:revision>608</cp:revision>
  <cp:lastPrinted>2017-04-22T16:30:34Z</cp:lastPrinted>
  <dcterms:created xsi:type="dcterms:W3CDTF">2016-04-06T03:20:48Z</dcterms:created>
  <dcterms:modified xsi:type="dcterms:W3CDTF">2017-04-23T23:42:58Z</dcterms:modified>
</cp:coreProperties>
</file>