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51" r:id="rId2"/>
    <p:sldId id="349" r:id="rId3"/>
    <p:sldId id="350" r:id="rId4"/>
    <p:sldId id="352" r:id="rId5"/>
    <p:sldId id="354" r:id="rId6"/>
    <p:sldId id="353" r:id="rId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9" autoAdjust="0"/>
    <p:restoredTop sz="90746" autoAdjust="0"/>
  </p:normalViewPr>
  <p:slideViewPr>
    <p:cSldViewPr snapToGrid="0">
      <p:cViewPr>
        <p:scale>
          <a:sx n="100" d="100"/>
          <a:sy n="100" d="100"/>
        </p:scale>
        <p:origin x="1120" y="7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98BCF-C905-E646-944D-2928BFE2F061}" type="datetimeFigureOut">
              <a:rPr lang="en-US" smtClean="0"/>
              <a:t>4/3/17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72D5D-D97B-0A4F-881B-00F17EBB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81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BB03E87-2196-409F-9917-B96E0FB7F128}" type="datetimeFigureOut">
              <a:rPr lang="en-US" smtClean="0"/>
              <a:t>4/3/17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61D6427-4E40-48B2-9E5C-DB98B8F4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87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Excited</a:t>
            </a:r>
            <a:r>
              <a:rPr lang="en-US" sz="1200" baseline="0" dirty="0" smtClean="0"/>
              <a:t> because ChatOps is transformative.  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53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Excited</a:t>
            </a:r>
            <a:r>
              <a:rPr lang="en-US" sz="1200" baseline="0" dirty="0" smtClean="0"/>
              <a:t> because ChatOps is transformative.  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28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Excited</a:t>
            </a:r>
            <a:r>
              <a:rPr lang="en-US" sz="1200" baseline="0" dirty="0" smtClean="0"/>
              <a:t> because ChatOps is transformative.  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83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Excited</a:t>
            </a:r>
            <a:r>
              <a:rPr lang="en-US" sz="1200" baseline="0" dirty="0" smtClean="0"/>
              <a:t> because ChatOps is transformative.  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07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400" y="6283890"/>
            <a:ext cx="807720" cy="410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  <a:latin typeface="GerTT" charset="0"/>
                <a:ea typeface="GerTT" charset="0"/>
                <a:cs typeface="GerTT" charset="0"/>
              </a:defRPr>
            </a:lvl1pPr>
          </a:lstStyle>
          <a:p>
            <a:fld id="{03CBEB89-E47E-4106-9DE1-9B407DF8E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3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  <a:lvl2pPr>
              <a:defRPr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2pPr>
            <a:lvl3pPr>
              <a:defRPr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3pPr>
            <a:lvl4pPr>
              <a:defRPr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4pPr>
            <a:lvl5pPr>
              <a:defRPr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400" y="6283890"/>
            <a:ext cx="807720" cy="410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  <a:latin typeface="GerTT" charset="0"/>
                <a:ea typeface="GerTT" charset="0"/>
                <a:cs typeface="GerTT" charset="0"/>
              </a:defRPr>
            </a:lvl1pPr>
          </a:lstStyle>
          <a:p>
            <a:fld id="{03CBEB89-E47E-4106-9DE1-9B407DF8E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7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167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18466" y="6232435"/>
            <a:ext cx="5889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@scottnasello | @</a:t>
            </a:r>
            <a:r>
              <a:rPr lang="en-US" sz="2400" b="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DevOpsDaysSea</a:t>
            </a:r>
            <a:endParaRPr lang="en-US" sz="2400" b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400" y="6283890"/>
            <a:ext cx="807720" cy="410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  <a:latin typeface="GerTT" charset="0"/>
                <a:ea typeface="GerTT" charset="0"/>
                <a:cs typeface="GerTT" charset="0"/>
              </a:defRPr>
            </a:lvl1pPr>
          </a:lstStyle>
          <a:p>
            <a:fld id="{03CBEB89-E47E-4106-9DE1-9B407DF8E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1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ourier" charset="0"/>
          <a:ea typeface="Courier" charset="0"/>
          <a:cs typeface="Courier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1919"/>
            <a:ext cx="10515600" cy="1325563"/>
          </a:xfrm>
        </p:spPr>
        <p:txBody>
          <a:bodyPr>
            <a:noAutofit/>
          </a:bodyPr>
          <a:lstStyle/>
          <a:p>
            <a:r>
              <a:rPr lang="en-US" sz="5400" dirty="0" smtClean="0"/>
              <a:t>DevOpsing in a Microsoft World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9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Challenges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83312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Normal, rational hesitation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Functional silos, organizational alignment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Typical ALDO challenges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Monolithic tools, screenshots, click </a:t>
            </a:r>
            <a:r>
              <a:rPr lang="en-US" sz="2400" dirty="0" smtClean="0"/>
              <a:t>next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Closed source, undocumented APIs, friction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Reliance </a:t>
            </a:r>
            <a:r>
              <a:rPr lang="en-US" sz="2400" dirty="0"/>
              <a:t>on vendors for </a:t>
            </a:r>
            <a:r>
              <a:rPr lang="en-US" sz="2400" dirty="0" smtClean="0"/>
              <a:t>engineering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COTS (Buy vs. Build)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Long tenured staff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Virtualization Complacency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9347200" y="1970882"/>
            <a:ext cx="431800" cy="899318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9956800" y="1898253"/>
            <a:ext cx="2044700" cy="103544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Typical Linux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Org</a:t>
            </a:r>
            <a:endParaRPr lang="en-US" sz="2400" dirty="0"/>
          </a:p>
        </p:txBody>
      </p:sp>
      <p:sp>
        <p:nvSpPr>
          <p:cNvPr id="9" name="Right Brace 8"/>
          <p:cNvSpPr/>
          <p:nvPr/>
        </p:nvSpPr>
        <p:spPr>
          <a:xfrm>
            <a:off x="9347200" y="3431382"/>
            <a:ext cx="431800" cy="899318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9956800" y="3320653"/>
            <a:ext cx="2044700" cy="106084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Typical Microsoft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Org</a:t>
            </a:r>
            <a:endParaRPr lang="en-US" sz="2400" dirty="0"/>
          </a:p>
        </p:txBody>
      </p:sp>
      <p:sp>
        <p:nvSpPr>
          <p:cNvPr id="11" name="Right Brace 10"/>
          <p:cNvSpPr/>
          <p:nvPr/>
        </p:nvSpPr>
        <p:spPr>
          <a:xfrm>
            <a:off x="9347200" y="4891882"/>
            <a:ext cx="431800" cy="899318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9956800" y="5009753"/>
            <a:ext cx="2044700" cy="663575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Columbia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939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2381250"/>
            <a:ext cx="11341100" cy="2095501"/>
          </a:xfrm>
        </p:spPr>
        <p:txBody>
          <a:bodyPr/>
          <a:lstStyle/>
          <a:p>
            <a:pPr marL="0" indent="0">
              <a:buNone/>
            </a:pPr>
            <a:r>
              <a:rPr lang="en-US" sz="5400" dirty="0" smtClean="0"/>
              <a:t>Core Challenge: DevOps transformation requires a learning organization</a:t>
            </a:r>
          </a:p>
          <a:p>
            <a:pPr marL="0" indent="0">
              <a:buNone/>
            </a:pP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6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Build a learning organization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Hire DevOps </a:t>
            </a:r>
            <a:r>
              <a:rPr lang="en-US" dirty="0" smtClean="0"/>
              <a:t>engineers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DevOps initiative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Small batch DevOps to cultivate learning org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4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SWOT Analysis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404216"/>
              </p:ext>
            </p:extLst>
          </p:nvPr>
        </p:nvGraphicFramePr>
        <p:xfrm>
          <a:off x="838200" y="1473199"/>
          <a:ext cx="10515600" cy="4279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/>
                <a:gridCol w="5257800"/>
              </a:tblGrid>
              <a:tr h="2139950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400" u="sng" dirty="0" smtClean="0">
                          <a:solidFill>
                            <a:schemeClr val="bg1"/>
                          </a:solidFill>
                        </a:rPr>
                        <a:t>Strengths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Exceptionally tight knit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teams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Substantial expertise in virtualization, storage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Strong operational background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400" u="sng" dirty="0" smtClean="0">
                          <a:solidFill>
                            <a:schemeClr val="bg1"/>
                          </a:solidFill>
                        </a:rPr>
                        <a:t>Weaknesses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Single threaded in a number of technologies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Reliance on vendors (COTS, Microsoft, EMC)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Substantial legacy footprint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Large population of long-lived pets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Organization not “product” oriented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Decentralized Internal Customer base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9950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400" u="sng" dirty="0" smtClean="0">
                          <a:solidFill>
                            <a:schemeClr val="bg1"/>
                          </a:solidFill>
                        </a:rPr>
                        <a:t>Opportunities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“Trying new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things since 1938”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Centralized Infrastructure Engineering teams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Learning Organization / Generative Culture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Engineering orientation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400" u="sng" dirty="0" smtClean="0">
                          <a:solidFill>
                            <a:schemeClr val="bg1"/>
                          </a:solidFill>
                        </a:rPr>
                        <a:t>Threats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Scripting / automation</a:t>
                      </a:r>
                      <a:endParaRPr lang="en-US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8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batch DevOps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Make a compelling case for change (Tactic 14)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DevOps information sessions (Tactic 2)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Make Work Visible (Tactic 11)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Experiments (Tactic 4)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Gemba Walks (Tactic 9)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Later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Set WIP Limits (Tactic 13)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Blameless Retrospectives (Tactic 5)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0" y="4132862"/>
            <a:ext cx="3635439" cy="24196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006" y="4170788"/>
            <a:ext cx="1061419" cy="41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92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37397</TotalTime>
  <Words>244</Words>
  <Application>Microsoft Macintosh PowerPoint</Application>
  <PresentationFormat>Widescreen</PresentationFormat>
  <Paragraphs>71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Courier</vt:lpstr>
      <vt:lpstr>GerTT</vt:lpstr>
      <vt:lpstr>Arial</vt:lpstr>
      <vt:lpstr>Office Theme</vt:lpstr>
      <vt:lpstr>DevOpsing in a Microsoft World</vt:lpstr>
      <vt:lpstr>DevOps Challenges</vt:lpstr>
      <vt:lpstr>PowerPoint Presentation</vt:lpstr>
      <vt:lpstr>Options</vt:lpstr>
      <vt:lpstr>SWOT Analysis</vt:lpstr>
      <vt:lpstr>Small batch DevOps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Nasello, Scott</dc:creator>
  <cp:lastModifiedBy>Nasello, Scott</cp:lastModifiedBy>
  <cp:revision>390</cp:revision>
  <cp:lastPrinted>2016-11-11T13:55:47Z</cp:lastPrinted>
  <dcterms:created xsi:type="dcterms:W3CDTF">2016-04-06T03:20:48Z</dcterms:created>
  <dcterms:modified xsi:type="dcterms:W3CDTF">2017-04-03T16:33:07Z</dcterms:modified>
</cp:coreProperties>
</file>