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handoutMasterIdLst>
    <p:handoutMasterId r:id="rId44"/>
  </p:handoutMasterIdLst>
  <p:sldIdLst>
    <p:sldId id="351" r:id="rId2"/>
    <p:sldId id="385" r:id="rId3"/>
    <p:sldId id="349" r:id="rId4"/>
    <p:sldId id="350" r:id="rId5"/>
    <p:sldId id="375" r:id="rId6"/>
    <p:sldId id="374" r:id="rId7"/>
    <p:sldId id="381" r:id="rId8"/>
    <p:sldId id="405" r:id="rId9"/>
    <p:sldId id="399" r:id="rId10"/>
    <p:sldId id="418" r:id="rId11"/>
    <p:sldId id="419" r:id="rId12"/>
    <p:sldId id="391" r:id="rId13"/>
    <p:sldId id="422" r:id="rId14"/>
    <p:sldId id="423" r:id="rId15"/>
    <p:sldId id="424" r:id="rId16"/>
    <p:sldId id="392" r:id="rId17"/>
    <p:sldId id="420" r:id="rId18"/>
    <p:sldId id="421" r:id="rId19"/>
    <p:sldId id="395" r:id="rId20"/>
    <p:sldId id="393" r:id="rId21"/>
    <p:sldId id="394" r:id="rId22"/>
    <p:sldId id="417" r:id="rId23"/>
    <p:sldId id="396" r:id="rId24"/>
    <p:sldId id="408" r:id="rId25"/>
    <p:sldId id="409" r:id="rId26"/>
    <p:sldId id="387" r:id="rId27"/>
    <p:sldId id="410" r:id="rId28"/>
    <p:sldId id="414" r:id="rId29"/>
    <p:sldId id="415" r:id="rId30"/>
    <p:sldId id="416" r:id="rId31"/>
    <p:sldId id="388" r:id="rId32"/>
    <p:sldId id="407" r:id="rId33"/>
    <p:sldId id="355" r:id="rId34"/>
    <p:sldId id="380" r:id="rId35"/>
    <p:sldId id="390" r:id="rId36"/>
    <p:sldId id="389" r:id="rId37"/>
    <p:sldId id="356" r:id="rId38"/>
    <p:sldId id="386" r:id="rId39"/>
    <p:sldId id="411" r:id="rId40"/>
    <p:sldId id="403" r:id="rId41"/>
    <p:sldId id="413" r:id="rId4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F00"/>
    <a:srgbClr val="D4D4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118" autoAdjust="0"/>
    <p:restoredTop sz="87983" autoAdjust="0"/>
  </p:normalViewPr>
  <p:slideViewPr>
    <p:cSldViewPr snapToGrid="0">
      <p:cViewPr>
        <p:scale>
          <a:sx n="59" d="100"/>
          <a:sy n="59" d="100"/>
        </p:scale>
        <p:origin x="1880" y="128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5B498BCF-C905-E646-944D-2928BFE2F061}" type="datetimeFigureOut">
              <a:rPr lang="en-US" smtClean="0"/>
              <a:t>4/22/17</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53F72D5D-D97B-0A4F-881B-00F17EBB65B1}" type="slidenum">
              <a:rPr lang="en-US" smtClean="0"/>
              <a:t>‹#›</a:t>
            </a:fld>
            <a:endParaRPr lang="en-US"/>
          </a:p>
        </p:txBody>
      </p:sp>
    </p:spTree>
    <p:extLst>
      <p:ext uri="{BB962C8B-B14F-4D97-AF65-F5344CB8AC3E}">
        <p14:creationId xmlns:p14="http://schemas.microsoft.com/office/powerpoint/2010/main" val="9934812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BB03E87-2196-409F-9917-B96E0FB7F128}" type="datetimeFigureOut">
              <a:rPr lang="en-US" smtClean="0"/>
              <a:t>4/22/17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61D6427-4E40-48B2-9E5C-DB98B8F42838}" type="slidenum">
              <a:rPr lang="en-US" smtClean="0"/>
              <a:t>‹#›</a:t>
            </a:fld>
            <a:endParaRPr lang="en-US"/>
          </a:p>
        </p:txBody>
      </p:sp>
    </p:spTree>
    <p:extLst>
      <p:ext uri="{BB962C8B-B14F-4D97-AF65-F5344CB8AC3E}">
        <p14:creationId xmlns:p14="http://schemas.microsoft.com/office/powerpoint/2010/main" val="80678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afternoon, I'm Scott Nasello</a:t>
            </a:r>
            <a:r>
              <a:rPr lang="en-US" baseline="0" dirty="0" smtClean="0"/>
              <a:t> </a:t>
            </a:r>
            <a:r>
              <a:rPr lang="en-US" dirty="0" smtClean="0"/>
              <a:t>!  </a:t>
            </a:r>
          </a:p>
          <a:p>
            <a:endParaRPr lang="en-US" dirty="0" smtClean="0"/>
          </a:p>
          <a:p>
            <a:r>
              <a:rPr lang="en-US" dirty="0" smtClean="0"/>
              <a:t>Who</a:t>
            </a:r>
            <a:r>
              <a:rPr lang="en-US" baseline="0" dirty="0" smtClean="0"/>
              <a:t>'s ready to talk about </a:t>
            </a:r>
            <a:r>
              <a:rPr lang="en-US" baseline="0" dirty="0" err="1" smtClean="0"/>
              <a:t>DevOpsing</a:t>
            </a:r>
            <a:r>
              <a:rPr lang="en-US" baseline="0" dirty="0" smtClean="0"/>
              <a:t> in a Microsoft World?  </a:t>
            </a:r>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1</a:t>
            </a:fld>
            <a:endParaRPr lang="en-US"/>
          </a:p>
        </p:txBody>
      </p:sp>
    </p:spTree>
    <p:extLst>
      <p:ext uri="{BB962C8B-B14F-4D97-AF65-F5344CB8AC3E}">
        <p14:creationId xmlns:p14="http://schemas.microsoft.com/office/powerpoint/2010/main" val="1337456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10</a:t>
            </a:fld>
            <a:endParaRPr lang="en-US"/>
          </a:p>
        </p:txBody>
      </p:sp>
    </p:spTree>
    <p:extLst>
      <p:ext uri="{BB962C8B-B14F-4D97-AF65-F5344CB8AC3E}">
        <p14:creationId xmlns:p14="http://schemas.microsoft.com/office/powerpoint/2010/main" val="1114347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11</a:t>
            </a:fld>
            <a:endParaRPr lang="en-US"/>
          </a:p>
        </p:txBody>
      </p:sp>
    </p:spTree>
    <p:extLst>
      <p:ext uri="{BB962C8B-B14F-4D97-AF65-F5344CB8AC3E}">
        <p14:creationId xmlns:p14="http://schemas.microsoft.com/office/powerpoint/2010/main" val="801840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12</a:t>
            </a:fld>
            <a:endParaRPr lang="en-US"/>
          </a:p>
        </p:txBody>
      </p:sp>
    </p:spTree>
    <p:extLst>
      <p:ext uri="{BB962C8B-B14F-4D97-AF65-F5344CB8AC3E}">
        <p14:creationId xmlns:p14="http://schemas.microsoft.com/office/powerpoint/2010/main" val="503777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13</a:t>
            </a:fld>
            <a:endParaRPr lang="en-US"/>
          </a:p>
        </p:txBody>
      </p:sp>
    </p:spTree>
    <p:extLst>
      <p:ext uri="{BB962C8B-B14F-4D97-AF65-F5344CB8AC3E}">
        <p14:creationId xmlns:p14="http://schemas.microsoft.com/office/powerpoint/2010/main" val="1477916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14</a:t>
            </a:fld>
            <a:endParaRPr lang="en-US"/>
          </a:p>
        </p:txBody>
      </p:sp>
    </p:spTree>
    <p:extLst>
      <p:ext uri="{BB962C8B-B14F-4D97-AF65-F5344CB8AC3E}">
        <p14:creationId xmlns:p14="http://schemas.microsoft.com/office/powerpoint/2010/main" val="174710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15</a:t>
            </a:fld>
            <a:endParaRPr lang="en-US"/>
          </a:p>
        </p:txBody>
      </p:sp>
    </p:spTree>
    <p:extLst>
      <p:ext uri="{BB962C8B-B14F-4D97-AF65-F5344CB8AC3E}">
        <p14:creationId xmlns:p14="http://schemas.microsoft.com/office/powerpoint/2010/main" val="718669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sz="1200" dirty="0" smtClean="0">
                <a:solidFill>
                  <a:srgbClr val="FFFF00"/>
                </a:solidFill>
              </a:rPr>
              <a:t>Constant change</a:t>
            </a:r>
            <a:r>
              <a:rPr lang="is-IS" sz="1200" dirty="0" smtClean="0">
                <a:solidFill>
                  <a:srgbClr val="FFFF00"/>
                </a:solidFill>
              </a:rPr>
              <a:t>… all the experiments, not enough time to go deep</a:t>
            </a:r>
          </a:p>
          <a:p>
            <a:pPr>
              <a:lnSpc>
                <a:spcPct val="100000"/>
              </a:lnSpc>
              <a:spcBef>
                <a:spcPts val="0"/>
              </a:spcBef>
            </a:pPr>
            <a:endParaRPr lang="is-IS" sz="1200" dirty="0" smtClean="0"/>
          </a:p>
          <a:p>
            <a:pPr>
              <a:lnSpc>
                <a:spcPct val="100000"/>
              </a:lnSpc>
              <a:spcBef>
                <a:spcPts val="0"/>
              </a:spcBef>
            </a:pPr>
            <a:r>
              <a:rPr lang="is-IS" sz="1200" dirty="0" smtClean="0"/>
              <a:t>Adapting to change is difficult, especially for those in the field for many years</a:t>
            </a:r>
          </a:p>
          <a:p>
            <a:pPr>
              <a:lnSpc>
                <a:spcPct val="100000"/>
              </a:lnSpc>
              <a:spcBef>
                <a:spcPts val="0"/>
              </a:spcBef>
            </a:pPr>
            <a:endParaRPr lang="is-IS" sz="1200" dirty="0" smtClean="0"/>
          </a:p>
          <a:p>
            <a:pPr>
              <a:lnSpc>
                <a:spcPct val="100000"/>
              </a:lnSpc>
              <a:spcBef>
                <a:spcPts val="0"/>
              </a:spcBef>
            </a:pPr>
            <a:r>
              <a:rPr lang="is-IS" sz="1200" dirty="0" smtClean="0"/>
              <a:t>Not being able to devote enough time to new work</a:t>
            </a:r>
          </a:p>
          <a:p>
            <a:pPr>
              <a:lnSpc>
                <a:spcPct val="100000"/>
              </a:lnSpc>
              <a:spcBef>
                <a:spcPts val="0"/>
              </a:spcBef>
            </a:pPr>
            <a:endParaRPr lang="is-IS" sz="1200" dirty="0" smtClean="0"/>
          </a:p>
          <a:p>
            <a:pPr>
              <a:lnSpc>
                <a:spcPct val="100000"/>
              </a:lnSpc>
              <a:spcBef>
                <a:spcPts val="0"/>
              </a:spcBef>
            </a:pPr>
            <a:r>
              <a:rPr lang="is-IS" sz="1200" dirty="0" smtClean="0">
                <a:solidFill>
                  <a:srgbClr val="FFFF00"/>
                </a:solidFill>
              </a:rPr>
              <a:t>Feeling lost/helpless, discomfort due to width and breadth of areas</a:t>
            </a:r>
          </a:p>
          <a:p>
            <a:pPr>
              <a:lnSpc>
                <a:spcPct val="100000"/>
              </a:lnSpc>
              <a:spcBef>
                <a:spcPts val="0"/>
              </a:spcBef>
            </a:pPr>
            <a:endParaRPr lang="is-IS" sz="1200" dirty="0" smtClean="0"/>
          </a:p>
          <a:p>
            <a:pPr>
              <a:lnSpc>
                <a:spcPct val="100000"/>
              </a:lnSpc>
              <a:spcBef>
                <a:spcPts val="0"/>
              </a:spcBef>
            </a:pPr>
            <a:r>
              <a:rPr lang="is-IS" sz="1200" dirty="0" smtClean="0"/>
              <a:t>Windows makes it harder than it needs to be</a:t>
            </a:r>
          </a:p>
          <a:p>
            <a:pPr>
              <a:lnSpc>
                <a:spcPct val="100000"/>
              </a:lnSpc>
              <a:spcBef>
                <a:spcPts val="0"/>
              </a:spcBef>
            </a:pPr>
            <a:endParaRPr lang="is-IS" sz="1200" dirty="0" smtClean="0"/>
          </a:p>
          <a:p>
            <a:pPr>
              <a:lnSpc>
                <a:spcPct val="100000"/>
              </a:lnSpc>
              <a:spcBef>
                <a:spcPts val="0"/>
              </a:spcBef>
            </a:pPr>
            <a:r>
              <a:rPr lang="is-IS" sz="1200" dirty="0" smtClean="0"/>
              <a:t>Lack of prioritization across projects</a:t>
            </a:r>
          </a:p>
          <a:p>
            <a:pPr>
              <a:lnSpc>
                <a:spcPct val="100000"/>
              </a:lnSpc>
              <a:spcBef>
                <a:spcPts val="0"/>
              </a:spcBef>
            </a:pPr>
            <a:endParaRPr lang="en-US" sz="1200" dirty="0" smtClean="0"/>
          </a:p>
          <a:p>
            <a:pPr>
              <a:lnSpc>
                <a:spcPct val="100000"/>
              </a:lnSpc>
              <a:spcBef>
                <a:spcPts val="0"/>
              </a:spcBef>
            </a:pPr>
            <a:r>
              <a:rPr lang="en-US" sz="1200" dirty="0" smtClean="0"/>
              <a:t>The lack of time to experiment with technologies outside my immediate areas of responsibility has been frustrating</a:t>
            </a:r>
          </a:p>
        </p:txBody>
      </p:sp>
      <p:sp>
        <p:nvSpPr>
          <p:cNvPr id="4" name="Slide Number Placeholder 3"/>
          <p:cNvSpPr>
            <a:spLocks noGrp="1"/>
          </p:cNvSpPr>
          <p:nvPr>
            <p:ph type="sldNum" sz="quarter" idx="10"/>
          </p:nvPr>
        </p:nvSpPr>
        <p:spPr/>
        <p:txBody>
          <a:bodyPr/>
          <a:lstStyle/>
          <a:p>
            <a:fld id="{A61D6427-4E40-48B2-9E5C-DB98B8F42838}" type="slidenum">
              <a:rPr lang="en-US" smtClean="0"/>
              <a:t>16</a:t>
            </a:fld>
            <a:endParaRPr lang="en-US"/>
          </a:p>
        </p:txBody>
      </p:sp>
    </p:spTree>
    <p:extLst>
      <p:ext uri="{BB962C8B-B14F-4D97-AF65-F5344CB8AC3E}">
        <p14:creationId xmlns:p14="http://schemas.microsoft.com/office/powerpoint/2010/main" val="1483193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sz="1200" dirty="0" smtClean="0">
                <a:solidFill>
                  <a:srgbClr val="FFFF00"/>
                </a:solidFill>
              </a:rPr>
              <a:t>Constant change</a:t>
            </a:r>
            <a:r>
              <a:rPr lang="is-IS" sz="1200" dirty="0" smtClean="0">
                <a:solidFill>
                  <a:srgbClr val="FFFF00"/>
                </a:solidFill>
              </a:rPr>
              <a:t>… all the experiments, not enough time to go deep</a:t>
            </a:r>
          </a:p>
          <a:p>
            <a:pPr>
              <a:lnSpc>
                <a:spcPct val="100000"/>
              </a:lnSpc>
              <a:spcBef>
                <a:spcPts val="0"/>
              </a:spcBef>
            </a:pPr>
            <a:endParaRPr lang="is-IS" sz="1200" dirty="0" smtClean="0"/>
          </a:p>
          <a:p>
            <a:pPr>
              <a:lnSpc>
                <a:spcPct val="100000"/>
              </a:lnSpc>
              <a:spcBef>
                <a:spcPts val="0"/>
              </a:spcBef>
            </a:pPr>
            <a:r>
              <a:rPr lang="is-IS" sz="1200" dirty="0" smtClean="0"/>
              <a:t>Adapting to change is difficult, especially for those in the field for many years</a:t>
            </a:r>
          </a:p>
          <a:p>
            <a:pPr>
              <a:lnSpc>
                <a:spcPct val="100000"/>
              </a:lnSpc>
              <a:spcBef>
                <a:spcPts val="0"/>
              </a:spcBef>
            </a:pPr>
            <a:endParaRPr lang="is-IS" sz="1200" dirty="0" smtClean="0"/>
          </a:p>
          <a:p>
            <a:pPr>
              <a:lnSpc>
                <a:spcPct val="100000"/>
              </a:lnSpc>
              <a:spcBef>
                <a:spcPts val="0"/>
              </a:spcBef>
            </a:pPr>
            <a:r>
              <a:rPr lang="is-IS" sz="1200" dirty="0" smtClean="0"/>
              <a:t>Not being able to devote enough time to new work</a:t>
            </a:r>
          </a:p>
          <a:p>
            <a:pPr>
              <a:lnSpc>
                <a:spcPct val="100000"/>
              </a:lnSpc>
              <a:spcBef>
                <a:spcPts val="0"/>
              </a:spcBef>
            </a:pPr>
            <a:endParaRPr lang="is-IS" sz="1200" dirty="0" smtClean="0"/>
          </a:p>
          <a:p>
            <a:pPr>
              <a:lnSpc>
                <a:spcPct val="100000"/>
              </a:lnSpc>
              <a:spcBef>
                <a:spcPts val="0"/>
              </a:spcBef>
            </a:pPr>
            <a:r>
              <a:rPr lang="is-IS" sz="1200" dirty="0" smtClean="0">
                <a:solidFill>
                  <a:srgbClr val="FFFF00"/>
                </a:solidFill>
              </a:rPr>
              <a:t>Feeling lost/helpless, discomfort due to width and breadth of areas</a:t>
            </a:r>
          </a:p>
          <a:p>
            <a:pPr>
              <a:lnSpc>
                <a:spcPct val="100000"/>
              </a:lnSpc>
              <a:spcBef>
                <a:spcPts val="0"/>
              </a:spcBef>
            </a:pPr>
            <a:endParaRPr lang="is-IS" sz="1200" dirty="0" smtClean="0"/>
          </a:p>
          <a:p>
            <a:pPr>
              <a:lnSpc>
                <a:spcPct val="100000"/>
              </a:lnSpc>
              <a:spcBef>
                <a:spcPts val="0"/>
              </a:spcBef>
            </a:pPr>
            <a:r>
              <a:rPr lang="is-IS" sz="1200" dirty="0" smtClean="0"/>
              <a:t>Windows makes it harder than it needs to be</a:t>
            </a:r>
          </a:p>
          <a:p>
            <a:pPr>
              <a:lnSpc>
                <a:spcPct val="100000"/>
              </a:lnSpc>
              <a:spcBef>
                <a:spcPts val="0"/>
              </a:spcBef>
            </a:pPr>
            <a:endParaRPr lang="is-IS" sz="1200" dirty="0" smtClean="0"/>
          </a:p>
          <a:p>
            <a:pPr>
              <a:lnSpc>
                <a:spcPct val="100000"/>
              </a:lnSpc>
              <a:spcBef>
                <a:spcPts val="0"/>
              </a:spcBef>
            </a:pPr>
            <a:r>
              <a:rPr lang="is-IS" sz="1200" dirty="0" smtClean="0"/>
              <a:t>Lack of prioritization across projects</a:t>
            </a:r>
          </a:p>
          <a:p>
            <a:pPr>
              <a:lnSpc>
                <a:spcPct val="100000"/>
              </a:lnSpc>
              <a:spcBef>
                <a:spcPts val="0"/>
              </a:spcBef>
            </a:pPr>
            <a:endParaRPr lang="en-US" sz="1200" dirty="0" smtClean="0"/>
          </a:p>
          <a:p>
            <a:pPr>
              <a:lnSpc>
                <a:spcPct val="100000"/>
              </a:lnSpc>
              <a:spcBef>
                <a:spcPts val="0"/>
              </a:spcBef>
            </a:pPr>
            <a:r>
              <a:rPr lang="en-US" sz="1200" dirty="0" smtClean="0"/>
              <a:t>The lack of time to experiment with technologies outside my immediate areas of responsibility has been frustrating</a:t>
            </a:r>
          </a:p>
        </p:txBody>
      </p:sp>
      <p:sp>
        <p:nvSpPr>
          <p:cNvPr id="4" name="Slide Number Placeholder 3"/>
          <p:cNvSpPr>
            <a:spLocks noGrp="1"/>
          </p:cNvSpPr>
          <p:nvPr>
            <p:ph type="sldNum" sz="quarter" idx="10"/>
          </p:nvPr>
        </p:nvSpPr>
        <p:spPr/>
        <p:txBody>
          <a:bodyPr/>
          <a:lstStyle/>
          <a:p>
            <a:fld id="{A61D6427-4E40-48B2-9E5C-DB98B8F42838}" type="slidenum">
              <a:rPr lang="en-US" smtClean="0"/>
              <a:t>17</a:t>
            </a:fld>
            <a:endParaRPr lang="en-US"/>
          </a:p>
        </p:txBody>
      </p:sp>
    </p:spTree>
    <p:extLst>
      <p:ext uri="{BB962C8B-B14F-4D97-AF65-F5344CB8AC3E}">
        <p14:creationId xmlns:p14="http://schemas.microsoft.com/office/powerpoint/2010/main" val="162501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18</a:t>
            </a:fld>
            <a:endParaRPr lang="en-US"/>
          </a:p>
        </p:txBody>
      </p:sp>
    </p:spTree>
    <p:extLst>
      <p:ext uri="{BB962C8B-B14F-4D97-AF65-F5344CB8AC3E}">
        <p14:creationId xmlns:p14="http://schemas.microsoft.com/office/powerpoint/2010/main" val="225048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0"/>
              </a:spcBef>
              <a:buNone/>
            </a:pPr>
            <a:r>
              <a:rPr lang="en-US" sz="1200" dirty="0" smtClean="0"/>
              <a:t>Over the next two years, you’re going to have to disappoint someone - It could be your manager, it could be the business, it could be your teammates, it could be your family, it could be yourself. You’re already at 100% and changing the way you work will seem like adding another 30% of work.  Choose wisely who you disappoint, and remember that you’re not in this transformation alone – sacrifice a little of your teammates sanity when yours is depleted cause it will require that kind of team effort.  Spend some time assisting the business units you support to be more self-sufficient – give them the tools and rights to help themselves so that you can focus on the true elements of infrastructure.  The near future and speed of infrastructure isn’t going to allow itself to be built and maintained by a Microsoft Wizard that simplifies the process and guides you through every procedure – even MS is rapidly changing its toolsets in response to the reinvention of IT infrastructure.  If you have any doubts, review what the sessions are at MS Ignite these days.</a:t>
            </a:r>
            <a:endParaRPr lang="en-US" sz="1200" dirty="0"/>
          </a:p>
        </p:txBody>
      </p:sp>
      <p:sp>
        <p:nvSpPr>
          <p:cNvPr id="4" name="Slide Number Placeholder 3"/>
          <p:cNvSpPr>
            <a:spLocks noGrp="1"/>
          </p:cNvSpPr>
          <p:nvPr>
            <p:ph type="sldNum" sz="quarter" idx="10"/>
          </p:nvPr>
        </p:nvSpPr>
        <p:spPr/>
        <p:txBody>
          <a:bodyPr/>
          <a:lstStyle/>
          <a:p>
            <a:fld id="{A61D6427-4E40-48B2-9E5C-DB98B8F42838}" type="slidenum">
              <a:rPr lang="en-US" smtClean="0"/>
              <a:t>19</a:t>
            </a:fld>
            <a:endParaRPr lang="en-US"/>
          </a:p>
        </p:txBody>
      </p:sp>
    </p:spTree>
    <p:extLst>
      <p:ext uri="{BB962C8B-B14F-4D97-AF65-F5344CB8AC3E}">
        <p14:creationId xmlns:p14="http://schemas.microsoft.com/office/powerpoint/2010/main" val="1275349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0"/>
              </a:spcBef>
              <a:buNone/>
            </a:pPr>
            <a:r>
              <a:rPr lang="en-US" sz="1200" b="0" i="0" kern="1200" dirty="0" smtClean="0">
                <a:solidFill>
                  <a:schemeClr val="tx1"/>
                </a:solidFill>
                <a:effectLst/>
                <a:latin typeface="+mn-lt"/>
                <a:ea typeface="+mn-ea"/>
                <a:cs typeface="+mn-cs"/>
              </a:rPr>
              <a:t>It’s not like that perfect vacation that you bought through that vacation planner you heard great things about.  That trip that starts off great and maintains and exceeds your expectations throughout, knowing where you’re going, how you’re going to get there, and what you’re going to do.  Where you make in instant connection with the taxi driver on the way to dinner and they suggest that you dine at a different restaurant and you forever have the satisfaction knowing that it was the better choice.  That vacation where your partner repeatedly praises you throughout for your flawless planning and execution.</a:t>
            </a:r>
          </a:p>
          <a:p>
            <a:pPr marL="0" indent="0">
              <a:lnSpc>
                <a:spcPct val="100000"/>
              </a:lnSpc>
              <a:spcBef>
                <a:spcPts val="0"/>
              </a:spcBef>
              <a:buNone/>
            </a:pPr>
            <a:endParaRPr lang="en-US" sz="1200" b="0" i="0" kern="1200" dirty="0" smtClean="0">
              <a:solidFill>
                <a:schemeClr val="tx1"/>
              </a:solidFill>
              <a:effectLst/>
              <a:latin typeface="+mn-lt"/>
              <a:ea typeface="+mn-ea"/>
              <a:cs typeface="+mn-cs"/>
            </a:endParaRPr>
          </a:p>
          <a:p>
            <a:pPr marL="0" indent="0">
              <a:lnSpc>
                <a:spcPct val="100000"/>
              </a:lnSpc>
              <a:spcBef>
                <a:spcPts val="0"/>
              </a:spcBef>
              <a:buNone/>
            </a:pPr>
            <a:r>
              <a:rPr lang="en-US" sz="1200" dirty="0" smtClean="0"/>
              <a:t>It’s really like that vacation your mom planned, to take you and a couple friends to the amusement park a short 5 hour drive away on the hottest August day of the summer.  That’s the trip you learn that one of your neighbor friends is really weird, someone was inevitably going to throw up in the car and others are going to follow, your mom is going to power you through it, and the family truckster will take some messy hits.  But you’re glad you didn’t miss the opportunity to hit that park and now you know how weird your neighbor is.  And as long as you have that car, you will know where to look to see those stains that will remind you of that trip.</a:t>
            </a:r>
          </a:p>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2</a:t>
            </a:fld>
            <a:endParaRPr lang="en-US"/>
          </a:p>
        </p:txBody>
      </p:sp>
    </p:spTree>
    <p:extLst>
      <p:ext uri="{BB962C8B-B14F-4D97-AF65-F5344CB8AC3E}">
        <p14:creationId xmlns:p14="http://schemas.microsoft.com/office/powerpoint/2010/main" val="1029945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20</a:t>
            </a:fld>
            <a:endParaRPr lang="en-US"/>
          </a:p>
        </p:txBody>
      </p:sp>
    </p:spTree>
    <p:extLst>
      <p:ext uri="{BB962C8B-B14F-4D97-AF65-F5344CB8AC3E}">
        <p14:creationId xmlns:p14="http://schemas.microsoft.com/office/powerpoint/2010/main" val="319782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21</a:t>
            </a:fld>
            <a:endParaRPr lang="en-US"/>
          </a:p>
        </p:txBody>
      </p:sp>
    </p:spTree>
    <p:extLst>
      <p:ext uri="{BB962C8B-B14F-4D97-AF65-F5344CB8AC3E}">
        <p14:creationId xmlns:p14="http://schemas.microsoft.com/office/powerpoint/2010/main" val="984156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22</a:t>
            </a:fld>
            <a:endParaRPr lang="en-US"/>
          </a:p>
        </p:txBody>
      </p:sp>
    </p:spTree>
    <p:extLst>
      <p:ext uri="{BB962C8B-B14F-4D97-AF65-F5344CB8AC3E}">
        <p14:creationId xmlns:p14="http://schemas.microsoft.com/office/powerpoint/2010/main" val="12052737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23</a:t>
            </a:fld>
            <a:endParaRPr lang="en-US"/>
          </a:p>
        </p:txBody>
      </p:sp>
    </p:spTree>
    <p:extLst>
      <p:ext uri="{BB962C8B-B14F-4D97-AF65-F5344CB8AC3E}">
        <p14:creationId xmlns:p14="http://schemas.microsoft.com/office/powerpoint/2010/main" val="1237062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24</a:t>
            </a:fld>
            <a:endParaRPr lang="en-US"/>
          </a:p>
        </p:txBody>
      </p:sp>
    </p:spTree>
    <p:extLst>
      <p:ext uri="{BB962C8B-B14F-4D97-AF65-F5344CB8AC3E}">
        <p14:creationId xmlns:p14="http://schemas.microsoft.com/office/powerpoint/2010/main" val="279447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25</a:t>
            </a:fld>
            <a:endParaRPr lang="en-US"/>
          </a:p>
        </p:txBody>
      </p:sp>
    </p:spTree>
    <p:extLst>
      <p:ext uri="{BB962C8B-B14F-4D97-AF65-F5344CB8AC3E}">
        <p14:creationId xmlns:p14="http://schemas.microsoft.com/office/powerpoint/2010/main" val="135346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26</a:t>
            </a:fld>
            <a:endParaRPr lang="en-US"/>
          </a:p>
        </p:txBody>
      </p:sp>
    </p:spTree>
    <p:extLst>
      <p:ext uri="{BB962C8B-B14F-4D97-AF65-F5344CB8AC3E}">
        <p14:creationId xmlns:p14="http://schemas.microsoft.com/office/powerpoint/2010/main" val="5787709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The </a:t>
            </a:r>
            <a:r>
              <a:rPr lang="en-US" sz="1200" b="1" kern="1200" dirty="0" err="1" smtClean="0">
                <a:solidFill>
                  <a:schemeClr val="tx1"/>
                </a:solidFill>
                <a:effectLst/>
                <a:latin typeface="+mn-lt"/>
                <a:ea typeface="+mn-ea"/>
                <a:cs typeface="+mn-cs"/>
              </a:rPr>
              <a:t>Westrum</a:t>
            </a:r>
            <a:r>
              <a:rPr lang="en-US" sz="1200" b="1" kern="1200" dirty="0" smtClean="0">
                <a:solidFill>
                  <a:schemeClr val="tx1"/>
                </a:solidFill>
                <a:effectLst/>
                <a:latin typeface="+mn-lt"/>
                <a:ea typeface="+mn-ea"/>
                <a:cs typeface="+mn-cs"/>
              </a:rPr>
              <a:t> Model </a:t>
            </a:r>
            <a:endParaRPr lang="en-US" dirty="0" smtClean="0">
              <a:effectLst/>
            </a:endParaRPr>
          </a:p>
          <a:p>
            <a:r>
              <a:rPr lang="en-US" sz="1200" b="0" kern="1200" dirty="0" smtClean="0">
                <a:solidFill>
                  <a:schemeClr val="tx1"/>
                </a:solidFill>
                <a:effectLst/>
                <a:latin typeface="+mn-lt"/>
                <a:ea typeface="+mn-ea"/>
                <a:cs typeface="+mn-cs"/>
              </a:rPr>
              <a:t>typology developed by Ron </a:t>
            </a:r>
            <a:r>
              <a:rPr lang="en-US" sz="1200" b="0" kern="1200" dirty="0" err="1" smtClean="0">
                <a:solidFill>
                  <a:schemeClr val="tx1"/>
                </a:solidFill>
                <a:effectLst/>
                <a:latin typeface="+mn-lt"/>
                <a:ea typeface="+mn-ea"/>
                <a:cs typeface="+mn-cs"/>
              </a:rPr>
              <a:t>Westrum</a:t>
            </a:r>
            <a:r>
              <a:rPr lang="en-US" sz="1200" b="0" kern="1200" dirty="0" smtClean="0">
                <a:solidFill>
                  <a:schemeClr val="tx1"/>
                </a:solidFill>
                <a:effectLst/>
                <a:latin typeface="+mn-lt"/>
                <a:ea typeface="+mn-ea"/>
                <a:cs typeface="+mn-cs"/>
              </a:rPr>
              <a:t>, a sociologist who found that organizational culture was predictive of safety and performance outcomes in the healthcare industry. </a:t>
            </a:r>
            <a:r>
              <a:rPr lang="en-US" sz="1200" b="0" kern="1200" dirty="0" err="1" smtClean="0">
                <a:solidFill>
                  <a:schemeClr val="tx1"/>
                </a:solidFill>
                <a:effectLst/>
                <a:latin typeface="+mn-lt"/>
                <a:ea typeface="+mn-ea"/>
                <a:cs typeface="+mn-cs"/>
              </a:rPr>
              <a:t>Westrum</a:t>
            </a:r>
            <a:r>
              <a:rPr lang="en-US" sz="1200" b="0" kern="1200" dirty="0" smtClean="0">
                <a:solidFill>
                  <a:schemeClr val="tx1"/>
                </a:solidFill>
                <a:effectLst/>
                <a:latin typeface="+mn-lt"/>
                <a:ea typeface="+mn-ea"/>
                <a:cs typeface="+mn-cs"/>
              </a:rPr>
              <a:t> developed a typology of organizational cultures that includes three types of organizations: </a:t>
            </a:r>
            <a:endParaRPr lang="en-US" dirty="0" smtClean="0">
              <a:effectLst/>
            </a:endParaRPr>
          </a:p>
          <a:p>
            <a:r>
              <a:rPr lang="en-US" sz="1200" b="0" kern="1200" dirty="0" smtClean="0">
                <a:solidFill>
                  <a:schemeClr val="tx1"/>
                </a:solidFill>
                <a:effectLst/>
                <a:latin typeface="+mn-lt"/>
                <a:ea typeface="+mn-ea"/>
                <a:cs typeface="+mn-cs"/>
              </a:rPr>
              <a:t>* Pathological (power-oriented). These organizations are characterized by low cooperation across groups and a culture of blame. Information is often withheld for personal gain. </a:t>
            </a:r>
          </a:p>
          <a:p>
            <a:r>
              <a:rPr lang="en-US" sz="1200" b="0" kern="1200" dirty="0" smtClean="0">
                <a:solidFill>
                  <a:schemeClr val="tx1"/>
                </a:solidFill>
                <a:effectLst/>
                <a:latin typeface="+mn-lt"/>
                <a:ea typeface="+mn-ea"/>
                <a:cs typeface="+mn-cs"/>
              </a:rPr>
              <a:t>* Bureaucratic (rule-oriented). Bureaucratic cultures are preoccupied with rules and positions, and responsibilities are compartmentalized by department, with little concern for the overall mission of the organization. </a:t>
            </a:r>
          </a:p>
          <a:p>
            <a:r>
              <a:rPr lang="en-US" sz="1200" b="0" kern="1200" dirty="0" smtClean="0">
                <a:solidFill>
                  <a:schemeClr val="tx1"/>
                </a:solidFill>
                <a:effectLst/>
                <a:latin typeface="+mn-lt"/>
                <a:ea typeface="+mn-ea"/>
                <a:cs typeface="+mn-cs"/>
              </a:rPr>
              <a:t>* Generative (performance-oriented). The hallmarks of a generative organization are good information flow, high cooperation and trust, bridging between teams, and conscious inquiry. </a:t>
            </a:r>
          </a:p>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27</a:t>
            </a:fld>
            <a:endParaRPr lang="en-US"/>
          </a:p>
        </p:txBody>
      </p:sp>
    </p:spTree>
    <p:extLst>
      <p:ext uri="{BB962C8B-B14F-4D97-AF65-F5344CB8AC3E}">
        <p14:creationId xmlns:p14="http://schemas.microsoft.com/office/powerpoint/2010/main" val="1423382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28</a:t>
            </a:fld>
            <a:endParaRPr lang="en-US"/>
          </a:p>
        </p:txBody>
      </p:sp>
    </p:spTree>
    <p:extLst>
      <p:ext uri="{BB962C8B-B14F-4D97-AF65-F5344CB8AC3E}">
        <p14:creationId xmlns:p14="http://schemas.microsoft.com/office/powerpoint/2010/main" val="1127834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29</a:t>
            </a:fld>
            <a:endParaRPr lang="en-US"/>
          </a:p>
        </p:txBody>
      </p:sp>
    </p:spTree>
    <p:extLst>
      <p:ext uri="{BB962C8B-B14F-4D97-AF65-F5344CB8AC3E}">
        <p14:creationId xmlns:p14="http://schemas.microsoft.com/office/powerpoint/2010/main" val="822704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Microsoft</a:t>
            </a:r>
            <a:r>
              <a:rPr lang="en-US" sz="1200" baseline="0" dirty="0" smtClean="0"/>
              <a:t> has changed quite a bit under Satya via Azure and PowerShell, however many enterprises likely have substantial residue remaining</a:t>
            </a: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3</a:t>
            </a:fld>
            <a:endParaRPr lang="en-US"/>
          </a:p>
        </p:txBody>
      </p:sp>
    </p:spTree>
    <p:extLst>
      <p:ext uri="{BB962C8B-B14F-4D97-AF65-F5344CB8AC3E}">
        <p14:creationId xmlns:p14="http://schemas.microsoft.com/office/powerpoint/2010/main" val="7719531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30</a:t>
            </a:fld>
            <a:endParaRPr lang="en-US"/>
          </a:p>
        </p:txBody>
      </p:sp>
    </p:spTree>
    <p:extLst>
      <p:ext uri="{BB962C8B-B14F-4D97-AF65-F5344CB8AC3E}">
        <p14:creationId xmlns:p14="http://schemas.microsoft.com/office/powerpoint/2010/main" val="635388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31</a:t>
            </a:fld>
            <a:endParaRPr lang="en-US"/>
          </a:p>
        </p:txBody>
      </p:sp>
    </p:spTree>
    <p:extLst>
      <p:ext uri="{BB962C8B-B14F-4D97-AF65-F5344CB8AC3E}">
        <p14:creationId xmlns:p14="http://schemas.microsoft.com/office/powerpoint/2010/main" val="8009532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00000"/>
              </a:lnSpc>
              <a:spcBef>
                <a:spcPts val="0"/>
              </a:spcBef>
              <a:buFont typeface="Arial" charset="0"/>
              <a:buChar char="•"/>
            </a:pPr>
            <a:r>
              <a:rPr lang="en-US" sz="1200" b="0" i="0" kern="1200" dirty="0" smtClean="0">
                <a:solidFill>
                  <a:schemeClr val="tx1"/>
                </a:solidFill>
                <a:effectLst/>
                <a:latin typeface="+mn-lt"/>
                <a:ea typeface="+mn-ea"/>
                <a:cs typeface="+mn-cs"/>
              </a:rPr>
              <a:t>The role of a leader in the learning organization is that of a designer, teacher, and steward who can build shared vision and challenge prevailing mental models. He is responsible for building in which the employees are continually expanding their capabilities to shape their future — that is, leaders are responsible for learning.</a:t>
            </a:r>
          </a:p>
          <a:p>
            <a:pPr marL="171450" indent="-171450">
              <a:lnSpc>
                <a:spcPct val="100000"/>
              </a:lnSpc>
              <a:spcBef>
                <a:spcPts val="0"/>
              </a:spcBef>
              <a:buFont typeface="Arial" charset="0"/>
              <a:buChar char="•"/>
            </a:pPr>
            <a:endParaRPr lang="en-US" sz="1200" b="0" i="0" kern="1200" dirty="0" smtClean="0">
              <a:solidFill>
                <a:schemeClr val="tx1"/>
              </a:solidFill>
              <a:effectLst/>
              <a:latin typeface="+mn-lt"/>
              <a:ea typeface="+mn-ea"/>
              <a:cs typeface="+mn-cs"/>
            </a:endParaRPr>
          </a:p>
          <a:p>
            <a:pPr marL="171450" indent="-171450">
              <a:lnSpc>
                <a:spcPct val="100000"/>
              </a:lnSpc>
              <a:spcBef>
                <a:spcPts val="0"/>
              </a:spcBef>
              <a:buFont typeface="Arial" charset="0"/>
              <a:buChar char="•"/>
            </a:pPr>
            <a:endParaRPr lang="is-IS" sz="1200" dirty="0" smtClean="0">
              <a:solidFill>
                <a:srgbClr val="FFFF00"/>
              </a:solidFill>
            </a:endParaRPr>
          </a:p>
          <a:p>
            <a:pPr marL="171450" indent="-171450">
              <a:lnSpc>
                <a:spcPct val="100000"/>
              </a:lnSpc>
              <a:spcBef>
                <a:spcPts val="0"/>
              </a:spcBef>
              <a:buFont typeface="Arial" charset="0"/>
              <a:buChar char="•"/>
            </a:pPr>
            <a:r>
              <a:rPr lang="is-IS" sz="1200" dirty="0" smtClean="0">
                <a:solidFill>
                  <a:srgbClr val="FFFF00"/>
                </a:solidFill>
              </a:rPr>
              <a:t>Do you believe in your team?</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is-IS" sz="1200" dirty="0" smtClean="0">
                <a:solidFill>
                  <a:srgbClr val="FFFF00"/>
                </a:solidFill>
              </a:rPr>
              <a:t>Do</a:t>
            </a:r>
            <a:r>
              <a:rPr lang="is-IS" sz="1200" baseline="0" dirty="0" smtClean="0">
                <a:solidFill>
                  <a:srgbClr val="FFFF00"/>
                </a:solidFill>
              </a:rPr>
              <a:t> you have the humility to let your teams see you failing/growing?</a:t>
            </a:r>
            <a:endParaRPr lang="is-IS" sz="1200" dirty="0" smtClean="0">
              <a:solidFill>
                <a:srgbClr val="FFFF00"/>
              </a:solidFill>
            </a:endParaRPr>
          </a:p>
          <a:p>
            <a:pPr marL="171450" indent="-171450">
              <a:lnSpc>
                <a:spcPct val="100000"/>
              </a:lnSpc>
              <a:spcBef>
                <a:spcPts val="0"/>
              </a:spcBef>
              <a:buFont typeface="Arial" charset="0"/>
              <a:buChar char="•"/>
            </a:pPr>
            <a:r>
              <a:rPr lang="is-IS" sz="1200" dirty="0" smtClean="0">
                <a:solidFill>
                  <a:srgbClr val="FFFF00"/>
                </a:solidFill>
              </a:rPr>
              <a:t>Are you prepared</a:t>
            </a:r>
            <a:r>
              <a:rPr lang="is-IS" sz="1200" baseline="0" dirty="0" smtClean="0">
                <a:solidFill>
                  <a:srgbClr val="FFFF00"/>
                </a:solidFill>
              </a:rPr>
              <a:t> to lead by example?</a:t>
            </a:r>
            <a:endParaRPr lang="is-IS" sz="1200" dirty="0" smtClean="0">
              <a:solidFill>
                <a:srgbClr val="FFFF00"/>
              </a:solidFill>
            </a:endParaRPr>
          </a:p>
          <a:p>
            <a:pPr marL="171450" indent="-171450">
              <a:lnSpc>
                <a:spcPct val="100000"/>
              </a:lnSpc>
              <a:spcBef>
                <a:spcPts val="0"/>
              </a:spcBef>
              <a:buFont typeface="Arial" charset="0"/>
              <a:buChar char="•"/>
            </a:pPr>
            <a:r>
              <a:rPr lang="is-IS" sz="1200" dirty="0" smtClean="0">
                <a:solidFill>
                  <a:srgbClr val="FFFF00"/>
                </a:solidFill>
              </a:rPr>
              <a:t>Servant</a:t>
            </a:r>
            <a:r>
              <a:rPr lang="is-IS" sz="1200" baseline="0" dirty="0" smtClean="0">
                <a:solidFill>
                  <a:srgbClr val="FFFF00"/>
                </a:solidFill>
              </a:rPr>
              <a:t> Leadership</a:t>
            </a:r>
            <a:endParaRPr lang="is-IS" sz="1200" dirty="0" smtClean="0">
              <a:solidFill>
                <a:srgbClr val="FFFF00"/>
              </a:solidFill>
            </a:endParaRPr>
          </a:p>
          <a:p>
            <a:pPr marL="171450" indent="-171450">
              <a:lnSpc>
                <a:spcPct val="100000"/>
              </a:lnSpc>
              <a:spcBef>
                <a:spcPts val="0"/>
              </a:spcBef>
              <a:buFont typeface="Arial" charset="0"/>
              <a:buChar char="•"/>
            </a:pPr>
            <a:r>
              <a:rPr lang="is-IS" sz="1200" dirty="0" smtClean="0">
                <a:solidFill>
                  <a:srgbClr val="FFFF00"/>
                </a:solidFill>
              </a:rPr>
              <a:t>Scott at</a:t>
            </a:r>
            <a:r>
              <a:rPr lang="is-IS" sz="1200" baseline="0" dirty="0" smtClean="0">
                <a:solidFill>
                  <a:srgbClr val="FFFF00"/>
                </a:solidFill>
              </a:rPr>
              <a:t> Summer Camp</a:t>
            </a:r>
          </a:p>
          <a:p>
            <a:pPr marL="171450" indent="-171450">
              <a:lnSpc>
                <a:spcPct val="100000"/>
              </a:lnSpc>
              <a:spcBef>
                <a:spcPts val="0"/>
              </a:spcBef>
              <a:buFont typeface="Arial" charset="0"/>
              <a:buChar char="•"/>
            </a:pPr>
            <a:r>
              <a:rPr lang="is-IS" sz="1200" dirty="0" smtClean="0">
                <a:solidFill>
                  <a:srgbClr val="FFFF00"/>
                </a:solidFill>
              </a:rPr>
              <a:t>Herbie (The Goal)</a:t>
            </a:r>
          </a:p>
          <a:p>
            <a:pPr marL="171450" indent="-171450">
              <a:lnSpc>
                <a:spcPct val="100000"/>
              </a:lnSpc>
              <a:spcBef>
                <a:spcPts val="0"/>
              </a:spcBef>
              <a:buFont typeface="Arial" charset="0"/>
              <a:buChar char="•"/>
            </a:pPr>
            <a:r>
              <a:rPr lang="is-IS" sz="1200" dirty="0" smtClean="0">
                <a:solidFill>
                  <a:srgbClr val="FFFF00"/>
                </a:solidFill>
              </a:rPr>
              <a:t>Crawl Walk Run</a:t>
            </a:r>
          </a:p>
          <a:p>
            <a:pPr marL="171450" indent="-171450">
              <a:lnSpc>
                <a:spcPct val="100000"/>
              </a:lnSpc>
              <a:spcBef>
                <a:spcPts val="0"/>
              </a:spcBef>
              <a:buFont typeface="Arial" charset="0"/>
              <a:buChar char="•"/>
            </a:pPr>
            <a:r>
              <a:rPr lang="is-IS" sz="1200" dirty="0" smtClean="0">
                <a:solidFill>
                  <a:srgbClr val="FFFF00"/>
                </a:solidFill>
              </a:rPr>
              <a:t>Leave no engineer behind</a:t>
            </a:r>
          </a:p>
          <a:p>
            <a:pPr marL="171450" indent="-171450">
              <a:lnSpc>
                <a:spcPct val="100000"/>
              </a:lnSpc>
              <a:spcBef>
                <a:spcPts val="0"/>
              </a:spcBef>
              <a:buFont typeface="Arial" charset="0"/>
              <a:buChar char="•"/>
            </a:pPr>
            <a:r>
              <a:rPr lang="is-IS" sz="1200" dirty="0" smtClean="0">
                <a:solidFill>
                  <a:srgbClr val="FFFF00"/>
                </a:solidFill>
              </a:rPr>
              <a:t>Lead by</a:t>
            </a:r>
            <a:r>
              <a:rPr lang="is-IS" sz="1200" baseline="0" dirty="0" smtClean="0">
                <a:solidFill>
                  <a:srgbClr val="FFFF00"/>
                </a:solidFill>
              </a:rPr>
              <a:t> Example + Role Model what you want / Reap what you sow</a:t>
            </a:r>
          </a:p>
          <a:p>
            <a:pPr marL="628650" lvl="1" indent="-171450">
              <a:lnSpc>
                <a:spcPct val="100000"/>
              </a:lnSpc>
              <a:spcBef>
                <a:spcPts val="0"/>
              </a:spcBef>
              <a:buFont typeface="Arial" charset="0"/>
              <a:buChar char="•"/>
            </a:pPr>
            <a:r>
              <a:rPr lang="is-IS" sz="1200" baseline="0" dirty="0" smtClean="0">
                <a:solidFill>
                  <a:srgbClr val="FFFF00"/>
                </a:solidFill>
              </a:rPr>
              <a:t>I’ve said it before, I really don’t like public speaking</a:t>
            </a:r>
          </a:p>
          <a:p>
            <a:pPr marL="171450" indent="-171450">
              <a:lnSpc>
                <a:spcPct val="100000"/>
              </a:lnSpc>
              <a:spcBef>
                <a:spcPts val="0"/>
              </a:spcBef>
              <a:buFont typeface="Arial" charset="0"/>
              <a:buChar char="•"/>
            </a:pPr>
            <a:r>
              <a:rPr lang="is-IS" sz="1200" baseline="0" dirty="0" smtClean="0">
                <a:solidFill>
                  <a:srgbClr val="FFFF00"/>
                </a:solidFill>
              </a:rPr>
              <a:t>BE+KNOW+DO</a:t>
            </a:r>
          </a:p>
          <a:p>
            <a:pPr marL="628650" lvl="1" indent="-171450">
              <a:lnSpc>
                <a:spcPct val="100000"/>
              </a:lnSpc>
              <a:spcBef>
                <a:spcPts val="0"/>
              </a:spcBef>
              <a:buFont typeface="Arial" charset="0"/>
              <a:buChar char="•"/>
            </a:pPr>
            <a:r>
              <a:rPr lang="en-US" sz="1200" baseline="0" dirty="0" smtClean="0">
                <a:solidFill>
                  <a:srgbClr val="FFFF00"/>
                </a:solidFill>
              </a:rPr>
              <a:t>BE: C</a:t>
            </a:r>
            <a:r>
              <a:rPr lang="is-IS" sz="1200" baseline="0" dirty="0" smtClean="0">
                <a:solidFill>
                  <a:srgbClr val="FFFF00"/>
                </a:solidFill>
              </a:rPr>
              <a:t>haracter as a leader &amp; courage to lead</a:t>
            </a:r>
          </a:p>
          <a:p>
            <a:pPr marL="628650" lvl="1" indent="-171450">
              <a:lnSpc>
                <a:spcPct val="100000"/>
              </a:lnSpc>
              <a:spcBef>
                <a:spcPts val="0"/>
              </a:spcBef>
              <a:buFont typeface="Arial" charset="0"/>
              <a:buChar char="•"/>
            </a:pPr>
            <a:r>
              <a:rPr lang="is-IS" sz="1200" baseline="0" dirty="0" smtClean="0">
                <a:solidFill>
                  <a:srgbClr val="FFFF00"/>
                </a:solidFill>
              </a:rPr>
              <a:t>KNOW: skills sets</a:t>
            </a:r>
          </a:p>
          <a:p>
            <a:pPr marL="628650" lvl="1" indent="-171450">
              <a:lnSpc>
                <a:spcPct val="100000"/>
              </a:lnSpc>
              <a:spcBef>
                <a:spcPts val="0"/>
              </a:spcBef>
              <a:buFont typeface="Arial" charset="0"/>
              <a:buChar char="•"/>
            </a:pPr>
            <a:r>
              <a:rPr lang="is-IS" sz="1200" baseline="0" dirty="0" smtClean="0">
                <a:solidFill>
                  <a:srgbClr val="FFFF00"/>
                </a:solidFill>
              </a:rPr>
              <a:t>DO: Leaders act: they provide purpose, direction, motivation</a:t>
            </a:r>
          </a:p>
          <a:p>
            <a:pPr marL="628650" lvl="1" indent="-171450">
              <a:lnSpc>
                <a:spcPct val="100000"/>
              </a:lnSpc>
              <a:spcBef>
                <a:spcPts val="0"/>
              </a:spcBef>
              <a:buFont typeface="Arial" charset="0"/>
              <a:buChar char="•"/>
            </a:pPr>
            <a:endParaRPr lang="is-IS" sz="1200" baseline="0" dirty="0" smtClean="0">
              <a:solidFill>
                <a:srgbClr val="FFFF00"/>
              </a:solidFill>
            </a:endParaRPr>
          </a:p>
          <a:p>
            <a:pPr marL="628650" lvl="1" indent="-171450">
              <a:lnSpc>
                <a:spcPct val="100000"/>
              </a:lnSpc>
              <a:spcBef>
                <a:spcPts val="0"/>
              </a:spcBef>
              <a:buFont typeface="Arial" charset="0"/>
              <a:buChar char="•"/>
            </a:pPr>
            <a:endParaRPr lang="is-IS" sz="1200" dirty="0" smtClean="0">
              <a:solidFill>
                <a:srgbClr val="FFFF00"/>
              </a:solidFill>
            </a:endParaRPr>
          </a:p>
          <a:p>
            <a:pPr marL="171450" indent="-171450">
              <a:lnSpc>
                <a:spcPct val="100000"/>
              </a:lnSpc>
              <a:spcBef>
                <a:spcPts val="0"/>
              </a:spcBef>
              <a:buFont typeface="Arial" charset="0"/>
              <a:buChar char="•"/>
            </a:pPr>
            <a:endParaRPr lang="is-IS" sz="1200" dirty="0" smtClean="0">
              <a:solidFill>
                <a:srgbClr val="FFFF00"/>
              </a:solidFill>
            </a:endParaRPr>
          </a:p>
          <a:p>
            <a:pPr marL="171450" indent="-171450">
              <a:lnSpc>
                <a:spcPct val="100000"/>
              </a:lnSpc>
              <a:spcBef>
                <a:spcPts val="0"/>
              </a:spcBef>
              <a:buFont typeface="Arial" charset="0"/>
              <a:buChar cha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32</a:t>
            </a:fld>
            <a:endParaRPr lang="en-US"/>
          </a:p>
        </p:txBody>
      </p:sp>
    </p:spTree>
    <p:extLst>
      <p:ext uri="{BB962C8B-B14F-4D97-AF65-F5344CB8AC3E}">
        <p14:creationId xmlns:p14="http://schemas.microsoft.com/office/powerpoint/2010/main" val="19273246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Tactics</a:t>
            </a:r>
            <a:r>
              <a:rPr lang="en-US" sz="1200" baseline="0" dirty="0" smtClean="0"/>
              <a:t> for Leading Change wasn’t available when we started but many of the early patterns are well-represented in the </a:t>
            </a:r>
          </a:p>
          <a:p>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Without accompanying changes in the way that work gets done, only the potential for improvement exists – David A. Garvin</a:t>
            </a:r>
            <a:endParaRPr lang="en-US" sz="1050" dirty="0" smtClean="0"/>
          </a:p>
          <a:p>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33</a:t>
            </a:fld>
            <a:endParaRPr lang="en-US"/>
          </a:p>
        </p:txBody>
      </p:sp>
    </p:spTree>
    <p:extLst>
      <p:ext uri="{BB962C8B-B14F-4D97-AF65-F5344CB8AC3E}">
        <p14:creationId xmlns:p14="http://schemas.microsoft.com/office/powerpoint/2010/main" val="521543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34</a:t>
            </a:fld>
            <a:endParaRPr lang="en-US"/>
          </a:p>
        </p:txBody>
      </p:sp>
    </p:spTree>
    <p:extLst>
      <p:ext uri="{BB962C8B-B14F-4D97-AF65-F5344CB8AC3E}">
        <p14:creationId xmlns:p14="http://schemas.microsoft.com/office/powerpoint/2010/main" val="14504404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35</a:t>
            </a:fld>
            <a:endParaRPr lang="en-US"/>
          </a:p>
        </p:txBody>
      </p:sp>
    </p:spTree>
    <p:extLst>
      <p:ext uri="{BB962C8B-B14F-4D97-AF65-F5344CB8AC3E}">
        <p14:creationId xmlns:p14="http://schemas.microsoft.com/office/powerpoint/2010/main" val="191915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36</a:t>
            </a:fld>
            <a:endParaRPr lang="en-US"/>
          </a:p>
        </p:txBody>
      </p:sp>
    </p:spTree>
    <p:extLst>
      <p:ext uri="{BB962C8B-B14F-4D97-AF65-F5344CB8AC3E}">
        <p14:creationId xmlns:p14="http://schemas.microsoft.com/office/powerpoint/2010/main" val="15492366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Excited</a:t>
            </a:r>
            <a:r>
              <a:rPr lang="en-US" sz="1200" baseline="0" dirty="0" smtClean="0"/>
              <a:t> because ChatOps is transformative.  </a:t>
            </a: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37</a:t>
            </a:fld>
            <a:endParaRPr lang="en-US"/>
          </a:p>
        </p:txBody>
      </p:sp>
    </p:spTree>
    <p:extLst>
      <p:ext uri="{BB962C8B-B14F-4D97-AF65-F5344CB8AC3E}">
        <p14:creationId xmlns:p14="http://schemas.microsoft.com/office/powerpoint/2010/main" val="78002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38</a:t>
            </a:fld>
            <a:endParaRPr lang="en-US"/>
          </a:p>
        </p:txBody>
      </p:sp>
    </p:spTree>
    <p:extLst>
      <p:ext uri="{BB962C8B-B14F-4D97-AF65-F5344CB8AC3E}">
        <p14:creationId xmlns:p14="http://schemas.microsoft.com/office/powerpoint/2010/main" val="14649929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39</a:t>
            </a:fld>
            <a:endParaRPr lang="en-US"/>
          </a:p>
        </p:txBody>
      </p:sp>
    </p:spTree>
    <p:extLst>
      <p:ext uri="{BB962C8B-B14F-4D97-AF65-F5344CB8AC3E}">
        <p14:creationId xmlns:p14="http://schemas.microsoft.com/office/powerpoint/2010/main" val="1694609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Regardless of the background,</a:t>
            </a:r>
            <a:r>
              <a:rPr lang="en-US" baseline="0" dirty="0" smtClean="0"/>
              <a:t> all organizations share a common challenge:  </a:t>
            </a:r>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4</a:t>
            </a:fld>
            <a:endParaRPr lang="en-US"/>
          </a:p>
        </p:txBody>
      </p:sp>
    </p:spTree>
    <p:extLst>
      <p:ext uri="{BB962C8B-B14F-4D97-AF65-F5344CB8AC3E}">
        <p14:creationId xmlns:p14="http://schemas.microsoft.com/office/powerpoint/2010/main" val="19749836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40</a:t>
            </a:fld>
            <a:endParaRPr lang="en-US"/>
          </a:p>
        </p:txBody>
      </p:sp>
    </p:spTree>
    <p:extLst>
      <p:ext uri="{BB962C8B-B14F-4D97-AF65-F5344CB8AC3E}">
        <p14:creationId xmlns:p14="http://schemas.microsoft.com/office/powerpoint/2010/main" val="12361784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41</a:t>
            </a:fld>
            <a:endParaRPr lang="en-US"/>
          </a:p>
        </p:txBody>
      </p:sp>
    </p:spTree>
    <p:extLst>
      <p:ext uri="{BB962C8B-B14F-4D97-AF65-F5344CB8AC3E}">
        <p14:creationId xmlns:p14="http://schemas.microsoft.com/office/powerpoint/2010/main" val="1378042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5</a:t>
            </a:fld>
            <a:endParaRPr lang="en-US"/>
          </a:p>
        </p:txBody>
      </p:sp>
    </p:spTree>
    <p:extLst>
      <p:ext uri="{BB962C8B-B14F-4D97-AF65-F5344CB8AC3E}">
        <p14:creationId xmlns:p14="http://schemas.microsoft.com/office/powerpoint/2010/main" val="1607196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6</a:t>
            </a:fld>
            <a:endParaRPr lang="en-US"/>
          </a:p>
        </p:txBody>
      </p:sp>
    </p:spTree>
    <p:extLst>
      <p:ext uri="{BB962C8B-B14F-4D97-AF65-F5344CB8AC3E}">
        <p14:creationId xmlns:p14="http://schemas.microsoft.com/office/powerpoint/2010/main" val="71455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7</a:t>
            </a:fld>
            <a:endParaRPr lang="en-US"/>
          </a:p>
        </p:txBody>
      </p:sp>
    </p:spTree>
    <p:extLst>
      <p:ext uri="{BB962C8B-B14F-4D97-AF65-F5344CB8AC3E}">
        <p14:creationId xmlns:p14="http://schemas.microsoft.com/office/powerpoint/2010/main" val="1096565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100000"/>
              </a:lnSpc>
              <a:spcBef>
                <a:spcPts val="0"/>
              </a:spcBef>
              <a:buFont typeface="+mj-lt"/>
              <a:buAutoNum type="arabicPeriod"/>
            </a:pPr>
            <a:r>
              <a:rPr lang="en-US" sz="1200" dirty="0" smtClean="0"/>
              <a:t>How would you describe the journey we’ve been own over the last 2 years?</a:t>
            </a:r>
          </a:p>
          <a:p>
            <a:pPr marL="457200" indent="-457200">
              <a:lnSpc>
                <a:spcPct val="100000"/>
              </a:lnSpc>
              <a:spcBef>
                <a:spcPts val="0"/>
              </a:spcBef>
              <a:buFont typeface="+mj-lt"/>
              <a:buAutoNum type="arabicPeriod"/>
            </a:pPr>
            <a:endParaRPr lang="en-US" sz="1200" dirty="0" smtClean="0"/>
          </a:p>
          <a:p>
            <a:pPr marL="457200" indent="-457200">
              <a:lnSpc>
                <a:spcPct val="100000"/>
              </a:lnSpc>
              <a:spcBef>
                <a:spcPts val="0"/>
              </a:spcBef>
              <a:buFont typeface="+mj-lt"/>
              <a:buAutoNum type="arabicPeriod"/>
            </a:pPr>
            <a:r>
              <a:rPr lang="en-US" sz="1200" dirty="0" smtClean="0"/>
              <a:t>What’s been your favorite aspect of this journey?</a:t>
            </a:r>
          </a:p>
          <a:p>
            <a:pPr marL="457200" indent="-457200">
              <a:lnSpc>
                <a:spcPct val="100000"/>
              </a:lnSpc>
              <a:spcBef>
                <a:spcPts val="0"/>
              </a:spcBef>
              <a:buFont typeface="+mj-lt"/>
              <a:buAutoNum type="arabicPeriod"/>
            </a:pPr>
            <a:endParaRPr lang="en-US" sz="1200" dirty="0" smtClean="0"/>
          </a:p>
          <a:p>
            <a:pPr marL="457200" indent="-457200">
              <a:lnSpc>
                <a:spcPct val="100000"/>
              </a:lnSpc>
              <a:spcBef>
                <a:spcPts val="0"/>
              </a:spcBef>
              <a:buFont typeface="+mj-lt"/>
              <a:buAutoNum type="arabicPeriod"/>
            </a:pPr>
            <a:r>
              <a:rPr lang="en-US" sz="1200" dirty="0" smtClean="0"/>
              <a:t>What’s been your least favorite aspect of this journey?</a:t>
            </a:r>
          </a:p>
          <a:p>
            <a:pPr marL="457200" indent="-457200">
              <a:lnSpc>
                <a:spcPct val="100000"/>
              </a:lnSpc>
              <a:spcBef>
                <a:spcPts val="0"/>
              </a:spcBef>
              <a:buFont typeface="+mj-lt"/>
              <a:buAutoNum type="arabicPeriod"/>
            </a:pPr>
            <a:endParaRPr lang="en-US" sz="1200" dirty="0" smtClean="0"/>
          </a:p>
          <a:p>
            <a:pPr marL="457200" indent="-457200">
              <a:lnSpc>
                <a:spcPct val="100000"/>
              </a:lnSpc>
              <a:spcBef>
                <a:spcPts val="0"/>
              </a:spcBef>
              <a:buFont typeface="+mj-lt"/>
              <a:buAutoNum type="arabicPeriod"/>
            </a:pPr>
            <a:r>
              <a:rPr lang="en-US" sz="1200" dirty="0" smtClean="0"/>
              <a:t>What would you tell your “2015 self” about the journey you are about to go on?</a:t>
            </a:r>
          </a:p>
          <a:p>
            <a:pPr marL="457200" indent="-457200">
              <a:lnSpc>
                <a:spcPct val="100000"/>
              </a:lnSpc>
              <a:spcBef>
                <a:spcPts val="0"/>
              </a:spcBef>
              <a:buFont typeface="+mj-lt"/>
              <a:buAutoNum type="arabicPeriod"/>
            </a:pPr>
            <a:endParaRPr lang="en-US" sz="1200" dirty="0" smtClean="0"/>
          </a:p>
          <a:p>
            <a:pPr marL="457200" indent="-457200">
              <a:lnSpc>
                <a:spcPct val="100000"/>
              </a:lnSpc>
              <a:spcBef>
                <a:spcPts val="0"/>
              </a:spcBef>
              <a:buFont typeface="+mj-lt"/>
              <a:buAutoNum type="arabicPeriod"/>
            </a:pPr>
            <a:r>
              <a:rPr lang="en-US" sz="1200" dirty="0" smtClean="0"/>
              <a:t>What are you most eagerly anticipating over the next 2 years?</a:t>
            </a:r>
            <a:endParaRPr lang="en-US" sz="1200" dirty="0"/>
          </a:p>
        </p:txBody>
      </p:sp>
      <p:sp>
        <p:nvSpPr>
          <p:cNvPr id="4" name="Slide Number Placeholder 3"/>
          <p:cNvSpPr>
            <a:spLocks noGrp="1"/>
          </p:cNvSpPr>
          <p:nvPr>
            <p:ph type="sldNum" sz="quarter" idx="10"/>
          </p:nvPr>
        </p:nvSpPr>
        <p:spPr/>
        <p:txBody>
          <a:bodyPr/>
          <a:lstStyle/>
          <a:p>
            <a:fld id="{A61D6427-4E40-48B2-9E5C-DB98B8F42838}" type="slidenum">
              <a:rPr lang="en-US" smtClean="0"/>
              <a:t>8</a:t>
            </a:fld>
            <a:endParaRPr lang="en-US"/>
          </a:p>
        </p:txBody>
      </p:sp>
    </p:spTree>
    <p:extLst>
      <p:ext uri="{BB962C8B-B14F-4D97-AF65-F5344CB8AC3E}">
        <p14:creationId xmlns:p14="http://schemas.microsoft.com/office/powerpoint/2010/main" val="1415242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9</a:t>
            </a:fld>
            <a:endParaRPr lang="en-US"/>
          </a:p>
        </p:txBody>
      </p:sp>
    </p:spTree>
    <p:extLst>
      <p:ext uri="{BB962C8B-B14F-4D97-AF65-F5344CB8AC3E}">
        <p14:creationId xmlns:p14="http://schemas.microsoft.com/office/powerpoint/2010/main" val="236067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71853659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398" y="191022"/>
            <a:ext cx="11649205" cy="6475957"/>
          </a:xfrm>
          <a:prstGeom prst="rect">
            <a:avLst/>
          </a:prstGeom>
        </p:spPr>
        <p:txBody>
          <a:bodyPr anchor="ctr"/>
          <a:lstStyle>
            <a:lvl1pPr marL="0" indent="0">
              <a:buNone/>
              <a:defRPr sz="6000">
                <a:solidFill>
                  <a:schemeClr val="bg1"/>
                </a:solidFill>
                <a:latin typeface="Courier" charset="0"/>
                <a:ea typeface="Courier" charset="0"/>
                <a:cs typeface="Courier" charset="0"/>
              </a:defRPr>
            </a:lvl1pPr>
            <a:lvl2pPr marL="457200" indent="0">
              <a:buNone/>
              <a:defRPr sz="5400">
                <a:solidFill>
                  <a:schemeClr val="bg1"/>
                </a:solidFill>
                <a:latin typeface="Courier" charset="0"/>
                <a:ea typeface="Courier" charset="0"/>
                <a:cs typeface="Courier" charset="0"/>
              </a:defRPr>
            </a:lvl2pPr>
            <a:lvl3pPr marL="914400" indent="0">
              <a:buNone/>
              <a:defRPr sz="4800">
                <a:solidFill>
                  <a:schemeClr val="bg1"/>
                </a:solidFill>
                <a:latin typeface="Courier" charset="0"/>
                <a:ea typeface="Courier" charset="0"/>
                <a:cs typeface="Courier" charset="0"/>
              </a:defRPr>
            </a:lvl3pPr>
            <a:lvl4pPr marL="1371600" indent="0">
              <a:buNone/>
              <a:defRPr sz="4400">
                <a:solidFill>
                  <a:schemeClr val="bg1"/>
                </a:solidFill>
                <a:latin typeface="Courier" charset="0"/>
                <a:ea typeface="Courier" charset="0"/>
                <a:cs typeface="Courier" charset="0"/>
              </a:defRPr>
            </a:lvl4pPr>
            <a:lvl5pPr marL="1828800" indent="0">
              <a:buNone/>
              <a:defRPr sz="4400">
                <a:solidFill>
                  <a:schemeClr val="bg1"/>
                </a:solidFill>
                <a:latin typeface="Courier" charset="0"/>
                <a:ea typeface="Courier" charset="0"/>
                <a:cs typeface="Courier"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2674062"/>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16719"/>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7" name="TextBox 6"/>
          <p:cNvSpPr txBox="1"/>
          <p:nvPr userDrawn="1"/>
        </p:nvSpPr>
        <p:spPr>
          <a:xfrm>
            <a:off x="618466" y="6232435"/>
            <a:ext cx="5889014" cy="461665"/>
          </a:xfrm>
          <a:prstGeom prst="rect">
            <a:avLst/>
          </a:prstGeom>
          <a:noFill/>
        </p:spPr>
        <p:txBody>
          <a:bodyPr wrap="square" rtlCol="0">
            <a:spAutoFit/>
          </a:bodyPr>
          <a:lstStyle/>
          <a:p>
            <a:r>
              <a:rPr lang="en-US" sz="2400" b="0" dirty="0" smtClean="0">
                <a:solidFill>
                  <a:schemeClr val="bg1"/>
                </a:solidFill>
                <a:latin typeface="Courier" charset="0"/>
                <a:ea typeface="Courier" charset="0"/>
                <a:cs typeface="Courier" charset="0"/>
              </a:rPr>
              <a:t>@scottnasello | @DevOpsDaysSea</a:t>
            </a:r>
            <a:endParaRPr lang="en-US" sz="2400" b="0" dirty="0">
              <a:solidFill>
                <a:schemeClr val="bg1"/>
              </a:solidFill>
              <a:latin typeface="Courier" charset="0"/>
              <a:ea typeface="Courier" charset="0"/>
              <a:cs typeface="Courier" charset="0"/>
            </a:endParaRPr>
          </a:p>
        </p:txBody>
      </p:sp>
      <p:sp>
        <p:nvSpPr>
          <p:cNvPr id="8" name="Slide Number Placeholder 5"/>
          <p:cNvSpPr>
            <a:spLocks noGrp="1"/>
          </p:cNvSpPr>
          <p:nvPr>
            <p:ph type="sldNum" sz="quarter" idx="4"/>
          </p:nvPr>
        </p:nvSpPr>
        <p:spPr>
          <a:xfrm>
            <a:off x="152400" y="6283890"/>
            <a:ext cx="807720" cy="410210"/>
          </a:xfrm>
          <a:prstGeom prst="rect">
            <a:avLst/>
          </a:prstGeom>
        </p:spPr>
        <p:txBody>
          <a:bodyPr vert="horz" lIns="91440" tIns="45720" rIns="91440" bIns="45720" rtlCol="0" anchor="ctr"/>
          <a:lstStyle>
            <a:lvl1pPr algn="l">
              <a:defRPr sz="1600">
                <a:solidFill>
                  <a:schemeClr val="bg1"/>
                </a:solidFill>
                <a:latin typeface="GerTT" charset="0"/>
                <a:ea typeface="GerTT" charset="0"/>
                <a:cs typeface="GerTT" charset="0"/>
              </a:defRPr>
            </a:lvl1pPr>
          </a:lstStyle>
          <a:p>
            <a:fld id="{03CBEB89-E47E-4106-9DE1-9B407DF8E52F}" type="slidenum">
              <a:rPr lang="en-US" smtClean="0"/>
              <a:pPr/>
              <a:t>‹#›</a:t>
            </a:fld>
            <a:endParaRPr lang="en-US"/>
          </a:p>
        </p:txBody>
      </p:sp>
    </p:spTree>
    <p:extLst>
      <p:ext uri="{BB962C8B-B14F-4D97-AF65-F5344CB8AC3E}">
        <p14:creationId xmlns:p14="http://schemas.microsoft.com/office/powerpoint/2010/main" val="3528119532"/>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bg1"/>
          </a:solidFill>
          <a:latin typeface="Courier" charset="0"/>
          <a:ea typeface="Courier" charset="0"/>
          <a:cs typeface="Courier"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150312"/>
            <a:ext cx="10515600" cy="6543787"/>
          </a:xfrm>
        </p:spPr>
        <p:txBody>
          <a:bodyPr>
            <a:noAutofit/>
          </a:bodyPr>
          <a:lstStyle/>
          <a:p>
            <a:r>
              <a:rPr lang="en-US" sz="5400" dirty="0" smtClean="0"/>
              <a:t>DevOpsing in a Microsoft World</a:t>
            </a:r>
            <a:endParaRPr lang="en-US" sz="5400" dirty="0"/>
          </a:p>
        </p:txBody>
      </p:sp>
      <p:sp>
        <p:nvSpPr>
          <p:cNvPr id="4" name="Slide Number Placeholder 3"/>
          <p:cNvSpPr>
            <a:spLocks noGrp="1"/>
          </p:cNvSpPr>
          <p:nvPr>
            <p:ph type="sldNum" sz="quarter" idx="4294967295"/>
          </p:nvPr>
        </p:nvSpPr>
        <p:spPr>
          <a:xfrm>
            <a:off x="152400" y="6283890"/>
            <a:ext cx="807720" cy="410210"/>
          </a:xfrm>
        </p:spPr>
        <p:txBody>
          <a:bodyPr/>
          <a:lstStyle/>
          <a:p>
            <a:fld id="{03CBEB89-E47E-4106-9DE1-9B407DF8E52F}" type="slidenum">
              <a:rPr lang="en-US" smtClean="0"/>
              <a:pPr/>
              <a:t>1</a:t>
            </a:fld>
            <a:endParaRPr lang="en-US"/>
          </a:p>
        </p:txBody>
      </p:sp>
    </p:spTree>
    <p:extLst>
      <p:ext uri="{BB962C8B-B14F-4D97-AF65-F5344CB8AC3E}">
        <p14:creationId xmlns:p14="http://schemas.microsoft.com/office/powerpoint/2010/main" val="1526092712"/>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The Journey: </a:t>
            </a:r>
          </a:p>
          <a:p>
            <a:endParaRPr lang="en-US" sz="4000" dirty="0" smtClean="0"/>
          </a:p>
          <a:p>
            <a:r>
              <a:rPr lang="en-US" sz="4000" dirty="0"/>
              <a:t>Team has grown quite a bit but can regress to old ideas and mindsets; Learned quite a bit about dealing with folks I don’t agree with</a:t>
            </a:r>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10</a:t>
            </a:fld>
            <a:endParaRPr lang="en-US"/>
          </a:p>
        </p:txBody>
      </p:sp>
    </p:spTree>
    <p:extLst>
      <p:ext uri="{BB962C8B-B14F-4D97-AF65-F5344CB8AC3E}">
        <p14:creationId xmlns:p14="http://schemas.microsoft.com/office/powerpoint/2010/main" val="6701944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The Journey: </a:t>
            </a:r>
          </a:p>
          <a:p>
            <a:endParaRPr lang="en-US" sz="4000" dirty="0" smtClean="0"/>
          </a:p>
          <a:p>
            <a:r>
              <a:rPr lang="en-US" sz="4000" dirty="0"/>
              <a:t>Hard to ramp up due to the slew of tools, behaviors, and new ways of thinking (especially for windows admins)</a:t>
            </a:r>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11</a:t>
            </a:fld>
            <a:endParaRPr lang="en-US"/>
          </a:p>
        </p:txBody>
      </p:sp>
    </p:spTree>
    <p:extLst>
      <p:ext uri="{BB962C8B-B14F-4D97-AF65-F5344CB8AC3E}">
        <p14:creationId xmlns:p14="http://schemas.microsoft.com/office/powerpoint/2010/main" val="176382853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Favorite Aspect: </a:t>
            </a:r>
          </a:p>
          <a:p>
            <a:endParaRPr lang="en-US" sz="4000" dirty="0" smtClean="0"/>
          </a:p>
          <a:p>
            <a:r>
              <a:rPr lang="en-US" sz="4000" dirty="0" smtClean="0"/>
              <a:t>I have enjoyed expanding my sphere of responsibilities and interests by breaking down IT silos.  The variety and level of activity within the team has been rejuvenating</a:t>
            </a:r>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12</a:t>
            </a:fld>
            <a:endParaRPr lang="en-US"/>
          </a:p>
        </p:txBody>
      </p:sp>
    </p:spTree>
    <p:extLst>
      <p:ext uri="{BB962C8B-B14F-4D97-AF65-F5344CB8AC3E}">
        <p14:creationId xmlns:p14="http://schemas.microsoft.com/office/powerpoint/2010/main" val="199584687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Favorite Aspect: </a:t>
            </a:r>
          </a:p>
          <a:p>
            <a:endParaRPr lang="en-US" sz="4000" dirty="0" smtClean="0"/>
          </a:p>
          <a:p>
            <a:r>
              <a:rPr lang="en-US" sz="4000" dirty="0" smtClean="0"/>
              <a:t>I enjoy being on the leading </a:t>
            </a:r>
            <a:r>
              <a:rPr lang="en-US" sz="4000" dirty="0"/>
              <a:t>edge of enterprise IT. DevOps is not new for unicorns but </a:t>
            </a:r>
            <a:r>
              <a:rPr lang="en-US" sz="4000" dirty="0" smtClean="0"/>
              <a:t>is still </a:t>
            </a:r>
            <a:r>
              <a:rPr lang="en-US" sz="4000" dirty="0"/>
              <a:t>in beginning stages in Microsoft centric enterprises</a:t>
            </a:r>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13</a:t>
            </a:fld>
            <a:endParaRPr lang="en-US"/>
          </a:p>
        </p:txBody>
      </p:sp>
    </p:spTree>
    <p:extLst>
      <p:ext uri="{BB962C8B-B14F-4D97-AF65-F5344CB8AC3E}">
        <p14:creationId xmlns:p14="http://schemas.microsoft.com/office/powerpoint/2010/main" val="148532324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Favorite Aspect: </a:t>
            </a:r>
          </a:p>
          <a:p>
            <a:endParaRPr lang="en-US" sz="4000" dirty="0" smtClean="0"/>
          </a:p>
          <a:p>
            <a:r>
              <a:rPr lang="en-US" sz="4000" dirty="0"/>
              <a:t>The encouragement to experiment (fail) without the fear of </a:t>
            </a:r>
            <a:r>
              <a:rPr lang="en-US" sz="4000" dirty="0" smtClean="0"/>
              <a:t>punishment, especially with ChatOps </a:t>
            </a:r>
            <a:endParaRPr lang="en-US" sz="4000" dirty="0"/>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14</a:t>
            </a:fld>
            <a:endParaRPr lang="en-US"/>
          </a:p>
        </p:txBody>
      </p:sp>
    </p:spTree>
    <p:extLst>
      <p:ext uri="{BB962C8B-B14F-4D97-AF65-F5344CB8AC3E}">
        <p14:creationId xmlns:p14="http://schemas.microsoft.com/office/powerpoint/2010/main" val="187252618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Favorite Aspect: </a:t>
            </a:r>
          </a:p>
          <a:p>
            <a:endParaRPr lang="en-US" sz="4000" dirty="0" smtClean="0"/>
          </a:p>
          <a:p>
            <a:r>
              <a:rPr lang="en-US" sz="4000" dirty="0"/>
              <a:t>People, Teammates, Mentorship, Learning to ask for help; Developing confidence</a:t>
            </a:r>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15</a:t>
            </a:fld>
            <a:endParaRPr lang="en-US"/>
          </a:p>
        </p:txBody>
      </p:sp>
    </p:spTree>
    <p:extLst>
      <p:ext uri="{BB962C8B-B14F-4D97-AF65-F5344CB8AC3E}">
        <p14:creationId xmlns:p14="http://schemas.microsoft.com/office/powerpoint/2010/main" val="153178750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Least Favorite Aspect: </a:t>
            </a:r>
          </a:p>
          <a:p>
            <a:endParaRPr lang="en-US" sz="4000" dirty="0" smtClean="0"/>
          </a:p>
          <a:p>
            <a:r>
              <a:rPr lang="en-US" sz="4000" dirty="0" smtClean="0"/>
              <a:t>Constant change...all the experiments, not enough time to go deep</a:t>
            </a:r>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16</a:t>
            </a:fld>
            <a:endParaRPr lang="en-US"/>
          </a:p>
        </p:txBody>
      </p:sp>
    </p:spTree>
    <p:extLst>
      <p:ext uri="{BB962C8B-B14F-4D97-AF65-F5344CB8AC3E}">
        <p14:creationId xmlns:p14="http://schemas.microsoft.com/office/powerpoint/2010/main" val="48882061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Least Favorite Aspect: </a:t>
            </a:r>
          </a:p>
          <a:p>
            <a:endParaRPr lang="en-US" sz="4000" dirty="0" smtClean="0"/>
          </a:p>
          <a:p>
            <a:r>
              <a:rPr lang="en-US" sz="4000" dirty="0"/>
              <a:t>Feeling lost/helpless, discomfort due to width and breadth of areas</a:t>
            </a:r>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17</a:t>
            </a:fld>
            <a:endParaRPr lang="en-US"/>
          </a:p>
        </p:txBody>
      </p:sp>
    </p:spTree>
    <p:extLst>
      <p:ext uri="{BB962C8B-B14F-4D97-AF65-F5344CB8AC3E}">
        <p14:creationId xmlns:p14="http://schemas.microsoft.com/office/powerpoint/2010/main" val="69918444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Least Favorite Aspect: </a:t>
            </a:r>
          </a:p>
          <a:p>
            <a:endParaRPr lang="en-US" sz="4000" dirty="0" smtClean="0"/>
          </a:p>
          <a:p>
            <a:r>
              <a:rPr lang="en-US" sz="4000" dirty="0"/>
              <a:t>Lack of prioritization across </a:t>
            </a:r>
            <a:r>
              <a:rPr lang="en-US" sz="4000" dirty="0" smtClean="0"/>
              <a:t>projects, maintenance, support</a:t>
            </a:r>
            <a:endParaRPr lang="en-US" sz="4000" dirty="0"/>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18</a:t>
            </a:fld>
            <a:endParaRPr lang="en-US"/>
          </a:p>
        </p:txBody>
      </p:sp>
    </p:spTree>
    <p:extLst>
      <p:ext uri="{BB962C8B-B14F-4D97-AF65-F5344CB8AC3E}">
        <p14:creationId xmlns:p14="http://schemas.microsoft.com/office/powerpoint/2010/main" val="170514632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Advice to 2015 self:</a:t>
            </a:r>
          </a:p>
          <a:p>
            <a:endParaRPr lang="en-US" sz="4000" dirty="0" smtClean="0"/>
          </a:p>
          <a:p>
            <a:r>
              <a:rPr lang="en-US" sz="4000" dirty="0" smtClean="0"/>
              <a:t>Be prepared to disappoint someone,  It could be your manager, the business, your teammate, or yourself</a:t>
            </a:r>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19</a:t>
            </a:fld>
            <a:endParaRPr lang="en-US"/>
          </a:p>
        </p:txBody>
      </p:sp>
    </p:spTree>
    <p:extLst>
      <p:ext uri="{BB962C8B-B14F-4D97-AF65-F5344CB8AC3E}">
        <p14:creationId xmlns:p14="http://schemas.microsoft.com/office/powerpoint/2010/main" val="98290709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dirty="0" smtClean="0"/>
              <a:t>“A 5 hour road trip to an amusement park on the hottest day of the year”</a:t>
            </a:r>
            <a:endParaRPr lang="en-US" sz="48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2</a:t>
            </a:fld>
            <a:endParaRPr lang="en-US"/>
          </a:p>
        </p:txBody>
      </p:sp>
    </p:spTree>
    <p:extLst>
      <p:ext uri="{BB962C8B-B14F-4D97-AF65-F5344CB8AC3E}">
        <p14:creationId xmlns:p14="http://schemas.microsoft.com/office/powerpoint/2010/main" val="202201068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Advice to 2015 self:</a:t>
            </a:r>
          </a:p>
          <a:p>
            <a:endParaRPr lang="en-US" sz="4000" dirty="0" smtClean="0"/>
          </a:p>
          <a:p>
            <a:r>
              <a:rPr lang="en-US" sz="4000" dirty="0" smtClean="0"/>
              <a:t>Don’t be overwhelmed by DevOps nirvana...try to stay focused on incremental improvements.  Each improvement is like a savings deposit that will compound over time</a:t>
            </a:r>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20</a:t>
            </a:fld>
            <a:endParaRPr lang="en-US"/>
          </a:p>
        </p:txBody>
      </p:sp>
    </p:spTree>
    <p:extLst>
      <p:ext uri="{BB962C8B-B14F-4D97-AF65-F5344CB8AC3E}">
        <p14:creationId xmlns:p14="http://schemas.microsoft.com/office/powerpoint/2010/main" val="786207334"/>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Advice to 2015 self:</a:t>
            </a:r>
          </a:p>
          <a:p>
            <a:endParaRPr lang="en-US" sz="4000" dirty="0" smtClean="0"/>
          </a:p>
          <a:p>
            <a:r>
              <a:rPr lang="en-US" sz="4000" dirty="0" smtClean="0"/>
              <a:t>Prepare for a lot of change; be willing to embrace the change; Reflect on why you do things...is it still valid?  Was it ever valid?</a:t>
            </a:r>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21</a:t>
            </a:fld>
            <a:endParaRPr lang="en-US"/>
          </a:p>
        </p:txBody>
      </p:sp>
    </p:spTree>
    <p:extLst>
      <p:ext uri="{BB962C8B-B14F-4D97-AF65-F5344CB8AC3E}">
        <p14:creationId xmlns:p14="http://schemas.microsoft.com/office/powerpoint/2010/main" val="197389846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Advice to 2015 self:</a:t>
            </a:r>
          </a:p>
          <a:p>
            <a:endParaRPr lang="en-US" sz="4000" dirty="0" smtClean="0"/>
          </a:p>
          <a:p>
            <a:r>
              <a:rPr lang="en-US" sz="4000" dirty="0"/>
              <a:t>Your existing skills are becoming obsolete and your expertise is at risk; Find a way to get started on new ideas</a:t>
            </a:r>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22</a:t>
            </a:fld>
            <a:endParaRPr lang="en-US"/>
          </a:p>
        </p:txBody>
      </p:sp>
    </p:spTree>
    <p:extLst>
      <p:ext uri="{BB962C8B-B14F-4D97-AF65-F5344CB8AC3E}">
        <p14:creationId xmlns:p14="http://schemas.microsoft.com/office/powerpoint/2010/main" val="26085675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Anticipating:</a:t>
            </a:r>
          </a:p>
          <a:p>
            <a:endParaRPr lang="en-US" sz="4000" dirty="0" smtClean="0"/>
          </a:p>
          <a:p>
            <a:pPr marL="742950" indent="-742950">
              <a:buFont typeface="+mj-lt"/>
              <a:buAutoNum type="arabicPeriod"/>
            </a:pPr>
            <a:r>
              <a:rPr lang="en-US" sz="4000" dirty="0" smtClean="0"/>
              <a:t>Public Cloud</a:t>
            </a:r>
          </a:p>
          <a:p>
            <a:pPr marL="742950" indent="-742950">
              <a:buFont typeface="+mj-lt"/>
              <a:buAutoNum type="arabicPeriod"/>
            </a:pPr>
            <a:r>
              <a:rPr lang="en-US" sz="4000" dirty="0" smtClean="0"/>
              <a:t>CHEF all the things</a:t>
            </a:r>
          </a:p>
          <a:p>
            <a:pPr marL="742950" indent="-742950">
              <a:buFont typeface="+mj-lt"/>
              <a:buAutoNum type="arabicPeriod"/>
            </a:pPr>
            <a:r>
              <a:rPr lang="en-US" sz="4000" dirty="0" smtClean="0"/>
              <a:t>A</a:t>
            </a:r>
            <a:r>
              <a:rPr lang="en-US" sz="4000" dirty="0" smtClean="0"/>
              <a:t>utomation</a:t>
            </a:r>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23</a:t>
            </a:fld>
            <a:endParaRPr lang="en-US"/>
          </a:p>
        </p:txBody>
      </p:sp>
    </p:spTree>
    <p:extLst>
      <p:ext uri="{BB962C8B-B14F-4D97-AF65-F5344CB8AC3E}">
        <p14:creationId xmlns:p14="http://schemas.microsoft.com/office/powerpoint/2010/main" val="17422843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endParaRPr lang="en-US" sz="4800" u="sng" dirty="0" smtClean="0"/>
          </a:p>
          <a:p>
            <a:r>
              <a:rPr lang="en-US" sz="4800" u="sng" dirty="0" smtClean="0"/>
              <a:t>Additional questions: </a:t>
            </a:r>
          </a:p>
          <a:p>
            <a:endParaRPr lang="en-US" sz="4000" dirty="0" smtClean="0"/>
          </a:p>
          <a:p>
            <a:pPr marL="742950" indent="-742950">
              <a:buFont typeface="+mj-lt"/>
              <a:buAutoNum type="arabicPeriod"/>
            </a:pPr>
            <a:r>
              <a:rPr lang="en-US" sz="4000" dirty="0" smtClean="0"/>
              <a:t>Career progression</a:t>
            </a:r>
          </a:p>
          <a:p>
            <a:pPr marL="742950" indent="-742950">
              <a:buFont typeface="+mj-lt"/>
              <a:buAutoNum type="arabicPeriod"/>
            </a:pPr>
            <a:r>
              <a:rPr lang="en-US" sz="4000" dirty="0" smtClean="0"/>
              <a:t>Educational background</a:t>
            </a:r>
          </a:p>
          <a:p>
            <a:pPr marL="742950" indent="-742950">
              <a:buFont typeface="+mj-lt"/>
              <a:buAutoNum type="arabicPeriod"/>
            </a:pPr>
            <a:r>
              <a:rPr lang="en-US" sz="4000" dirty="0" smtClean="0"/>
              <a:t>Vendor certifications</a:t>
            </a:r>
            <a:endParaRPr lang="en-US" sz="40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24</a:t>
            </a:fld>
            <a:endParaRPr lang="en-US"/>
          </a:p>
        </p:txBody>
      </p:sp>
    </p:spTree>
    <p:extLst>
      <p:ext uri="{BB962C8B-B14F-4D97-AF65-F5344CB8AC3E}">
        <p14:creationId xmlns:p14="http://schemas.microsoft.com/office/powerpoint/2010/main" val="115720070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endParaRPr lang="en-US" sz="4800" u="sng" dirty="0" smtClean="0"/>
          </a:p>
          <a:p>
            <a:r>
              <a:rPr lang="en-US" sz="4800" u="sng" dirty="0" smtClean="0"/>
              <a:t>Observation:</a:t>
            </a:r>
          </a:p>
          <a:p>
            <a:endParaRPr lang="en-US" sz="4000" dirty="0" smtClean="0"/>
          </a:p>
          <a:p>
            <a:r>
              <a:rPr lang="en-US" sz="4000" dirty="0" smtClean="0"/>
              <a:t>Many veteran “IT Pros” started their career in help desk, advanced through the ranks, and likely bypassed college.</a:t>
            </a:r>
            <a:endParaRPr lang="en-US" sz="40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25</a:t>
            </a:fld>
            <a:endParaRPr lang="en-US"/>
          </a:p>
        </p:txBody>
      </p:sp>
    </p:spTree>
    <p:extLst>
      <p:ext uri="{BB962C8B-B14F-4D97-AF65-F5344CB8AC3E}">
        <p14:creationId xmlns:p14="http://schemas.microsoft.com/office/powerpoint/2010/main" val="146035851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dirty="0" smtClean="0"/>
              <a:t>If you want to “do the DevOps” and don’t have a learning organization, what do you do?</a:t>
            </a:r>
            <a:endParaRPr lang="en-US" sz="48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26</a:t>
            </a:fld>
            <a:endParaRPr lang="en-US"/>
          </a:p>
        </p:txBody>
      </p:sp>
    </p:spTree>
    <p:extLst>
      <p:ext uri="{BB962C8B-B14F-4D97-AF65-F5344CB8AC3E}">
        <p14:creationId xmlns:p14="http://schemas.microsoft.com/office/powerpoint/2010/main" val="185271813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u="sng" dirty="0" smtClean="0"/>
              <a:t>Hypothesis: </a:t>
            </a:r>
          </a:p>
          <a:p>
            <a:endParaRPr lang="en-US" sz="4000" dirty="0" smtClean="0"/>
          </a:p>
          <a:p>
            <a:r>
              <a:rPr lang="en-US" sz="4000" dirty="0" smtClean="0"/>
              <a:t>DevOps practices can be used to teach the organization to become a learning organization</a:t>
            </a:r>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27</a:t>
            </a:fld>
            <a:endParaRPr lang="en-US"/>
          </a:p>
        </p:txBody>
      </p:sp>
    </p:spTree>
    <p:extLst>
      <p:ext uri="{BB962C8B-B14F-4D97-AF65-F5344CB8AC3E}">
        <p14:creationId xmlns:p14="http://schemas.microsoft.com/office/powerpoint/2010/main" val="24183332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smtClean="0"/>
              <a:t>Let's </a:t>
            </a:r>
            <a:r>
              <a:rPr lang="en-US" sz="3600" dirty="0"/>
              <a:t>not waste any more </a:t>
            </a:r>
            <a:r>
              <a:rPr lang="en-US" sz="3600" dirty="0" smtClean="0"/>
              <a:t>lives</a:t>
            </a:r>
            <a:r>
              <a:rPr lang="en-US" sz="3600" baseline="30000" dirty="0" smtClean="0">
                <a:solidFill>
                  <a:schemeClr val="tx1"/>
                </a:solidFill>
              </a:rPr>
              <a:t>1</a:t>
            </a:r>
            <a:r>
              <a:rPr lang="en-US" sz="3600" dirty="0" smtClean="0"/>
              <a:t>, </a:t>
            </a:r>
            <a:r>
              <a:rPr lang="en-US" sz="3600" dirty="0"/>
              <a:t>because once we know that abilities are capable of such growth, it becomes a basic human right for </a:t>
            </a:r>
            <a:r>
              <a:rPr lang="en-US" sz="3600" dirty="0" smtClean="0"/>
              <a:t>children</a:t>
            </a:r>
            <a:r>
              <a:rPr lang="en-US" sz="3600" baseline="30000" dirty="0" smtClean="0">
                <a:solidFill>
                  <a:schemeClr val="tx1"/>
                </a:solidFill>
              </a:rPr>
              <a:t>2</a:t>
            </a:r>
            <a:r>
              <a:rPr lang="en-US" sz="3600" dirty="0" smtClean="0"/>
              <a:t>, </a:t>
            </a:r>
            <a:r>
              <a:rPr lang="en-US" sz="3600" dirty="0"/>
              <a:t>all </a:t>
            </a:r>
            <a:r>
              <a:rPr lang="en-US" sz="3600" dirty="0" smtClean="0"/>
              <a:t>children</a:t>
            </a:r>
            <a:r>
              <a:rPr lang="en-US" sz="3600" baseline="30000" dirty="0" smtClean="0">
                <a:solidFill>
                  <a:schemeClr val="tx1"/>
                </a:solidFill>
              </a:rPr>
              <a:t>2</a:t>
            </a:r>
            <a:r>
              <a:rPr lang="en-US" sz="3600" dirty="0" smtClean="0"/>
              <a:t>, </a:t>
            </a:r>
            <a:r>
              <a:rPr lang="en-US" sz="3600" dirty="0"/>
              <a:t>to live in </a:t>
            </a:r>
            <a:r>
              <a:rPr lang="en-US" sz="3600" dirty="0" smtClean="0"/>
              <a:t>places</a:t>
            </a:r>
            <a:r>
              <a:rPr lang="en-US" sz="3600" baseline="30000" dirty="0" smtClean="0">
                <a:solidFill>
                  <a:schemeClr val="tx1"/>
                </a:solidFill>
              </a:rPr>
              <a:t>3</a:t>
            </a:r>
            <a:r>
              <a:rPr lang="en-US" sz="3600" dirty="0" smtClean="0">
                <a:solidFill>
                  <a:schemeClr val="tx1">
                    <a:lumMod val="50000"/>
                    <a:lumOff val="50000"/>
                  </a:schemeClr>
                </a:solidFill>
              </a:rPr>
              <a:t> </a:t>
            </a:r>
            <a:r>
              <a:rPr lang="en-US" sz="3600" dirty="0"/>
              <a:t>that create that growth, to live in </a:t>
            </a:r>
            <a:r>
              <a:rPr lang="en-US" sz="3600" dirty="0" smtClean="0"/>
              <a:t>places</a:t>
            </a:r>
            <a:r>
              <a:rPr lang="en-US" sz="3600" baseline="30000" dirty="0" smtClean="0">
                <a:solidFill>
                  <a:schemeClr val="tx1"/>
                </a:solidFill>
              </a:rPr>
              <a:t>3</a:t>
            </a:r>
            <a:r>
              <a:rPr lang="en-US" sz="3600" dirty="0" smtClean="0">
                <a:solidFill>
                  <a:schemeClr val="tx1">
                    <a:lumMod val="50000"/>
                    <a:lumOff val="50000"/>
                  </a:schemeClr>
                </a:solidFill>
              </a:rPr>
              <a:t> </a:t>
            </a:r>
            <a:r>
              <a:rPr lang="en-US" sz="3600" dirty="0" smtClean="0"/>
              <a:t>filled </a:t>
            </a:r>
            <a:r>
              <a:rPr lang="en-US" sz="3600" dirty="0"/>
              <a:t>with "yet</a:t>
            </a:r>
            <a:r>
              <a:rPr lang="en-US" sz="3600" dirty="0" smtClean="0"/>
              <a:t>".</a:t>
            </a:r>
          </a:p>
          <a:p>
            <a:endParaRPr lang="en-US" sz="3600" baseline="30000" dirty="0" smtClean="0"/>
          </a:p>
          <a:p>
            <a:r>
              <a:rPr lang="en-US" sz="1800" baseline="30000" dirty="0" smtClean="0">
                <a:solidFill>
                  <a:schemeClr val="tx1"/>
                </a:solidFill>
              </a:rPr>
              <a:t>1</a:t>
            </a:r>
            <a:r>
              <a:rPr lang="en-US" sz="1800" dirty="0" smtClean="0">
                <a:solidFill>
                  <a:schemeClr val="tx1"/>
                </a:solidFill>
              </a:rPr>
              <a:t> careers</a:t>
            </a:r>
          </a:p>
          <a:p>
            <a:r>
              <a:rPr lang="en-US" sz="1800" baseline="30000" dirty="0" smtClean="0">
                <a:solidFill>
                  <a:schemeClr val="tx1"/>
                </a:solidFill>
              </a:rPr>
              <a:t>2</a:t>
            </a:r>
            <a:r>
              <a:rPr lang="en-US" sz="1800" dirty="0" smtClean="0">
                <a:solidFill>
                  <a:schemeClr val="tx1"/>
                </a:solidFill>
              </a:rPr>
              <a:t> people</a:t>
            </a:r>
          </a:p>
          <a:p>
            <a:r>
              <a:rPr lang="en-US" sz="1800" baseline="30000" dirty="0" smtClean="0">
                <a:solidFill>
                  <a:schemeClr val="tx1"/>
                </a:solidFill>
              </a:rPr>
              <a:t>3 </a:t>
            </a:r>
            <a:r>
              <a:rPr lang="en-US" sz="1800" dirty="0" smtClean="0">
                <a:solidFill>
                  <a:schemeClr val="tx1"/>
                </a:solidFill>
              </a:rPr>
              <a:t>workplaces</a:t>
            </a:r>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28</a:t>
            </a:fld>
            <a:endParaRPr lang="en-US"/>
          </a:p>
        </p:txBody>
      </p:sp>
      <p:grpSp>
        <p:nvGrpSpPr>
          <p:cNvPr id="8" name="Group 7"/>
          <p:cNvGrpSpPr/>
          <p:nvPr/>
        </p:nvGrpSpPr>
        <p:grpSpPr>
          <a:xfrm>
            <a:off x="5223353" y="4384109"/>
            <a:ext cx="6175332" cy="1791223"/>
            <a:chOff x="5223353" y="4384109"/>
            <a:chExt cx="6175332" cy="1791223"/>
          </a:xfrm>
        </p:grpSpPr>
        <p:sp>
          <p:nvSpPr>
            <p:cNvPr id="9" name="Rectangle 8"/>
            <p:cNvSpPr/>
            <p:nvPr/>
          </p:nvSpPr>
          <p:spPr>
            <a:xfrm>
              <a:off x="5223353" y="4384109"/>
              <a:ext cx="6175332" cy="17912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103" y="4566184"/>
              <a:ext cx="5765800" cy="1409700"/>
            </a:xfrm>
            <a:prstGeom prst="rect">
              <a:avLst/>
            </a:prstGeom>
          </p:spPr>
        </p:pic>
      </p:grpSp>
    </p:spTree>
    <p:extLst>
      <p:ext uri="{BB962C8B-B14F-4D97-AF65-F5344CB8AC3E}">
        <p14:creationId xmlns:p14="http://schemas.microsoft.com/office/powerpoint/2010/main" val="1308223055"/>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smtClean="0"/>
              <a:t>Let's </a:t>
            </a:r>
            <a:r>
              <a:rPr lang="en-US" sz="3600" dirty="0"/>
              <a:t>not waste any more </a:t>
            </a:r>
            <a:r>
              <a:rPr lang="en-US" sz="3600" strike="sngStrike" dirty="0" smtClean="0">
                <a:solidFill>
                  <a:schemeClr val="tx1">
                    <a:lumMod val="50000"/>
                    <a:lumOff val="50000"/>
                  </a:schemeClr>
                </a:solidFill>
              </a:rPr>
              <a:t>lives</a:t>
            </a:r>
            <a:r>
              <a:rPr lang="en-US" sz="3600" baseline="30000" dirty="0" smtClean="0"/>
              <a:t>1</a:t>
            </a:r>
            <a:r>
              <a:rPr lang="en-US" sz="3600" dirty="0" smtClean="0"/>
              <a:t>, </a:t>
            </a:r>
            <a:r>
              <a:rPr lang="en-US" sz="3600" dirty="0"/>
              <a:t>because once we know that abilities are capable of such growth, it becomes a basic human right for </a:t>
            </a:r>
            <a:r>
              <a:rPr lang="en-US" sz="3600" strike="sngStrike" dirty="0" smtClean="0">
                <a:solidFill>
                  <a:schemeClr val="tx1">
                    <a:lumMod val="50000"/>
                    <a:lumOff val="50000"/>
                  </a:schemeClr>
                </a:solidFill>
              </a:rPr>
              <a:t>children</a:t>
            </a:r>
            <a:r>
              <a:rPr lang="en-US" sz="3600" baseline="30000" dirty="0" smtClean="0"/>
              <a:t>2</a:t>
            </a:r>
            <a:r>
              <a:rPr lang="en-US" sz="3600" dirty="0" smtClean="0"/>
              <a:t>, </a:t>
            </a:r>
            <a:r>
              <a:rPr lang="en-US" sz="3600" dirty="0"/>
              <a:t>all </a:t>
            </a:r>
            <a:r>
              <a:rPr lang="en-US" sz="3600" strike="sngStrike" dirty="0" smtClean="0">
                <a:solidFill>
                  <a:schemeClr val="tx1">
                    <a:lumMod val="50000"/>
                    <a:lumOff val="50000"/>
                  </a:schemeClr>
                </a:solidFill>
              </a:rPr>
              <a:t>children</a:t>
            </a:r>
            <a:r>
              <a:rPr lang="en-US" sz="3600" baseline="30000" dirty="0" smtClean="0"/>
              <a:t>2</a:t>
            </a:r>
            <a:r>
              <a:rPr lang="en-US" sz="3600" dirty="0" smtClean="0"/>
              <a:t>, </a:t>
            </a:r>
            <a:r>
              <a:rPr lang="en-US" sz="3600" dirty="0"/>
              <a:t>to live in </a:t>
            </a:r>
            <a:r>
              <a:rPr lang="en-US" sz="3600" strike="sngStrike" dirty="0" smtClean="0">
                <a:solidFill>
                  <a:schemeClr val="tx1">
                    <a:lumMod val="50000"/>
                    <a:lumOff val="50000"/>
                  </a:schemeClr>
                </a:solidFill>
              </a:rPr>
              <a:t>places</a:t>
            </a:r>
            <a:r>
              <a:rPr lang="en-US" sz="3600" baseline="30000" dirty="0" smtClean="0"/>
              <a:t>3</a:t>
            </a:r>
            <a:r>
              <a:rPr lang="en-US" sz="3600" dirty="0" smtClean="0"/>
              <a:t> </a:t>
            </a:r>
            <a:r>
              <a:rPr lang="en-US" sz="3600" dirty="0"/>
              <a:t>that create that growth, to live in </a:t>
            </a:r>
            <a:r>
              <a:rPr lang="en-US" sz="3600" strike="sngStrike" dirty="0" smtClean="0">
                <a:solidFill>
                  <a:schemeClr val="tx1">
                    <a:lumMod val="50000"/>
                    <a:lumOff val="50000"/>
                  </a:schemeClr>
                </a:solidFill>
              </a:rPr>
              <a:t>places</a:t>
            </a:r>
            <a:r>
              <a:rPr lang="en-US" sz="3600" baseline="30000" dirty="0" smtClean="0"/>
              <a:t>3</a:t>
            </a:r>
            <a:r>
              <a:rPr lang="en-US" sz="3600" dirty="0" smtClean="0"/>
              <a:t> filled </a:t>
            </a:r>
            <a:r>
              <a:rPr lang="en-US" sz="3600" dirty="0"/>
              <a:t>with "yet</a:t>
            </a:r>
            <a:r>
              <a:rPr lang="en-US" sz="3600" dirty="0" smtClean="0"/>
              <a:t>".</a:t>
            </a:r>
          </a:p>
          <a:p>
            <a:endParaRPr lang="en-US" sz="3600" baseline="30000" dirty="0" smtClean="0"/>
          </a:p>
          <a:p>
            <a:r>
              <a:rPr lang="en-US" sz="1800" baseline="30000" dirty="0" smtClean="0"/>
              <a:t>1</a:t>
            </a:r>
            <a:r>
              <a:rPr lang="en-US" sz="1800" dirty="0" smtClean="0"/>
              <a:t> careers</a:t>
            </a:r>
          </a:p>
          <a:p>
            <a:r>
              <a:rPr lang="en-US" sz="1800" baseline="30000" dirty="0" smtClean="0"/>
              <a:t>2</a:t>
            </a:r>
            <a:r>
              <a:rPr lang="en-US" sz="1800" dirty="0" smtClean="0"/>
              <a:t> people</a:t>
            </a:r>
          </a:p>
          <a:p>
            <a:r>
              <a:rPr lang="en-US" sz="1800" baseline="30000" dirty="0" smtClean="0"/>
              <a:t>3 </a:t>
            </a:r>
            <a:r>
              <a:rPr lang="en-US" sz="1800" dirty="0" smtClean="0"/>
              <a:t>workplaces</a:t>
            </a:r>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29</a:t>
            </a:fld>
            <a:endParaRPr lang="en-US"/>
          </a:p>
        </p:txBody>
      </p:sp>
      <p:grpSp>
        <p:nvGrpSpPr>
          <p:cNvPr id="7" name="Group 6"/>
          <p:cNvGrpSpPr/>
          <p:nvPr/>
        </p:nvGrpSpPr>
        <p:grpSpPr>
          <a:xfrm>
            <a:off x="5223353" y="4384109"/>
            <a:ext cx="6175332" cy="1791223"/>
            <a:chOff x="5223353" y="4384109"/>
            <a:chExt cx="6175332" cy="1791223"/>
          </a:xfrm>
        </p:grpSpPr>
        <p:sp>
          <p:nvSpPr>
            <p:cNvPr id="6" name="Rectangle 5"/>
            <p:cNvSpPr/>
            <p:nvPr/>
          </p:nvSpPr>
          <p:spPr>
            <a:xfrm>
              <a:off x="5223353" y="4384109"/>
              <a:ext cx="6175332" cy="17912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103" y="4566184"/>
              <a:ext cx="5765800" cy="1409700"/>
            </a:xfrm>
            <a:prstGeom prst="rect">
              <a:avLst/>
            </a:prstGeom>
          </p:spPr>
        </p:pic>
      </p:grpSp>
    </p:spTree>
    <p:extLst>
      <p:ext uri="{BB962C8B-B14F-4D97-AF65-F5344CB8AC3E}">
        <p14:creationId xmlns:p14="http://schemas.microsoft.com/office/powerpoint/2010/main" val="197478327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838200" y="416719"/>
            <a:ext cx="10515600" cy="1325563"/>
          </a:xfrm>
        </p:spPr>
        <p:txBody>
          <a:bodyPr/>
          <a:lstStyle/>
          <a:p>
            <a:r>
              <a:rPr lang="en-US" dirty="0" smtClean="0"/>
              <a:t>DevOps Challenges</a:t>
            </a:r>
            <a:endParaRPr lang="en-US" dirty="0"/>
          </a:p>
        </p:txBody>
      </p:sp>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pPr/>
              <a:t>3</a:t>
            </a:fld>
            <a:endParaRPr lang="en-US"/>
          </a:p>
        </p:txBody>
      </p:sp>
      <p:sp>
        <p:nvSpPr>
          <p:cNvPr id="7" name="Right Brace 6"/>
          <p:cNvSpPr/>
          <p:nvPr/>
        </p:nvSpPr>
        <p:spPr>
          <a:xfrm>
            <a:off x="9347200" y="1912750"/>
            <a:ext cx="431800" cy="899318"/>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Content Placeholder 5"/>
          <p:cNvSpPr txBox="1">
            <a:spLocks/>
          </p:cNvSpPr>
          <p:nvPr/>
        </p:nvSpPr>
        <p:spPr>
          <a:xfrm>
            <a:off x="9956800" y="1844686"/>
            <a:ext cx="2044700" cy="1035447"/>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Typical </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Organization</a:t>
            </a:r>
            <a:endParaRPr lang="en-US" sz="2000" dirty="0"/>
          </a:p>
        </p:txBody>
      </p:sp>
      <p:sp>
        <p:nvSpPr>
          <p:cNvPr id="9" name="Right Brace 8"/>
          <p:cNvSpPr/>
          <p:nvPr/>
        </p:nvSpPr>
        <p:spPr>
          <a:xfrm>
            <a:off x="9347200" y="3369792"/>
            <a:ext cx="431800" cy="1214228"/>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Content Placeholder 5"/>
          <p:cNvSpPr txBox="1">
            <a:spLocks/>
          </p:cNvSpPr>
          <p:nvPr/>
        </p:nvSpPr>
        <p:spPr>
          <a:xfrm>
            <a:off x="9956800" y="3446483"/>
            <a:ext cx="2044700" cy="1060847"/>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“Microsoft”</a:t>
            </a:r>
            <a:endParaRPr lang="en-US" sz="20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Organization</a:t>
            </a:r>
            <a:endParaRPr lang="en-US" sz="2000" dirty="0"/>
          </a:p>
        </p:txBody>
      </p:sp>
      <p:sp>
        <p:nvSpPr>
          <p:cNvPr id="11" name="Right Brace 10"/>
          <p:cNvSpPr/>
          <p:nvPr/>
        </p:nvSpPr>
        <p:spPr>
          <a:xfrm>
            <a:off x="9347200" y="4910227"/>
            <a:ext cx="431800" cy="899318"/>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Content Placeholder 5"/>
          <p:cNvSpPr txBox="1">
            <a:spLocks/>
          </p:cNvSpPr>
          <p:nvPr/>
        </p:nvSpPr>
        <p:spPr>
          <a:xfrm>
            <a:off x="9956800" y="5028099"/>
            <a:ext cx="2044700" cy="663575"/>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Buy vs Build</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Organization</a:t>
            </a:r>
            <a:endParaRPr lang="en-US" sz="2000" dirty="0"/>
          </a:p>
        </p:txBody>
      </p:sp>
      <p:sp>
        <p:nvSpPr>
          <p:cNvPr id="13" name="Content Placeholder 5"/>
          <p:cNvSpPr txBox="1">
            <a:spLocks/>
          </p:cNvSpPr>
          <p:nvPr/>
        </p:nvSpPr>
        <p:spPr>
          <a:xfrm>
            <a:off x="838200" y="3184367"/>
            <a:ext cx="8331200" cy="15850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000" dirty="0" smtClean="0"/>
              <a:t>Monolithic tools, screenshots, “click next”</a:t>
            </a:r>
          </a:p>
          <a:p>
            <a:pPr>
              <a:lnSpc>
                <a:spcPct val="100000"/>
              </a:lnSpc>
              <a:spcBef>
                <a:spcPts val="0"/>
              </a:spcBef>
            </a:pPr>
            <a:r>
              <a:rPr lang="en-US" sz="2000" dirty="0" smtClean="0"/>
              <a:t>Closed source, undocumented APIs, friction</a:t>
            </a:r>
          </a:p>
          <a:p>
            <a:pPr>
              <a:lnSpc>
                <a:spcPct val="100000"/>
              </a:lnSpc>
              <a:spcBef>
                <a:spcPts val="0"/>
              </a:spcBef>
            </a:pPr>
            <a:r>
              <a:rPr lang="en-US" sz="2000" dirty="0" smtClean="0"/>
              <a:t>Reliance on vendors for </a:t>
            </a:r>
            <a:r>
              <a:rPr lang="en-US" sz="2000" dirty="0" smtClean="0"/>
              <a:t>direction, road mapping</a:t>
            </a:r>
            <a:endParaRPr lang="en-US" sz="2000" dirty="0" smtClean="0"/>
          </a:p>
          <a:p>
            <a:pPr>
              <a:lnSpc>
                <a:spcPct val="100000"/>
              </a:lnSpc>
              <a:spcBef>
                <a:spcPts val="0"/>
              </a:spcBef>
            </a:pPr>
            <a:r>
              <a:rPr lang="en-US" sz="2000" dirty="0" smtClean="0"/>
              <a:t>Silos encouraged by Microsoft</a:t>
            </a:r>
            <a:endParaRPr lang="en-US" sz="2000" dirty="0"/>
          </a:p>
        </p:txBody>
      </p:sp>
      <p:sp>
        <p:nvSpPr>
          <p:cNvPr id="14" name="Content Placeholder 5"/>
          <p:cNvSpPr txBox="1">
            <a:spLocks/>
          </p:cNvSpPr>
          <p:nvPr/>
        </p:nvSpPr>
        <p:spPr>
          <a:xfrm>
            <a:off x="838200" y="4813542"/>
            <a:ext cx="8331200" cy="1092689"/>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000" dirty="0" smtClean="0"/>
              <a:t>Commercial Off The Shelf (Buy vs. Build)</a:t>
            </a:r>
          </a:p>
          <a:p>
            <a:pPr>
              <a:lnSpc>
                <a:spcPct val="100000"/>
              </a:lnSpc>
              <a:spcBef>
                <a:spcPts val="0"/>
              </a:spcBef>
            </a:pPr>
            <a:r>
              <a:rPr lang="en-US" sz="2000" dirty="0" smtClean="0"/>
              <a:t>Limited </a:t>
            </a:r>
            <a:r>
              <a:rPr lang="en-US" sz="2000" dirty="0" smtClean="0"/>
              <a:t>engineering </a:t>
            </a:r>
            <a:r>
              <a:rPr lang="en-US" sz="2000" dirty="0" smtClean="0"/>
              <a:t>tradition</a:t>
            </a:r>
            <a:endParaRPr lang="en-US" sz="2000" dirty="0" smtClean="0"/>
          </a:p>
          <a:p>
            <a:pPr>
              <a:lnSpc>
                <a:spcPct val="100000"/>
              </a:lnSpc>
              <a:spcBef>
                <a:spcPts val="0"/>
              </a:spcBef>
            </a:pPr>
            <a:endParaRPr lang="en-US" sz="2000" dirty="0"/>
          </a:p>
        </p:txBody>
      </p:sp>
      <p:sp>
        <p:nvSpPr>
          <p:cNvPr id="2" name="TextBox 1"/>
          <p:cNvSpPr txBox="1"/>
          <p:nvPr/>
        </p:nvSpPr>
        <p:spPr>
          <a:xfrm>
            <a:off x="10521863" y="2812068"/>
            <a:ext cx="538619" cy="707886"/>
          </a:xfrm>
          <a:prstGeom prst="rect">
            <a:avLst/>
          </a:prstGeom>
          <a:noFill/>
        </p:spPr>
        <p:txBody>
          <a:bodyPr wrap="square" rtlCol="0">
            <a:spAutoFit/>
          </a:bodyPr>
          <a:lstStyle/>
          <a:p>
            <a:pPr algn="ctr"/>
            <a:r>
              <a:rPr lang="en-US" sz="4000" dirty="0" smtClean="0">
                <a:solidFill>
                  <a:schemeClr val="bg1"/>
                </a:solidFill>
              </a:rPr>
              <a:t>+</a:t>
            </a:r>
            <a:endParaRPr lang="en-US" sz="4000" dirty="0">
              <a:solidFill>
                <a:schemeClr val="bg1"/>
              </a:solidFill>
            </a:endParaRPr>
          </a:p>
        </p:txBody>
      </p:sp>
      <p:sp>
        <p:nvSpPr>
          <p:cNvPr id="15" name="TextBox 14"/>
          <p:cNvSpPr txBox="1"/>
          <p:nvPr/>
        </p:nvSpPr>
        <p:spPr>
          <a:xfrm>
            <a:off x="10521862" y="4297102"/>
            <a:ext cx="538619" cy="707886"/>
          </a:xfrm>
          <a:prstGeom prst="rect">
            <a:avLst/>
          </a:prstGeom>
          <a:noFill/>
        </p:spPr>
        <p:txBody>
          <a:bodyPr wrap="square" rtlCol="0">
            <a:spAutoFit/>
          </a:bodyPr>
          <a:lstStyle/>
          <a:p>
            <a:pPr algn="ctr"/>
            <a:r>
              <a:rPr lang="en-US" sz="4000" dirty="0" smtClean="0">
                <a:solidFill>
                  <a:schemeClr val="bg1"/>
                </a:solidFill>
              </a:rPr>
              <a:t>+</a:t>
            </a:r>
            <a:endParaRPr lang="en-US" sz="4000" dirty="0">
              <a:solidFill>
                <a:schemeClr val="bg1"/>
              </a:solidFill>
            </a:endParaRPr>
          </a:p>
        </p:txBody>
      </p:sp>
      <p:sp>
        <p:nvSpPr>
          <p:cNvPr id="16" name="Content Placeholder 5"/>
          <p:cNvSpPr txBox="1">
            <a:spLocks/>
          </p:cNvSpPr>
          <p:nvPr/>
        </p:nvSpPr>
        <p:spPr>
          <a:xfrm>
            <a:off x="838200" y="1800452"/>
            <a:ext cx="8331200" cy="1092689"/>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000" dirty="0"/>
              <a:t>Normal, rational hesitation to widespread change</a:t>
            </a:r>
          </a:p>
          <a:p>
            <a:pPr>
              <a:lnSpc>
                <a:spcPct val="100000"/>
              </a:lnSpc>
              <a:spcBef>
                <a:spcPts val="0"/>
              </a:spcBef>
            </a:pPr>
            <a:r>
              <a:rPr lang="en-US" sz="2000" dirty="0"/>
              <a:t>Functional silos, organizational alignment</a:t>
            </a:r>
          </a:p>
          <a:p>
            <a:pPr>
              <a:lnSpc>
                <a:spcPct val="100000"/>
              </a:lnSpc>
              <a:spcBef>
                <a:spcPts val="0"/>
              </a:spcBef>
            </a:pPr>
            <a:r>
              <a:rPr lang="en-US" sz="2000" dirty="0"/>
              <a:t>Typical Agile-Lean-DevOps (ALDO) challenges</a:t>
            </a:r>
          </a:p>
          <a:p>
            <a:pPr>
              <a:lnSpc>
                <a:spcPct val="100000"/>
              </a:lnSpc>
              <a:spcBef>
                <a:spcPts val="0"/>
              </a:spcBef>
            </a:pPr>
            <a:endParaRPr lang="en-US" sz="2000" dirty="0"/>
          </a:p>
        </p:txBody>
      </p:sp>
    </p:spTree>
    <p:extLst>
      <p:ext uri="{BB962C8B-B14F-4D97-AF65-F5344CB8AC3E}">
        <p14:creationId xmlns:p14="http://schemas.microsoft.com/office/powerpoint/2010/main" val="98939357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rgbClr val="797979"/>
                                      </p:to>
                                    </p:animClr>
                                  </p:sub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rgbClr val="797979"/>
                                      </p:to>
                                    </p:animClr>
                                  </p:sub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subTnLst>
                                    <p:animClr clrSpc="rgb" dir="cw">
                                      <p:cBhvr override="childStyle">
                                        <p:cTn dur="1" fill="hold" display="0" masterRel="nextClick" afterEffect="1"/>
                                        <p:tgtEl>
                                          <p:spTgt spid="16"/>
                                        </p:tgtEl>
                                        <p:attrNameLst>
                                          <p:attrName>ppt_c</p:attrName>
                                        </p:attrNameLst>
                                      </p:cBhvr>
                                      <p:to>
                                        <a:srgbClr val="797979"/>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animClr clrSpc="rgb" dir="cw">
                                      <p:cBhvr override="childStyle">
                                        <p:cTn dur="1" fill="hold" display="0" masterRel="nextClick" afterEffect="1"/>
                                        <p:tgtEl>
                                          <p:spTgt spid="9"/>
                                        </p:tgtEl>
                                        <p:attrNameLst>
                                          <p:attrName>ppt_c</p:attrName>
                                        </p:attrNameLst>
                                      </p:cBhvr>
                                      <p:to>
                                        <a:srgbClr val="797979"/>
                                      </p:to>
                                    </p:animClr>
                                  </p:sub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rgbClr val="797979"/>
                                      </p:to>
                                    </p:animClr>
                                  </p:sub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subTnLst>
                                    <p:animClr clrSpc="rgb" dir="cw">
                                      <p:cBhvr override="childStyle">
                                        <p:cTn dur="1" fill="hold" display="0" masterRel="nextClick" afterEffect="1"/>
                                        <p:tgtEl>
                                          <p:spTgt spid="13"/>
                                        </p:tgtEl>
                                        <p:attrNameLst>
                                          <p:attrName>ppt_c</p:attrName>
                                        </p:attrNameLst>
                                      </p:cBhvr>
                                      <p:to>
                                        <a:srgbClr val="797979"/>
                                      </p:to>
                                    </p:animClr>
                                  </p:sub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subTnLst>
                                    <p:animClr clrSpc="rgb" dir="cw">
                                      <p:cBhvr override="childStyle">
                                        <p:cTn dur="1" fill="hold" display="0" masterRel="nextClick" afterEffect="1"/>
                                        <p:tgtEl>
                                          <p:spTgt spid="2"/>
                                        </p:tgtEl>
                                        <p:attrNameLst>
                                          <p:attrName>ppt_c</p:attrName>
                                        </p:attrNameLst>
                                      </p:cBhvr>
                                      <p:to>
                                        <a:srgbClr val="797979"/>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subTnLst>
                                    <p:animClr clrSpc="rgb" dir="cw">
                                      <p:cBhvr override="childStyle">
                                        <p:cTn dur="1" fill="hold" display="0" masterRel="nextClick" afterEffect="1"/>
                                        <p:tgtEl>
                                          <p:spTgt spid="11"/>
                                        </p:tgtEl>
                                        <p:attrNameLst>
                                          <p:attrName>ppt_c</p:attrName>
                                        </p:attrNameLst>
                                      </p:cBhvr>
                                      <p:to>
                                        <a:srgbClr val="797979"/>
                                      </p:to>
                                    </p:animClr>
                                  </p:sub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subTnLst>
                                    <p:animClr clrSpc="rgb" dir="cw">
                                      <p:cBhvr override="childStyle">
                                        <p:cTn dur="1" fill="hold" display="0" masterRel="nextClick" afterEffect="1"/>
                                        <p:tgtEl>
                                          <p:spTgt spid="12"/>
                                        </p:tgtEl>
                                        <p:attrNameLst>
                                          <p:attrName>ppt_c</p:attrName>
                                        </p:attrNameLst>
                                      </p:cBhvr>
                                      <p:to>
                                        <a:srgbClr val="797979"/>
                                      </p:to>
                                    </p:animClr>
                                  </p:sub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subTnLst>
                                    <p:animClr clrSpc="rgb" dir="cw">
                                      <p:cBhvr override="childStyle">
                                        <p:cTn dur="1" fill="hold" display="0" masterRel="nextClick" afterEffect="1"/>
                                        <p:tgtEl>
                                          <p:spTgt spid="14"/>
                                        </p:tgtEl>
                                        <p:attrNameLst>
                                          <p:attrName>ppt_c</p:attrName>
                                        </p:attrNameLst>
                                      </p:cBhvr>
                                      <p:to>
                                        <a:srgbClr val="797979"/>
                                      </p:to>
                                    </p:animClr>
                                  </p:sub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subTnLst>
                                    <p:animClr clrSpc="rgb" dir="cw">
                                      <p:cBhvr override="childStyle">
                                        <p:cTn dur="1" fill="hold" display="0" masterRel="nextClick" afterEffect="1"/>
                                        <p:tgtEl>
                                          <p:spTgt spid="15"/>
                                        </p:tgtEl>
                                        <p:attrNameLst>
                                          <p:attrName>ppt_c</p:attrName>
                                        </p:attrNameLst>
                                      </p:cBhvr>
                                      <p:to>
                                        <a:srgbClr val="79797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3" grpId="0"/>
      <p:bldP spid="14" grpId="0"/>
      <p:bldP spid="2" grpId="0"/>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smtClean="0"/>
              <a:t>Let's </a:t>
            </a:r>
            <a:r>
              <a:rPr lang="en-US" sz="3600" dirty="0"/>
              <a:t>not waste any more </a:t>
            </a:r>
            <a:r>
              <a:rPr lang="en-US" sz="3600" dirty="0" smtClean="0">
                <a:solidFill>
                  <a:srgbClr val="FFFF00"/>
                </a:solidFill>
              </a:rPr>
              <a:t>careers</a:t>
            </a:r>
            <a:r>
              <a:rPr lang="en-US" sz="3600" dirty="0" smtClean="0"/>
              <a:t>, </a:t>
            </a:r>
            <a:r>
              <a:rPr lang="en-US" sz="3600" dirty="0"/>
              <a:t>because once we know that abilities are capable of such growth, it becomes a basic human right for </a:t>
            </a:r>
            <a:r>
              <a:rPr lang="en-US" sz="3600" dirty="0" smtClean="0">
                <a:solidFill>
                  <a:srgbClr val="FFFF00"/>
                </a:solidFill>
              </a:rPr>
              <a:t>people</a:t>
            </a:r>
            <a:r>
              <a:rPr lang="en-US" sz="3600" dirty="0" smtClean="0"/>
              <a:t>, </a:t>
            </a:r>
            <a:r>
              <a:rPr lang="en-US" sz="3600" dirty="0"/>
              <a:t>all </a:t>
            </a:r>
            <a:r>
              <a:rPr lang="en-US" sz="3600" dirty="0" smtClean="0">
                <a:solidFill>
                  <a:srgbClr val="FFFF00"/>
                </a:solidFill>
              </a:rPr>
              <a:t>people</a:t>
            </a:r>
            <a:r>
              <a:rPr lang="en-US" sz="3600" dirty="0" smtClean="0"/>
              <a:t>, </a:t>
            </a:r>
            <a:r>
              <a:rPr lang="en-US" sz="3600" dirty="0"/>
              <a:t>to live in </a:t>
            </a:r>
            <a:r>
              <a:rPr lang="en-US" sz="3600" dirty="0" smtClean="0">
                <a:solidFill>
                  <a:srgbClr val="FFFF00"/>
                </a:solidFill>
              </a:rPr>
              <a:t>workplaces</a:t>
            </a:r>
            <a:r>
              <a:rPr lang="en-US" sz="3600" dirty="0" smtClean="0"/>
              <a:t> that </a:t>
            </a:r>
            <a:r>
              <a:rPr lang="en-US" sz="3600" dirty="0"/>
              <a:t>create that growth, to live in </a:t>
            </a:r>
            <a:r>
              <a:rPr lang="en-US" sz="3600" dirty="0" smtClean="0">
                <a:solidFill>
                  <a:srgbClr val="FFFF00"/>
                </a:solidFill>
              </a:rPr>
              <a:t>workplaces</a:t>
            </a:r>
            <a:r>
              <a:rPr lang="en-US" sz="3600" dirty="0" smtClean="0"/>
              <a:t> filled </a:t>
            </a:r>
            <a:r>
              <a:rPr lang="en-US" sz="3600" dirty="0"/>
              <a:t>with "yet</a:t>
            </a:r>
            <a:r>
              <a:rPr lang="en-US" sz="3600" dirty="0" smtClean="0"/>
              <a:t>".</a:t>
            </a:r>
          </a:p>
          <a:p>
            <a:endParaRPr lang="en-US" sz="3600" baseline="30000" dirty="0" smtClean="0"/>
          </a:p>
          <a:p>
            <a:r>
              <a:rPr lang="en-US" sz="1800" baseline="30000" dirty="0" smtClean="0">
                <a:solidFill>
                  <a:schemeClr val="tx1"/>
                </a:solidFill>
              </a:rPr>
              <a:t>1</a:t>
            </a:r>
            <a:r>
              <a:rPr lang="en-US" sz="1800" dirty="0" smtClean="0">
                <a:solidFill>
                  <a:schemeClr val="tx1"/>
                </a:solidFill>
              </a:rPr>
              <a:t> careers</a:t>
            </a:r>
          </a:p>
          <a:p>
            <a:r>
              <a:rPr lang="en-US" sz="1800" baseline="30000" dirty="0" smtClean="0">
                <a:solidFill>
                  <a:schemeClr val="tx1"/>
                </a:solidFill>
              </a:rPr>
              <a:t>2</a:t>
            </a:r>
            <a:r>
              <a:rPr lang="en-US" sz="1800" dirty="0" smtClean="0">
                <a:solidFill>
                  <a:schemeClr val="tx1"/>
                </a:solidFill>
              </a:rPr>
              <a:t> people</a:t>
            </a:r>
          </a:p>
          <a:p>
            <a:r>
              <a:rPr lang="en-US" sz="1800" baseline="30000" dirty="0" smtClean="0">
                <a:solidFill>
                  <a:schemeClr val="tx1"/>
                </a:solidFill>
              </a:rPr>
              <a:t>3 </a:t>
            </a:r>
            <a:r>
              <a:rPr lang="en-US" sz="1800" dirty="0" smtClean="0">
                <a:solidFill>
                  <a:schemeClr val="tx1"/>
                </a:solidFill>
              </a:rPr>
              <a:t>workplaces</a:t>
            </a:r>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30</a:t>
            </a:fld>
            <a:endParaRPr lang="en-US"/>
          </a:p>
        </p:txBody>
      </p:sp>
      <p:grpSp>
        <p:nvGrpSpPr>
          <p:cNvPr id="5" name="Group 4"/>
          <p:cNvGrpSpPr/>
          <p:nvPr/>
        </p:nvGrpSpPr>
        <p:grpSpPr>
          <a:xfrm>
            <a:off x="5223353" y="4384109"/>
            <a:ext cx="6175332" cy="1791223"/>
            <a:chOff x="5223353" y="4384109"/>
            <a:chExt cx="6175332" cy="1791223"/>
          </a:xfrm>
        </p:grpSpPr>
        <p:sp>
          <p:nvSpPr>
            <p:cNvPr id="6" name="Rectangle 5"/>
            <p:cNvSpPr/>
            <p:nvPr/>
          </p:nvSpPr>
          <p:spPr>
            <a:xfrm>
              <a:off x="5223353" y="4384109"/>
              <a:ext cx="6175332" cy="17912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103" y="4566184"/>
              <a:ext cx="5765800" cy="1409700"/>
            </a:xfrm>
            <a:prstGeom prst="rect">
              <a:avLst/>
            </a:prstGeom>
          </p:spPr>
        </p:pic>
      </p:grpSp>
    </p:spTree>
    <p:extLst>
      <p:ext uri="{BB962C8B-B14F-4D97-AF65-F5344CB8AC3E}">
        <p14:creationId xmlns:p14="http://schemas.microsoft.com/office/powerpoint/2010/main" val="140694816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838200" y="416719"/>
            <a:ext cx="10515600" cy="1325563"/>
          </a:xfrm>
        </p:spPr>
        <p:txBody>
          <a:bodyPr/>
          <a:lstStyle/>
          <a:p>
            <a:r>
              <a:rPr lang="en-US" dirty="0" smtClean="0"/>
              <a:t>SWOT Analysis ~2014</a:t>
            </a:r>
            <a:endParaRPr lang="en-US" dirty="0"/>
          </a:p>
        </p:txBody>
      </p:sp>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latin typeface="Courier" charset="0"/>
                <a:ea typeface="Courier" charset="0"/>
                <a:cs typeface="Courier" charset="0"/>
              </a:rPr>
              <a:pPr/>
              <a:t>31</a:t>
            </a:fld>
            <a:endParaRPr lang="en-US">
              <a:latin typeface="Courier" charset="0"/>
              <a:ea typeface="Courier" charset="0"/>
              <a:cs typeface="Courier" charset="0"/>
            </a:endParaRPr>
          </a:p>
        </p:txBody>
      </p:sp>
      <p:graphicFrame>
        <p:nvGraphicFramePr>
          <p:cNvPr id="4" name="Table 3"/>
          <p:cNvGraphicFramePr>
            <a:graphicFrameLocks noGrp="1" noChangeAspect="1"/>
          </p:cNvGraphicFramePr>
          <p:nvPr>
            <p:extLst>
              <p:ext uri="{D42A27DB-BD31-4B8C-83A1-F6EECF244321}">
                <p14:modId xmlns:p14="http://schemas.microsoft.com/office/powerpoint/2010/main" val="354715532"/>
              </p:ext>
            </p:extLst>
          </p:nvPr>
        </p:nvGraphicFramePr>
        <p:xfrm>
          <a:off x="457199" y="1408860"/>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algn="ctr" rtl="0"/>
                      <a:r>
                        <a:rPr lang="en-US" sz="2800" b="0" i="0" u="sng" strike="noStrike" kern="1200" baseline="0" dirty="0" smtClean="0">
                          <a:solidFill>
                            <a:srgbClr val="FFFFFF"/>
                          </a:solidFill>
                          <a:latin typeface="Courier" charset="0"/>
                        </a:rPr>
                        <a:t>Strengths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Vendor partnerships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Exceptionally tight knit teams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Expertise in storage &amp; virtualization</a:t>
                      </a:r>
                    </a:p>
                    <a:p>
                      <a:pPr marL="285750" indent="-285750" rtl="0">
                        <a:buSzPts val="1400"/>
                        <a:buFont typeface="Arial" charset="0"/>
                        <a:buChar char="•"/>
                      </a:pPr>
                      <a:r>
                        <a:rPr lang="en-US" sz="1600" b="0" i="0" u="none" strike="noStrike" kern="1200" baseline="0" dirty="0" smtClean="0">
                          <a:solidFill>
                            <a:srgbClr val="FFFFFF"/>
                          </a:solidFill>
                          <a:latin typeface="Courier" charset="0"/>
                        </a:rPr>
                        <a:t>Strong operational background</a:t>
                      </a:r>
                    </a:p>
                    <a:p>
                      <a:pPr marL="285750" indent="-285750" rtl="0">
                        <a:buSzPts val="1400"/>
                        <a:buFont typeface="Arial" charset="0"/>
                        <a:buChar char="•"/>
                      </a:pPr>
                      <a:r>
                        <a:rPr lang="en-US" sz="1600" b="0" i="0" u="none" strike="noStrike" kern="1200" baseline="0" dirty="0" smtClean="0">
                          <a:solidFill>
                            <a:srgbClr val="FFFFFF"/>
                          </a:solidFill>
                          <a:latin typeface="Courier" charset="0"/>
                        </a:rPr>
                        <a:t>Entrepreneurial DNA</a:t>
                      </a:r>
                    </a:p>
                    <a:p>
                      <a:pPr marL="285750" indent="-285750" rtl="0">
                        <a:buSzPts val="1400"/>
                        <a:buFont typeface="Arial" charset="0"/>
                        <a:buChar char="•"/>
                      </a:pPr>
                      <a:r>
                        <a:rPr lang="en-US" sz="1600" b="0" i="0" u="none" strike="noStrike" kern="1200" baseline="0" dirty="0" smtClean="0">
                          <a:solidFill>
                            <a:srgbClr val="FFFFFF"/>
                          </a:solidFill>
                          <a:latin typeface="Courier" charset="0"/>
                        </a:rPr>
                        <a:t>Low turnover in team</a:t>
                      </a:r>
                    </a:p>
                    <a:p>
                      <a:pPr marL="285750" indent="-285750" rtl="0">
                        <a:buSzPts val="1400"/>
                        <a:buFont typeface="Arial" charset="0"/>
                        <a:buChar char="•"/>
                      </a:pPr>
                      <a:r>
                        <a:rPr lang="en-US" sz="1600" b="0" i="0" u="none" strike="noStrike" kern="1200" baseline="0" dirty="0" smtClean="0">
                          <a:solidFill>
                            <a:srgbClr val="FFFFFF"/>
                          </a:solidFill>
                          <a:latin typeface="Courier" charset="0"/>
                        </a:rPr>
                        <a:t>99% virtualized with high availability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0" name="Table 9"/>
          <p:cNvGraphicFramePr>
            <a:graphicFrameLocks noGrp="1" noChangeAspect="1"/>
          </p:cNvGraphicFramePr>
          <p:nvPr>
            <p:extLst>
              <p:ext uri="{D42A27DB-BD31-4B8C-83A1-F6EECF244321}">
                <p14:modId xmlns:p14="http://schemas.microsoft.com/office/powerpoint/2010/main" val="2095366583"/>
              </p:ext>
            </p:extLst>
          </p:nvPr>
        </p:nvGraphicFramePr>
        <p:xfrm>
          <a:off x="6090248" y="1408860"/>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algn="ctr" rtl="0"/>
                      <a:r>
                        <a:rPr lang="en-US" sz="2800" b="0" i="0" u="sng" strike="noStrike" kern="1200" baseline="0" dirty="0" smtClean="0">
                          <a:solidFill>
                            <a:srgbClr val="FFFFFF"/>
                          </a:solidFill>
                          <a:latin typeface="Courier" charset="0"/>
                        </a:rPr>
                        <a:t>Weaknesses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Reliance on vendors (COTS, Microsoft)</a:t>
                      </a:r>
                    </a:p>
                    <a:p>
                      <a:pPr marL="285750" indent="-285750" rtl="0">
                        <a:buSzPts val="1400"/>
                        <a:buFont typeface="Arial" charset="0"/>
                        <a:buChar char="•"/>
                      </a:pPr>
                      <a:r>
                        <a:rPr lang="en-US" sz="1600" b="0" i="0" u="none" strike="noStrike" kern="1200" baseline="0" dirty="0" smtClean="0">
                          <a:solidFill>
                            <a:srgbClr val="FFFFFF"/>
                          </a:solidFill>
                          <a:latin typeface="Courier" charset="0"/>
                        </a:rPr>
                        <a:t>Single threaded in numerous technologies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Substantial legacy footprint</a:t>
                      </a:r>
                    </a:p>
                    <a:p>
                      <a:pPr marL="285750" indent="-285750" rtl="0">
                        <a:buSzPts val="1400"/>
                        <a:buFont typeface="Arial" charset="0"/>
                        <a:buChar char="•"/>
                      </a:pPr>
                      <a:r>
                        <a:rPr lang="en-US" sz="1600" b="0" i="0" u="none" strike="noStrike" kern="1200" baseline="0" dirty="0" smtClean="0">
                          <a:solidFill>
                            <a:srgbClr val="FFFFFF"/>
                          </a:solidFill>
                          <a:latin typeface="Courier" charset="0"/>
                        </a:rPr>
                        <a:t>Large population of long-lived servers </a:t>
                      </a:r>
                    </a:p>
                    <a:p>
                      <a:pPr marL="285750" indent="-285750" rtl="0">
                        <a:buSzPts val="1400"/>
                        <a:buFont typeface="Arial" charset="0"/>
                        <a:buChar char="•"/>
                      </a:pPr>
                      <a:r>
                        <a:rPr lang="en-US" sz="1600" b="0" i="0" u="none" strike="noStrike" kern="1200" baseline="0" dirty="0" smtClean="0">
                          <a:solidFill>
                            <a:srgbClr val="FFFFFF"/>
                          </a:solidFill>
                          <a:latin typeface="Courier" charset="0"/>
                        </a:rPr>
                        <a:t>Organization not “product” oriented</a:t>
                      </a:r>
                    </a:p>
                    <a:p>
                      <a:pPr marL="285750" indent="-285750" rtl="0">
                        <a:buSzPts val="1400"/>
                        <a:buFont typeface="Arial" charset="0"/>
                        <a:buChar char="•"/>
                      </a:pPr>
                      <a:r>
                        <a:rPr lang="en-US" sz="1600" b="0" i="0" u="none" strike="noStrike" kern="1200" baseline="0" dirty="0" smtClean="0">
                          <a:solidFill>
                            <a:srgbClr val="FFFFFF"/>
                          </a:solidFill>
                          <a:latin typeface="Courier" charset="0"/>
                        </a:rPr>
                        <a:t>Decentralized internal customers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Low standardization / automation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1" name="Table 10"/>
          <p:cNvGraphicFramePr>
            <a:graphicFrameLocks noGrp="1" noChangeAspect="1"/>
          </p:cNvGraphicFramePr>
          <p:nvPr>
            <p:extLst>
              <p:ext uri="{D42A27DB-BD31-4B8C-83A1-F6EECF244321}">
                <p14:modId xmlns:p14="http://schemas.microsoft.com/office/powerpoint/2010/main" val="1914241971"/>
              </p:ext>
            </p:extLst>
          </p:nvPr>
        </p:nvGraphicFramePr>
        <p:xfrm>
          <a:off x="457199"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algn="ctr" rtl="0"/>
                      <a:r>
                        <a:rPr lang="en-US" sz="2800" b="0" i="0" u="sng" strike="noStrike" kern="1200" baseline="0" dirty="0" smtClean="0">
                          <a:solidFill>
                            <a:srgbClr val="FFFFFF"/>
                          </a:solidFill>
                          <a:latin typeface="Courier" charset="0"/>
                        </a:rPr>
                        <a:t>Opportunities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Centralized Infrastructure </a:t>
                      </a:r>
                      <a:r>
                        <a:rPr lang="en-US" sz="1600" b="0" i="0" u="none" strike="noStrike" kern="1200" baseline="0" dirty="0" smtClean="0">
                          <a:solidFill>
                            <a:srgbClr val="FFFFFF"/>
                          </a:solidFill>
                          <a:latin typeface="Courier" charset="0"/>
                        </a:rPr>
                        <a:t>Engineering</a:t>
                      </a:r>
                    </a:p>
                    <a:p>
                      <a:pPr marL="285750" indent="-285750" rtl="0">
                        <a:buSzPts val="1400"/>
                        <a:buFont typeface="Arial" charset="0"/>
                        <a:buChar char="•"/>
                      </a:pPr>
                      <a:r>
                        <a:rPr lang="en-US" sz="1600" b="0" i="0" u="none" strike="noStrike" kern="1200" baseline="0" dirty="0" smtClean="0">
                          <a:solidFill>
                            <a:srgbClr val="FFFFFF"/>
                          </a:solidFill>
                          <a:latin typeface="Courier" charset="0"/>
                        </a:rPr>
                        <a:t>Under-challenged IT Pros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2 </a:t>
                      </a:r>
                      <a:r>
                        <a:rPr lang="en-US" sz="1600" b="0" i="0" u="none" strike="noStrike" kern="1200" baseline="0" dirty="0" smtClean="0">
                          <a:solidFill>
                            <a:srgbClr val="FFFFFF"/>
                          </a:solidFill>
                          <a:latin typeface="Courier" charset="0"/>
                        </a:rPr>
                        <a:t>Engineers with scripting </a:t>
                      </a:r>
                      <a:r>
                        <a:rPr lang="en-US" sz="1600" b="0" i="0" u="none" strike="noStrike" kern="1200" baseline="0" dirty="0" smtClean="0">
                          <a:solidFill>
                            <a:srgbClr val="FFFFFF"/>
                          </a:solidFill>
                          <a:latin typeface="Courier" charset="0"/>
                        </a:rPr>
                        <a:t>capabilities</a:t>
                      </a:r>
                    </a:p>
                    <a:p>
                      <a:pPr marL="285750" indent="-285750" rtl="0">
                        <a:buSzPts val="1400"/>
                        <a:buFont typeface="Arial" charset="0"/>
                        <a:buChar char="•"/>
                      </a:pPr>
                      <a:endParaRPr lang="en-US" sz="1600" b="0" i="0" u="none" strike="noStrike" kern="1200" baseline="0" dirty="0" smtClean="0">
                        <a:solidFill>
                          <a:srgbClr val="FFFFFF"/>
                        </a:solidFill>
                        <a:latin typeface="Courier"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1760969687"/>
              </p:ext>
            </p:extLst>
          </p:nvPr>
        </p:nvGraphicFramePr>
        <p:xfrm>
          <a:off x="6090248"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algn="ctr" rtl="0"/>
                      <a:r>
                        <a:rPr lang="en-US" sz="2800" b="0" i="0" u="sng" strike="noStrike" kern="1200" baseline="0" dirty="0" smtClean="0">
                          <a:solidFill>
                            <a:srgbClr val="FFFFFF"/>
                          </a:solidFill>
                          <a:latin typeface="Courier" charset="0"/>
                        </a:rPr>
                        <a:t>Threats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Potential disruption </a:t>
                      </a:r>
                      <a:r>
                        <a:rPr lang="en-US" sz="1600" b="0" i="0" u="none" strike="noStrike" kern="1200" baseline="0" dirty="0" smtClean="0">
                          <a:solidFill>
                            <a:srgbClr val="FFFFFF"/>
                          </a:solidFill>
                          <a:latin typeface="Courier" charset="0"/>
                        </a:rPr>
                        <a:t>in retail</a:t>
                      </a:r>
                    </a:p>
                    <a:p>
                      <a:pPr marL="285750" indent="-285750" rtl="0">
                        <a:buSzPts val="1400"/>
                        <a:buFont typeface="Arial" charset="0"/>
                        <a:buChar char="•"/>
                      </a:pPr>
                      <a:endParaRPr lang="en-US" sz="1600" b="0" i="0" u="none" strike="noStrike" kern="1200" baseline="0" dirty="0" smtClean="0">
                        <a:solidFill>
                          <a:srgbClr val="FFFFFF"/>
                        </a:solidFill>
                        <a:latin typeface="Courier" charset="0"/>
                      </a:endParaRPr>
                    </a:p>
                    <a:p>
                      <a:pPr marL="285750" indent="-285750" rtl="0">
                        <a:buSzPts val="1400"/>
                        <a:buFont typeface="Arial" charset="0"/>
                        <a:buChar char="•"/>
                      </a:pPr>
                      <a:endParaRPr lang="en-US" sz="1400" b="0" i="0" u="none" strike="noStrike" kern="1200" baseline="0" dirty="0" smtClean="0">
                        <a:solidFill>
                          <a:srgbClr val="FFFFFF"/>
                        </a:solidFill>
                        <a:latin typeface="Courier"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0578525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42424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rgbClr val="42424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animClr clrSpc="rgb" dir="cw">
                                      <p:cBhvr override="childStyle">
                                        <p:cTn dur="1" fill="hold" display="0" masterRel="nextClick" afterEffect="1"/>
                                        <p:tgtEl>
                                          <p:spTgt spid="11"/>
                                        </p:tgtEl>
                                        <p:attrNameLst>
                                          <p:attrName>ppt_c</p:attrName>
                                        </p:attrNameLst>
                                      </p:cBhvr>
                                      <p:to>
                                        <a:srgbClr val="42424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subTnLst>
                                    <p:animClr clrSpc="rgb" dir="cw">
                                      <p:cBhvr override="childStyle">
                                        <p:cTn dur="1" fill="hold" display="0" masterRel="nextClick" afterEffect="1"/>
                                        <p:tgtEl>
                                          <p:spTgt spid="12"/>
                                        </p:tgtEl>
                                        <p:attrNameLst>
                                          <p:attrName>ppt_c</p:attrName>
                                        </p:attrNameLst>
                                      </p:cBhvr>
                                      <p:to>
                                        <a:srgbClr val="42424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Public Service Announcement:</a:t>
            </a:r>
          </a:p>
          <a:p>
            <a:endParaRPr lang="en-US" sz="4000" dirty="0"/>
          </a:p>
          <a:p>
            <a:r>
              <a:rPr lang="en-US" sz="4000" dirty="0" smtClean="0"/>
              <a:t>Your mindset as a leader matters</a:t>
            </a:r>
            <a:endParaRPr lang="en-US" sz="4000" dirty="0" smtClean="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32</a:t>
            </a:fld>
            <a:endParaRPr lang="en-US"/>
          </a:p>
        </p:txBody>
      </p:sp>
    </p:spTree>
    <p:extLst>
      <p:ext uri="{BB962C8B-B14F-4D97-AF65-F5344CB8AC3E}">
        <p14:creationId xmlns:p14="http://schemas.microsoft.com/office/powerpoint/2010/main" val="312903391"/>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4400" u="sng" dirty="0"/>
              <a:t>Small batch DevOps®</a:t>
            </a:r>
          </a:p>
          <a:p>
            <a:endParaRPr lang="en-US" sz="2400" dirty="0" smtClean="0"/>
          </a:p>
          <a:p>
            <a:pPr marL="457200" indent="-457200">
              <a:buFont typeface="+mj-lt"/>
              <a:buAutoNum type="arabicPeriod"/>
            </a:pPr>
            <a:r>
              <a:rPr lang="en-US" sz="2400" dirty="0" smtClean="0"/>
              <a:t>Make a compelling case for change (Tactic 14)</a:t>
            </a:r>
          </a:p>
          <a:p>
            <a:pPr marL="457200" indent="-457200">
              <a:buFont typeface="+mj-lt"/>
              <a:buAutoNum type="arabicPeriod"/>
            </a:pPr>
            <a:r>
              <a:rPr lang="en-US" sz="2400" dirty="0" smtClean="0"/>
              <a:t>DevOps information sessions (Tactic 2)</a:t>
            </a:r>
          </a:p>
          <a:p>
            <a:pPr marL="457200" indent="-457200">
              <a:buFont typeface="+mj-lt"/>
              <a:buAutoNum type="arabicPeriod"/>
            </a:pPr>
            <a:r>
              <a:rPr lang="en-US" sz="2400" dirty="0" smtClean="0"/>
              <a:t>Make Work Visible (Tactic 11) – TFS Kanban</a:t>
            </a:r>
          </a:p>
          <a:p>
            <a:pPr marL="457200" indent="-457200">
              <a:buFont typeface="+mj-lt"/>
              <a:buAutoNum type="arabicPeriod"/>
            </a:pPr>
            <a:r>
              <a:rPr lang="en-US" sz="2400" dirty="0" smtClean="0"/>
              <a:t>Experiments (Tactic 4) – vRA for IaaS</a:t>
            </a:r>
          </a:p>
          <a:p>
            <a:pPr marL="457200" indent="-457200">
              <a:buFont typeface="+mj-lt"/>
              <a:buAutoNum type="arabicPeriod"/>
            </a:pPr>
            <a:r>
              <a:rPr lang="en-US" sz="2400" dirty="0" err="1" smtClean="0"/>
              <a:t>Gemba</a:t>
            </a:r>
            <a:r>
              <a:rPr lang="en-US" sz="2400" dirty="0" smtClean="0"/>
              <a:t> Walks (Tactic 9)</a:t>
            </a:r>
          </a:p>
          <a:p>
            <a:endParaRPr lang="en-US" sz="2400" dirty="0" smtClean="0"/>
          </a:p>
          <a:p>
            <a:r>
              <a:rPr lang="en-US" sz="2400" dirty="0" smtClean="0"/>
              <a:t>Later</a:t>
            </a:r>
          </a:p>
          <a:p>
            <a:pPr lvl="1"/>
            <a:r>
              <a:rPr lang="en-US" sz="2000" dirty="0" smtClean="0"/>
              <a:t>Blameless Retrospectives (Tactic 5)</a:t>
            </a:r>
          </a:p>
          <a:p>
            <a:pPr lvl="1"/>
            <a:r>
              <a:rPr lang="en-US" sz="2000" dirty="0" smtClean="0"/>
              <a:t>Set WIP Limits (Tactic 13)</a:t>
            </a:r>
          </a:p>
          <a:p>
            <a:endParaRPr lang="en-US" sz="24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33</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500" y="4132862"/>
            <a:ext cx="3635439" cy="2419633"/>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8006" y="4170788"/>
            <a:ext cx="1061419" cy="413912"/>
          </a:xfrm>
          <a:prstGeom prst="rect">
            <a:avLst/>
          </a:prstGeom>
        </p:spPr>
      </p:pic>
    </p:spTree>
    <p:extLst>
      <p:ext uri="{BB962C8B-B14F-4D97-AF65-F5344CB8AC3E}">
        <p14:creationId xmlns:p14="http://schemas.microsoft.com/office/powerpoint/2010/main" val="142712955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400" u="sng" dirty="0"/>
              <a:t>Learning Org progression</a:t>
            </a:r>
          </a:p>
          <a:p>
            <a:endParaRPr lang="en-US" sz="2800" dirty="0" smtClean="0"/>
          </a:p>
          <a:p>
            <a:r>
              <a:rPr lang="en-US" sz="2800" dirty="0" smtClean="0"/>
              <a:t>Cognitive - 2015</a:t>
            </a:r>
          </a:p>
          <a:p>
            <a:pPr lvl="1"/>
            <a:r>
              <a:rPr lang="en-US" sz="2400" dirty="0" smtClean="0"/>
              <a:t>Exposed to new ideas, expand their knowledge and begin to think differently.</a:t>
            </a:r>
          </a:p>
          <a:p>
            <a:pPr lvl="1"/>
            <a:endParaRPr lang="en-US" sz="2400" dirty="0" smtClean="0"/>
          </a:p>
          <a:p>
            <a:r>
              <a:rPr lang="en-US" sz="2800" dirty="0" smtClean="0"/>
              <a:t>Behavioral - 2016</a:t>
            </a:r>
          </a:p>
          <a:p>
            <a:pPr lvl="1"/>
            <a:r>
              <a:rPr lang="en-US" sz="2400" dirty="0" smtClean="0"/>
              <a:t>Employees internalize new insights and alter behavior.</a:t>
            </a:r>
          </a:p>
          <a:p>
            <a:pPr lvl="1"/>
            <a:endParaRPr lang="en-US" sz="2400" dirty="0" smtClean="0"/>
          </a:p>
          <a:p>
            <a:r>
              <a:rPr lang="en-US" sz="2800" dirty="0" smtClean="0"/>
              <a:t>Performance Improvement - 2017</a:t>
            </a:r>
          </a:p>
          <a:p>
            <a:pPr lvl="1"/>
            <a:r>
              <a:rPr lang="en-US" sz="2400" dirty="0" smtClean="0"/>
              <a:t>Changes in behavior leading to measurable improvements in results.</a:t>
            </a:r>
          </a:p>
          <a:p>
            <a:endParaRPr lang="en-US" sz="32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34</a:t>
            </a:fld>
            <a:endParaRPr lang="en-US"/>
          </a:p>
        </p:txBody>
      </p:sp>
    </p:spTree>
    <p:extLst>
      <p:ext uri="{BB962C8B-B14F-4D97-AF65-F5344CB8AC3E}">
        <p14:creationId xmlns:p14="http://schemas.microsoft.com/office/powerpoint/2010/main" val="174190583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838200" y="416719"/>
            <a:ext cx="10515600" cy="1325563"/>
          </a:xfrm>
        </p:spPr>
        <p:txBody>
          <a:bodyPr/>
          <a:lstStyle/>
          <a:p>
            <a:r>
              <a:rPr lang="en-US" dirty="0" smtClean="0"/>
              <a:t>2015</a:t>
            </a:r>
            <a:endParaRPr lang="en-US" dirty="0"/>
          </a:p>
        </p:txBody>
      </p:sp>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latin typeface="Courier" charset="0"/>
                <a:ea typeface="Courier" charset="0"/>
                <a:cs typeface="Courier" charset="0"/>
              </a:rPr>
              <a:pPr/>
              <a:t>35</a:t>
            </a:fld>
            <a:endParaRPr lang="en-US">
              <a:latin typeface="Courier" charset="0"/>
              <a:ea typeface="Courier" charset="0"/>
              <a:cs typeface="Courier" charset="0"/>
            </a:endParaRPr>
          </a:p>
        </p:txBody>
      </p:sp>
      <p:graphicFrame>
        <p:nvGraphicFramePr>
          <p:cNvPr id="4" name="Table 3"/>
          <p:cNvGraphicFramePr>
            <a:graphicFrameLocks noGrp="1" noChangeAspect="1"/>
          </p:cNvGraphicFramePr>
          <p:nvPr>
            <p:extLst>
              <p:ext uri="{D42A27DB-BD31-4B8C-83A1-F6EECF244321}">
                <p14:modId xmlns:p14="http://schemas.microsoft.com/office/powerpoint/2010/main" val="1167003331"/>
              </p:ext>
            </p:extLst>
          </p:nvPr>
        </p:nvGraphicFramePr>
        <p:xfrm>
          <a:off x="457199" y="1408860"/>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Q1</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Daily Standup </a:t>
                      </a:r>
                      <a:r>
                        <a:rPr lang="en-US" sz="1600" baseline="0" dirty="0" smtClean="0">
                          <a:solidFill>
                            <a:schemeClr val="bg1"/>
                          </a:solidFill>
                          <a:latin typeface="Courier" charset="0"/>
                          <a:ea typeface="Courier" charset="0"/>
                          <a:cs typeface="Courier" charset="0"/>
                          <a:sym typeface="Wingdings"/>
                        </a:rPr>
                        <a:t> Weekly Standup</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sym typeface="Wingdings"/>
                        </a:rPr>
                        <a:t>TFS Kanban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sym typeface="Wingdings"/>
                        </a:rPr>
                        <a:t>TFS Version Control : </a:t>
                      </a:r>
                      <a:r>
                        <a:rPr lang="en-US" sz="1600" b="1" i="1" baseline="0" dirty="0" smtClean="0">
                          <a:solidFill>
                            <a:srgbClr val="FFFF00"/>
                          </a:solidFill>
                          <a:latin typeface="Courier" charset="0"/>
                          <a:ea typeface="Courier" charset="0"/>
                          <a:cs typeface="Courier" charset="0"/>
                          <a:sym typeface="Wingdings"/>
                        </a:rPr>
                        <a:t>Goal 250 artifacts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sym typeface="Wingdings"/>
                        </a:rPr>
                        <a:t>Conferences – spread wealth</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none" baseline="0" dirty="0" smtClean="0">
                          <a:solidFill>
                            <a:srgbClr val="FFFF00"/>
                          </a:solidFill>
                          <a:latin typeface="Courier" charset="0"/>
                          <a:ea typeface="Courier" charset="0"/>
                          <a:cs typeface="Courier" charset="0"/>
                        </a:rPr>
                        <a:t>DevOps in a Microsoft World (Snover)</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Primary / Alternate engineer swaps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0" name="Table 9"/>
          <p:cNvGraphicFramePr>
            <a:graphicFrameLocks noGrp="1" noChangeAspect="1"/>
          </p:cNvGraphicFramePr>
          <p:nvPr>
            <p:extLst>
              <p:ext uri="{D42A27DB-BD31-4B8C-83A1-F6EECF244321}">
                <p14:modId xmlns:p14="http://schemas.microsoft.com/office/powerpoint/2010/main" val="1721797941"/>
              </p:ext>
            </p:extLst>
          </p:nvPr>
        </p:nvGraphicFramePr>
        <p:xfrm>
          <a:off x="6090248" y="1408860"/>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Q2</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CHEF Conf 2015 x 10</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Phoenix Project suggested reading</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Nordstrom reference calls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0" baseline="0" dirty="0" smtClean="0">
                          <a:solidFill>
                            <a:schemeClr val="bg1"/>
                          </a:solidFill>
                          <a:latin typeface="Courier" charset="0"/>
                          <a:ea typeface="Courier" charset="0"/>
                          <a:cs typeface="Courier" charset="0"/>
                        </a:rPr>
                        <a:t>PS &amp; VMware vCloud Automation Center</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Prepare Workspace (TFS, </a:t>
                      </a:r>
                      <a:r>
                        <a:rPr lang="en-US" sz="1600" baseline="0" dirty="0" err="1" smtClean="0">
                          <a:solidFill>
                            <a:schemeClr val="bg1"/>
                          </a:solidFill>
                          <a:latin typeface="Courier" charset="0"/>
                          <a:ea typeface="Courier" charset="0"/>
                          <a:cs typeface="Courier" charset="0"/>
                        </a:rPr>
                        <a:t>.Net</a:t>
                      </a:r>
                      <a:r>
                        <a:rPr lang="en-US" sz="1600" baseline="0" dirty="0" smtClean="0">
                          <a:solidFill>
                            <a:schemeClr val="bg1"/>
                          </a:solidFill>
                          <a:latin typeface="Courier" charset="0"/>
                          <a:ea typeface="Courier" charset="0"/>
                          <a:cs typeface="Courier" charset="0"/>
                        </a:rPr>
                        <a:t>, PS, </a:t>
                      </a:r>
                      <a:r>
                        <a:rPr lang="en-US" sz="1600" baseline="0" dirty="0" err="1" smtClean="0">
                          <a:solidFill>
                            <a:schemeClr val="bg1"/>
                          </a:solidFill>
                          <a:latin typeface="Courier" charset="0"/>
                          <a:ea typeface="Courier" charset="0"/>
                          <a:cs typeface="Courier" charset="0"/>
                        </a:rPr>
                        <a:t>ChefDk</a:t>
                      </a:r>
                      <a:r>
                        <a:rPr lang="en-US" sz="1600" baseline="0" dirty="0" smtClean="0">
                          <a:solidFill>
                            <a:schemeClr val="bg1"/>
                          </a:solidFill>
                          <a:latin typeface="Courier" charset="0"/>
                          <a:ea typeface="Courier" charset="0"/>
                          <a:cs typeface="Courier" charset="0"/>
                        </a:rPr>
                        <a:t>)</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CHEF POC</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1" name="Table 10"/>
          <p:cNvGraphicFramePr>
            <a:graphicFrameLocks noGrp="1" noChangeAspect="1"/>
          </p:cNvGraphicFramePr>
          <p:nvPr>
            <p:extLst>
              <p:ext uri="{D42A27DB-BD31-4B8C-83A1-F6EECF244321}">
                <p14:modId xmlns:p14="http://schemas.microsoft.com/office/powerpoint/2010/main" val="392433980"/>
              </p:ext>
            </p:extLst>
          </p:nvPr>
        </p:nvGraphicFramePr>
        <p:xfrm>
          <a:off x="457199"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Q3</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Enterprise CHEF contract (700 nodes)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Weekly Demos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DSC Server provisioning (PoshOrigin)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Difficulty stabilizing tools, automation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Height of frustration </a:t>
                      </a:r>
                      <a:r>
                        <a:rPr lang="en-US" sz="1600" b="1" baseline="0" dirty="0" smtClean="0">
                          <a:solidFill>
                            <a:srgbClr val="FFFF00"/>
                          </a:solidFill>
                          <a:latin typeface="Courier" charset="0"/>
                          <a:ea typeface="Courier" charset="0"/>
                          <a:cs typeface="Courier" charset="0"/>
                          <a:sym typeface="Wingdings"/>
                        </a:rPr>
                        <a:t></a:t>
                      </a:r>
                      <a:endParaRPr lang="en-US" sz="1600" b="1" baseline="0" dirty="0" smtClean="0">
                        <a:solidFill>
                          <a:srgbClr val="FFFF00"/>
                        </a:solidFill>
                        <a:latin typeface="Courier" charset="0"/>
                        <a:ea typeface="Courier" charset="0"/>
                        <a:cs typeface="Courier" charset="0"/>
                      </a:endParaRP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PowerShell onsite training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662661411"/>
              </p:ext>
            </p:extLst>
          </p:nvPr>
        </p:nvGraphicFramePr>
        <p:xfrm>
          <a:off x="6090248"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Q4</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Simplified PoshOrigin: WSIWYG</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CHEF Greenfield via Server provisioning</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Automation for ransomware remediation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Curious people series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Desktop PowerShell module</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CHEF: 100+ Greenfield Servers </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500+ artifacts in version control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294421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797979"/>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rgbClr val="797979"/>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animClr clrSpc="rgb" dir="cw">
                                      <p:cBhvr override="childStyle">
                                        <p:cTn dur="1" fill="hold" display="0" masterRel="nextClick" afterEffect="1"/>
                                        <p:tgtEl>
                                          <p:spTgt spid="11"/>
                                        </p:tgtEl>
                                        <p:attrNameLst>
                                          <p:attrName>ppt_c</p:attrName>
                                        </p:attrNameLst>
                                      </p:cBhvr>
                                      <p:to>
                                        <a:srgbClr val="797979"/>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subTnLst>
                                    <p:animClr clrSpc="rgb" dir="cw">
                                      <p:cBhvr override="childStyle">
                                        <p:cTn dur="1" fill="hold" display="0" masterRel="nextClick" afterEffect="1"/>
                                        <p:tgtEl>
                                          <p:spTgt spid="12"/>
                                        </p:tgtEl>
                                        <p:attrNameLst>
                                          <p:attrName>ppt_c</p:attrName>
                                        </p:attrNameLst>
                                      </p:cBhvr>
                                      <p:to>
                                        <a:srgbClr val="79797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838200" y="416719"/>
            <a:ext cx="10515600" cy="1325563"/>
          </a:xfrm>
        </p:spPr>
        <p:txBody>
          <a:bodyPr/>
          <a:lstStyle/>
          <a:p>
            <a:r>
              <a:rPr lang="en-US" dirty="0" smtClean="0"/>
              <a:t>2016</a:t>
            </a:r>
            <a:endParaRPr lang="en-US" dirty="0"/>
          </a:p>
        </p:txBody>
      </p:sp>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latin typeface="Courier" charset="0"/>
                <a:ea typeface="Courier" charset="0"/>
                <a:cs typeface="Courier" charset="0"/>
              </a:rPr>
              <a:pPr/>
              <a:t>36</a:t>
            </a:fld>
            <a:endParaRPr lang="en-US">
              <a:latin typeface="Courier" charset="0"/>
              <a:ea typeface="Courier" charset="0"/>
              <a:cs typeface="Courier" charset="0"/>
            </a:endParaRPr>
          </a:p>
        </p:txBody>
      </p:sp>
      <p:graphicFrame>
        <p:nvGraphicFramePr>
          <p:cNvPr id="4" name="Table 3"/>
          <p:cNvGraphicFramePr>
            <a:graphicFrameLocks noGrp="1" noChangeAspect="1"/>
          </p:cNvGraphicFramePr>
          <p:nvPr>
            <p:extLst>
              <p:ext uri="{D42A27DB-BD31-4B8C-83A1-F6EECF244321}">
                <p14:modId xmlns:p14="http://schemas.microsoft.com/office/powerpoint/2010/main" val="185345375"/>
              </p:ext>
            </p:extLst>
          </p:nvPr>
        </p:nvGraphicFramePr>
        <p:xfrm>
          <a:off x="457199" y="1408860"/>
          <a:ext cx="5633049" cy="2407920"/>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Q1</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Greenfield N-Tier App with CHEF</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CHEF onsite training</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Slack experimentation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Work visibility &amp; analytics – TFS + PowerShell</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Clean up ticketing system</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vRA, NSX, etc. investigation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All in one monitoring solution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0" name="Table 9"/>
          <p:cNvGraphicFramePr>
            <a:graphicFrameLocks noGrp="1" noChangeAspect="1"/>
          </p:cNvGraphicFramePr>
          <p:nvPr>
            <p:extLst>
              <p:ext uri="{D42A27DB-BD31-4B8C-83A1-F6EECF244321}">
                <p14:modId xmlns:p14="http://schemas.microsoft.com/office/powerpoint/2010/main" val="1848612960"/>
              </p:ext>
            </p:extLst>
          </p:nvPr>
        </p:nvGraphicFramePr>
        <p:xfrm>
          <a:off x="6090248" y="1408860"/>
          <a:ext cx="5633049" cy="2407920"/>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Q2</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Exploration:</a:t>
                      </a:r>
                      <a:r>
                        <a:rPr lang="en-US" sz="1600" b="1" u="none" baseline="0" dirty="0" smtClean="0">
                          <a:solidFill>
                            <a:srgbClr val="FFFF00"/>
                          </a:solidFill>
                          <a:latin typeface="Courier" charset="0"/>
                          <a:ea typeface="Courier" charset="0"/>
                          <a:cs typeface="Courier" charset="0"/>
                        </a:rPr>
                        <a:t> </a:t>
                      </a:r>
                      <a:r>
                        <a:rPr lang="en-US" sz="1600" baseline="0" dirty="0" smtClean="0">
                          <a:solidFill>
                            <a:srgbClr val="FFFF00"/>
                          </a:solidFill>
                          <a:latin typeface="Courier" charset="0"/>
                          <a:ea typeface="Courier" charset="0"/>
                          <a:cs typeface="Courier" charset="0"/>
                        </a:rPr>
                        <a:t>PS script consumption </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Automation:</a:t>
                      </a:r>
                      <a:r>
                        <a:rPr lang="en-US" sz="1600" baseline="0" dirty="0" smtClean="0">
                          <a:solidFill>
                            <a:schemeClr val="bg1"/>
                          </a:solidFill>
                          <a:latin typeface="Courier" charset="0"/>
                          <a:ea typeface="Courier" charset="0"/>
                          <a:cs typeface="Courier" charset="0"/>
                        </a:rPr>
                        <a:t> </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psake, pester, Artifactory</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Stretched vSAN cluster</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Data Center migration via automation</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PowerShell module to manage TFS Kanban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Community:</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DevOpsDays Portland Sponsor</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CFPs for tech conferences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1" name="Table 10"/>
          <p:cNvGraphicFramePr>
            <a:graphicFrameLocks noGrp="1" noChangeAspect="1"/>
          </p:cNvGraphicFramePr>
          <p:nvPr>
            <p:extLst>
              <p:ext uri="{D42A27DB-BD31-4B8C-83A1-F6EECF244321}">
                <p14:modId xmlns:p14="http://schemas.microsoft.com/office/powerpoint/2010/main" val="1335953634"/>
              </p:ext>
            </p:extLst>
          </p:nvPr>
        </p:nvGraphicFramePr>
        <p:xfrm>
          <a:off x="457199"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Q3</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Ideas:</a:t>
                      </a:r>
                      <a:r>
                        <a:rPr lang="en-US" sz="1600" b="1" baseline="0" dirty="0" smtClean="0">
                          <a:solidFill>
                            <a:srgbClr val="FFFF00"/>
                          </a:solidFill>
                          <a:latin typeface="Courier" charset="0"/>
                          <a:ea typeface="Courier" charset="0"/>
                          <a:cs typeface="Courier" charset="0"/>
                        </a:rPr>
                        <a:t> VelocityConf - ChatOps &amp;  Rotations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Book:</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“Team of Teams” McChrystal</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Organization:</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Cross functional re-org </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SCM:</a:t>
                      </a:r>
                      <a:r>
                        <a:rPr lang="en-US" sz="1600" b="1" u="none" baseline="0" dirty="0" smtClean="0">
                          <a:solidFill>
                            <a:srgbClr val="FFFF00"/>
                          </a:solidFill>
                          <a:latin typeface="Courier" charset="0"/>
                          <a:ea typeface="Courier" charset="0"/>
                          <a:cs typeface="Courier" charset="0"/>
                        </a:rPr>
                        <a:t> </a:t>
                      </a:r>
                      <a:r>
                        <a:rPr lang="en-US" sz="1600" b="1" baseline="0" dirty="0" smtClean="0">
                          <a:solidFill>
                            <a:srgbClr val="FFFF00"/>
                          </a:solidFill>
                          <a:latin typeface="Courier" charset="0"/>
                          <a:ea typeface="Courier" charset="0"/>
                          <a:cs typeface="Courier" charset="0"/>
                        </a:rPr>
                        <a:t>GitLab – version control &amp; CI/CD</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ChatOps:</a:t>
                      </a:r>
                      <a:r>
                        <a:rPr lang="en-US" sz="1600" b="1" u="none" baseline="0" dirty="0" smtClean="0">
                          <a:solidFill>
                            <a:srgbClr val="FFFF00"/>
                          </a:solidFill>
                          <a:latin typeface="Courier" charset="0"/>
                          <a:ea typeface="Courier" charset="0"/>
                          <a:cs typeface="Courier" charset="0"/>
                        </a:rPr>
                        <a:t> </a:t>
                      </a:r>
                      <a:r>
                        <a:rPr lang="en-US" sz="1600" b="1" baseline="0" dirty="0" smtClean="0">
                          <a:solidFill>
                            <a:srgbClr val="FFFF00"/>
                          </a:solidFill>
                          <a:latin typeface="Courier" charset="0"/>
                          <a:ea typeface="Courier" charset="0"/>
                          <a:cs typeface="Courier" charset="0"/>
                        </a:rPr>
                        <a:t>CHEF + Hubot + Slack + GitLab</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Automation:</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O365 Exchange in Cloud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729277212"/>
              </p:ext>
            </p:extLst>
          </p:nvPr>
        </p:nvGraphicFramePr>
        <p:xfrm>
          <a:off x="6090248"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Q4</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Exploration</a:t>
                      </a:r>
                      <a:r>
                        <a:rPr lang="en-US" sz="1600" baseline="0" dirty="0" smtClean="0">
                          <a:solidFill>
                            <a:schemeClr val="bg1"/>
                          </a:solidFill>
                          <a:latin typeface="Courier" charset="0"/>
                          <a:ea typeface="Courier" charset="0"/>
                          <a:cs typeface="Courier" charset="0"/>
                        </a:rPr>
                        <a:t>: scripting for AWS/Azure, EMC</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Challenges:</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Loadbalancer pains, SOX 404</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CHEF:</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500+ Servers &amp; CHEF Automate</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ChatOps:</a:t>
                      </a:r>
                      <a:r>
                        <a:rPr lang="en-US" sz="1600" b="1" baseline="0" dirty="0" smtClean="0">
                          <a:solidFill>
                            <a:srgbClr val="FFFF00"/>
                          </a:solidFill>
                          <a:latin typeface="Courier" charset="0"/>
                          <a:ea typeface="Courier" charset="0"/>
                          <a:cs typeface="Courier" charset="0"/>
                        </a:rPr>
                        <a:t> 150+ scripts, “Etsy Day 1”, demos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Friction:</a:t>
                      </a:r>
                      <a:r>
                        <a:rPr lang="en-US" sz="1600" b="1" u="none" baseline="0" dirty="0" smtClean="0">
                          <a:solidFill>
                            <a:srgbClr val="FFFF00"/>
                          </a:solidFill>
                          <a:latin typeface="Courier" charset="0"/>
                          <a:ea typeface="Courier" charset="0"/>
                          <a:cs typeface="Courier" charset="0"/>
                        </a:rPr>
                        <a:t> </a:t>
                      </a:r>
                      <a:r>
                        <a:rPr lang="en-US" sz="1600" b="1" baseline="0" dirty="0" smtClean="0">
                          <a:solidFill>
                            <a:srgbClr val="FFFF00"/>
                          </a:solidFill>
                          <a:latin typeface="Courier" charset="0"/>
                          <a:ea typeface="Courier" charset="0"/>
                          <a:cs typeface="Courier" charset="0"/>
                        </a:rPr>
                        <a:t>Prioritization, Principles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Org:</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Hiring great engineers, rotations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1562192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797979"/>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rgbClr val="797979"/>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animClr clrSpc="rgb" dir="cw">
                                      <p:cBhvr override="childStyle">
                                        <p:cTn dur="1" fill="hold" display="0" masterRel="nextClick" afterEffect="1"/>
                                        <p:tgtEl>
                                          <p:spTgt spid="11"/>
                                        </p:tgtEl>
                                        <p:attrNameLst>
                                          <p:attrName>ppt_c</p:attrName>
                                        </p:attrNameLst>
                                      </p:cBhvr>
                                      <p:to>
                                        <a:srgbClr val="797979"/>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subTnLst>
                                    <p:animClr clrSpc="rgb" dir="cw">
                                      <p:cBhvr override="childStyle">
                                        <p:cTn dur="1" fill="hold" display="0" masterRel="nextClick" afterEffect="1"/>
                                        <p:tgtEl>
                                          <p:spTgt spid="12"/>
                                        </p:tgtEl>
                                        <p:attrNameLst>
                                          <p:attrName>ppt_c</p:attrName>
                                        </p:attrNameLst>
                                      </p:cBhvr>
                                      <p:to>
                                        <a:srgbClr val="79797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838200" y="416719"/>
            <a:ext cx="10515600" cy="1325563"/>
          </a:xfrm>
        </p:spPr>
        <p:txBody>
          <a:bodyPr/>
          <a:lstStyle/>
          <a:p>
            <a:r>
              <a:rPr lang="en-US" dirty="0" smtClean="0"/>
              <a:t>2017 </a:t>
            </a:r>
            <a:endParaRPr lang="en-US" dirty="0"/>
          </a:p>
        </p:txBody>
      </p:sp>
      <p:sp>
        <p:nvSpPr>
          <p:cNvPr id="6" name="Content Placeholder 5"/>
          <p:cNvSpPr>
            <a:spLocks noGrp="1"/>
          </p:cNvSpPr>
          <p:nvPr>
            <p:ph idx="1"/>
          </p:nvPr>
        </p:nvSpPr>
        <p:spPr>
          <a:xfrm>
            <a:off x="533400" y="1320800"/>
            <a:ext cx="11201400" cy="4856163"/>
          </a:xfrm>
        </p:spPr>
        <p:txBody>
          <a:bodyPr/>
          <a:lstStyle/>
          <a:p>
            <a:pPr>
              <a:lnSpc>
                <a:spcPct val="100000"/>
              </a:lnSpc>
              <a:spcBef>
                <a:spcPts val="0"/>
              </a:spcBef>
            </a:pPr>
            <a:r>
              <a:rPr lang="en-US" sz="1600" b="1" u="sng" dirty="0" smtClean="0"/>
              <a:t>Organization</a:t>
            </a:r>
            <a:endParaRPr lang="en-US" sz="1400" dirty="0" smtClean="0"/>
          </a:p>
          <a:p>
            <a:pPr lvl="1">
              <a:lnSpc>
                <a:spcPct val="100000"/>
              </a:lnSpc>
              <a:spcBef>
                <a:spcPts val="0"/>
              </a:spcBef>
            </a:pPr>
            <a:r>
              <a:rPr lang="en-US" sz="1400" dirty="0"/>
              <a:t>Cross-functional </a:t>
            </a:r>
            <a:r>
              <a:rPr lang="en-US" sz="1400" dirty="0" smtClean="0"/>
              <a:t>teams “Pods” </a:t>
            </a:r>
            <a:r>
              <a:rPr lang="en-US" sz="1400" dirty="0"/>
              <a:t>of 4 to 5 that rotate </a:t>
            </a:r>
          </a:p>
          <a:p>
            <a:pPr lvl="1">
              <a:lnSpc>
                <a:spcPct val="100000"/>
              </a:lnSpc>
              <a:spcBef>
                <a:spcPts val="0"/>
              </a:spcBef>
            </a:pPr>
            <a:r>
              <a:rPr lang="en-US" sz="1400" dirty="0" smtClean="0"/>
              <a:t>Scheduled weekly retrospectives – ITSM Queue, Notable incidents/projects </a:t>
            </a:r>
            <a:endParaRPr lang="en-US" sz="1400" dirty="0"/>
          </a:p>
          <a:p>
            <a:pPr>
              <a:lnSpc>
                <a:spcPct val="100000"/>
              </a:lnSpc>
              <a:spcBef>
                <a:spcPts val="0"/>
              </a:spcBef>
            </a:pPr>
            <a:endParaRPr lang="en-US" sz="1600" dirty="0" smtClean="0"/>
          </a:p>
          <a:p>
            <a:pPr>
              <a:lnSpc>
                <a:spcPct val="100000"/>
              </a:lnSpc>
              <a:spcBef>
                <a:spcPts val="0"/>
              </a:spcBef>
            </a:pPr>
            <a:r>
              <a:rPr lang="en-US" sz="1600" b="1" u="sng" dirty="0" smtClean="0"/>
              <a:t>ChatOps</a:t>
            </a:r>
          </a:p>
          <a:p>
            <a:pPr lvl="1">
              <a:lnSpc>
                <a:spcPct val="100000"/>
              </a:lnSpc>
              <a:spcBef>
                <a:spcPts val="0"/>
              </a:spcBef>
            </a:pPr>
            <a:r>
              <a:rPr lang="en-US" sz="1400" dirty="0"/>
              <a:t>“We should create a RYU for that</a:t>
            </a:r>
            <a:r>
              <a:rPr lang="en-US" sz="1400" dirty="0" smtClean="0"/>
              <a:t>”</a:t>
            </a:r>
          </a:p>
          <a:p>
            <a:pPr lvl="1">
              <a:lnSpc>
                <a:spcPct val="100000"/>
              </a:lnSpc>
              <a:spcBef>
                <a:spcPts val="0"/>
              </a:spcBef>
            </a:pPr>
            <a:r>
              <a:rPr lang="en-US" sz="1400" dirty="0"/>
              <a:t>Demo with Microsoft’s Teams Product </a:t>
            </a:r>
            <a:r>
              <a:rPr lang="en-US" sz="1400" dirty="0" smtClean="0"/>
              <a:t>leadership</a:t>
            </a:r>
          </a:p>
          <a:p>
            <a:pPr lvl="1">
              <a:lnSpc>
                <a:spcPct val="100000"/>
              </a:lnSpc>
              <a:spcBef>
                <a:spcPts val="0"/>
              </a:spcBef>
            </a:pPr>
            <a:r>
              <a:rPr lang="en-US" sz="1400" dirty="0" smtClean="0"/>
              <a:t>Contributions </a:t>
            </a:r>
            <a:r>
              <a:rPr lang="en-US" sz="1400" dirty="0"/>
              <a:t>from other </a:t>
            </a:r>
            <a:r>
              <a:rPr lang="en-US" sz="1400" dirty="0" smtClean="0"/>
              <a:t>orgs </a:t>
            </a:r>
            <a:endParaRPr lang="en-US" sz="1400" dirty="0"/>
          </a:p>
          <a:p>
            <a:pPr lvl="1">
              <a:lnSpc>
                <a:spcPct val="100000"/>
              </a:lnSpc>
              <a:spcBef>
                <a:spcPts val="0"/>
              </a:spcBef>
            </a:pPr>
            <a:r>
              <a:rPr lang="en-US" sz="1400" dirty="0" smtClean="0"/>
              <a:t>Slack Rules of Engagement (Skype For Business, Workplace, etc.)</a:t>
            </a:r>
          </a:p>
          <a:p>
            <a:pPr lvl="1">
              <a:lnSpc>
                <a:spcPct val="100000"/>
              </a:lnSpc>
              <a:spcBef>
                <a:spcPts val="0"/>
              </a:spcBef>
            </a:pPr>
            <a:r>
              <a:rPr lang="en-US" sz="1400" dirty="0" smtClean="0"/>
              <a:t>Azure Management &amp; Costing, NetScaler, SharePoint, Teradata, Commvault, EMC, VMAX migrations</a:t>
            </a:r>
          </a:p>
          <a:p>
            <a:pPr lvl="1">
              <a:lnSpc>
                <a:spcPct val="100000"/>
              </a:lnSpc>
              <a:spcBef>
                <a:spcPts val="0"/>
              </a:spcBef>
            </a:pPr>
            <a:endParaRPr lang="en-US" sz="1600" dirty="0" smtClean="0"/>
          </a:p>
          <a:p>
            <a:pPr>
              <a:lnSpc>
                <a:spcPct val="100000"/>
              </a:lnSpc>
              <a:spcBef>
                <a:spcPts val="0"/>
              </a:spcBef>
            </a:pPr>
            <a:r>
              <a:rPr lang="en-US" sz="1600" b="1" u="sng" dirty="0" smtClean="0"/>
              <a:t>Azure PaaS Exploration</a:t>
            </a:r>
          </a:p>
          <a:p>
            <a:pPr lvl="1">
              <a:lnSpc>
                <a:spcPct val="100000"/>
              </a:lnSpc>
              <a:spcBef>
                <a:spcPts val="0"/>
              </a:spcBef>
            </a:pPr>
            <a:r>
              <a:rPr lang="en-US" sz="1400" dirty="0" smtClean="0"/>
              <a:t>10 Proofs of Concept in flight, GitLab CI (Terraform/ARM)</a:t>
            </a:r>
          </a:p>
          <a:p>
            <a:pPr lvl="1">
              <a:lnSpc>
                <a:spcPct val="100000"/>
              </a:lnSpc>
              <a:spcBef>
                <a:spcPts val="0"/>
              </a:spcBef>
            </a:pPr>
            <a:r>
              <a:rPr lang="en-US" sz="1400" dirty="0" smtClean="0"/>
              <a:t>Emerging ”cloud first” orientation</a:t>
            </a:r>
          </a:p>
          <a:p>
            <a:pPr lvl="1">
              <a:lnSpc>
                <a:spcPct val="100000"/>
              </a:lnSpc>
              <a:spcBef>
                <a:spcPts val="0"/>
              </a:spcBef>
            </a:pPr>
            <a:r>
              <a:rPr lang="en-US" sz="1400" dirty="0" smtClean="0"/>
              <a:t>Deferred Capital re-investment in Colocation facilities</a:t>
            </a:r>
          </a:p>
          <a:p>
            <a:pPr lvl="1">
              <a:lnSpc>
                <a:spcPct val="100000"/>
              </a:lnSpc>
              <a:spcBef>
                <a:spcPts val="0"/>
              </a:spcBef>
            </a:pPr>
            <a:endParaRPr lang="en-US" sz="1600" dirty="0" smtClean="0"/>
          </a:p>
          <a:p>
            <a:pPr>
              <a:lnSpc>
                <a:spcPct val="100000"/>
              </a:lnSpc>
              <a:spcBef>
                <a:spcPts val="0"/>
              </a:spcBef>
            </a:pPr>
            <a:r>
              <a:rPr lang="en-US" sz="1600" b="1" u="sng" dirty="0" smtClean="0"/>
              <a:t>Green/Blue</a:t>
            </a:r>
          </a:p>
          <a:p>
            <a:pPr lvl="1">
              <a:lnSpc>
                <a:spcPct val="100000"/>
              </a:lnSpc>
              <a:spcBef>
                <a:spcPts val="0"/>
              </a:spcBef>
            </a:pPr>
            <a:r>
              <a:rPr lang="en-US" sz="1400" dirty="0" smtClean="0"/>
              <a:t>NetScaler, SAP Application Servers</a:t>
            </a:r>
          </a:p>
          <a:p>
            <a:pPr lvl="1">
              <a:lnSpc>
                <a:spcPct val="100000"/>
              </a:lnSpc>
              <a:spcBef>
                <a:spcPts val="0"/>
              </a:spcBef>
            </a:pPr>
            <a:endParaRPr lang="en-US" sz="1600" dirty="0"/>
          </a:p>
          <a:p>
            <a:pPr>
              <a:lnSpc>
                <a:spcPct val="100000"/>
              </a:lnSpc>
              <a:spcBef>
                <a:spcPts val="0"/>
              </a:spcBef>
            </a:pPr>
            <a:r>
              <a:rPr lang="en-US" sz="1600" b="1" u="sng" dirty="0" smtClean="0"/>
              <a:t>CHEF</a:t>
            </a:r>
            <a:endParaRPr lang="en-US" sz="1600" b="1" u="sng" dirty="0"/>
          </a:p>
          <a:p>
            <a:pPr lvl="1">
              <a:lnSpc>
                <a:spcPct val="100000"/>
              </a:lnSpc>
              <a:spcBef>
                <a:spcPts val="0"/>
              </a:spcBef>
            </a:pPr>
            <a:r>
              <a:rPr lang="en-US" sz="1400" dirty="0" smtClean="0"/>
              <a:t>”Brownfield”, 1300+ Servers, Sensu cookbook, Security / Compliance CIS cookbooks</a:t>
            </a:r>
          </a:p>
        </p:txBody>
      </p:sp>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pPr/>
              <a:t>37</a:t>
            </a:fld>
            <a:endParaRPr lang="en-US"/>
          </a:p>
        </p:txBody>
      </p:sp>
    </p:spTree>
    <p:extLst>
      <p:ext uri="{BB962C8B-B14F-4D97-AF65-F5344CB8AC3E}">
        <p14:creationId xmlns:p14="http://schemas.microsoft.com/office/powerpoint/2010/main" val="239958475"/>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dirty="0" smtClean="0"/>
              <a:t>ChatOps</a:t>
            </a:r>
            <a:endParaRPr lang="en-US" sz="48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38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6025" y="649531"/>
            <a:ext cx="4225769" cy="5634359"/>
          </a:xfrm>
          <a:prstGeom prst="rect">
            <a:avLst/>
          </a:prstGeom>
        </p:spPr>
      </p:pic>
    </p:spTree>
    <p:extLst>
      <p:ext uri="{BB962C8B-B14F-4D97-AF65-F5344CB8AC3E}">
        <p14:creationId xmlns:p14="http://schemas.microsoft.com/office/powerpoint/2010/main" val="20950088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dirty="0" smtClean="0"/>
              <a:t>Scheduled Weekly Retrospectives</a:t>
            </a:r>
            <a:endParaRPr lang="en-US" sz="48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39</a:t>
            </a:fld>
            <a:endParaRPr lang="en-US"/>
          </a:p>
        </p:txBody>
      </p:sp>
    </p:spTree>
    <p:extLst>
      <p:ext uri="{BB962C8B-B14F-4D97-AF65-F5344CB8AC3E}">
        <p14:creationId xmlns:p14="http://schemas.microsoft.com/office/powerpoint/2010/main" val="2091665415"/>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u="sng" dirty="0" smtClean="0"/>
              <a:t>Core Challenge: </a:t>
            </a:r>
          </a:p>
          <a:p>
            <a:endParaRPr lang="en-US" sz="4800" dirty="0" smtClean="0"/>
          </a:p>
          <a:p>
            <a:r>
              <a:rPr lang="en-US" sz="4000" dirty="0" smtClean="0"/>
              <a:t>Enduring DevOps transformations require a commitment to learning</a:t>
            </a:r>
            <a:endParaRPr lang="en-US" sz="40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4</a:t>
            </a:fld>
            <a:endParaRPr lang="en-US"/>
          </a:p>
        </p:txBody>
      </p:sp>
    </p:spTree>
    <p:extLst>
      <p:ext uri="{BB962C8B-B14F-4D97-AF65-F5344CB8AC3E}">
        <p14:creationId xmlns:p14="http://schemas.microsoft.com/office/powerpoint/2010/main" val="56716342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dirty="0" smtClean="0"/>
              <a:t>Learning Labs</a:t>
            </a:r>
            <a:endParaRPr lang="en-US" sz="48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40</a:t>
            </a:fld>
            <a:endParaRPr lang="en-US"/>
          </a:p>
        </p:txBody>
      </p:sp>
    </p:spTree>
    <p:extLst>
      <p:ext uri="{BB962C8B-B14F-4D97-AF65-F5344CB8AC3E}">
        <p14:creationId xmlns:p14="http://schemas.microsoft.com/office/powerpoint/2010/main" val="60897369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u="sng" dirty="0" smtClean="0"/>
              <a:t>Hypothesis: </a:t>
            </a:r>
          </a:p>
          <a:p>
            <a:endParaRPr lang="en-US" sz="4000" dirty="0" smtClean="0"/>
          </a:p>
          <a:p>
            <a:r>
              <a:rPr lang="en-US" sz="4000" dirty="0"/>
              <a:t>DevOps practices can be used to teach the organization to become a learning organization</a:t>
            </a:r>
          </a:p>
          <a:p>
            <a:endParaRPr lang="en-US" sz="40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41</a:t>
            </a:fld>
            <a:endParaRPr lang="en-US"/>
          </a:p>
        </p:txBody>
      </p:sp>
    </p:spTree>
    <p:extLst>
      <p:ext uri="{BB962C8B-B14F-4D97-AF65-F5344CB8AC3E}">
        <p14:creationId xmlns:p14="http://schemas.microsoft.com/office/powerpoint/2010/main" val="133049274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000" dirty="0" smtClean="0"/>
              <a:t>“A learning organization is an organization skilled at creating, acquiring, and transferring knowledge, and at modifying its behavior </a:t>
            </a:r>
            <a:r>
              <a:rPr lang="is-IS" sz="4000" dirty="0" smtClean="0"/>
              <a:t>…</a:t>
            </a:r>
            <a:r>
              <a:rPr lang="en-US" sz="4000" dirty="0" smtClean="0"/>
              <a:t>”</a:t>
            </a:r>
          </a:p>
          <a:p>
            <a:endParaRPr lang="en-US" sz="4000" dirty="0" smtClean="0"/>
          </a:p>
          <a:p>
            <a:r>
              <a:rPr lang="en-US" sz="4000" i="1" dirty="0" smtClean="0"/>
              <a:t>- Prof</a:t>
            </a:r>
            <a:r>
              <a:rPr lang="en-US" sz="4000" i="1" dirty="0" smtClean="0"/>
              <a:t>essor</a:t>
            </a:r>
            <a:r>
              <a:rPr lang="en-US" sz="4000" i="1" dirty="0" smtClean="0"/>
              <a:t> David A. Garvin, HBS</a:t>
            </a:r>
            <a:endParaRPr lang="en-US" sz="4000" i="1"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5</a:t>
            </a:fld>
            <a:endParaRPr lang="en-US"/>
          </a:p>
        </p:txBody>
      </p:sp>
    </p:spTree>
    <p:extLst>
      <p:ext uri="{BB962C8B-B14F-4D97-AF65-F5344CB8AC3E}">
        <p14:creationId xmlns:p14="http://schemas.microsoft.com/office/powerpoint/2010/main" val="102717099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dirty="0" smtClean="0"/>
              <a:t>If you want to “do the DevOps” and don’t have a learning organization, what do you do?</a:t>
            </a:r>
          </a:p>
          <a:p>
            <a:endParaRPr lang="en-US" sz="48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6</a:t>
            </a:fld>
            <a:endParaRPr lang="en-US"/>
          </a:p>
        </p:txBody>
      </p:sp>
    </p:spTree>
    <p:extLst>
      <p:ext uri="{BB962C8B-B14F-4D97-AF65-F5344CB8AC3E}">
        <p14:creationId xmlns:p14="http://schemas.microsoft.com/office/powerpoint/2010/main" val="71845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u="sng" dirty="0" smtClean="0"/>
              <a:t>Hypothesis: </a:t>
            </a:r>
          </a:p>
          <a:p>
            <a:endParaRPr lang="en-US" sz="4000" dirty="0" smtClean="0"/>
          </a:p>
          <a:p>
            <a:r>
              <a:rPr lang="en-US" sz="4000" dirty="0" smtClean="0"/>
              <a:t>The pain/difficulty of developing a growth mindset (in a DevOps context) as an adult is not well understood or documented</a:t>
            </a:r>
          </a:p>
          <a:p>
            <a:endParaRPr lang="en-US" sz="40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7</a:t>
            </a:fld>
            <a:endParaRPr lang="en-US"/>
          </a:p>
        </p:txBody>
      </p:sp>
    </p:spTree>
    <p:extLst>
      <p:ext uri="{BB962C8B-B14F-4D97-AF65-F5344CB8AC3E}">
        <p14:creationId xmlns:p14="http://schemas.microsoft.com/office/powerpoint/2010/main" val="529452395"/>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u="sng" dirty="0" smtClean="0"/>
              <a:t>Interviews: </a:t>
            </a:r>
          </a:p>
          <a:p>
            <a:endParaRPr lang="en-US" sz="4000" dirty="0" smtClean="0"/>
          </a:p>
          <a:p>
            <a:pPr marL="914400" indent="-914400">
              <a:buFont typeface="+mj-lt"/>
              <a:buAutoNum type="arabicPeriod"/>
            </a:pPr>
            <a:r>
              <a:rPr lang="en-US" sz="4000" dirty="0" smtClean="0"/>
              <a:t>Describe Journey</a:t>
            </a:r>
          </a:p>
          <a:p>
            <a:pPr marL="914400" indent="-914400">
              <a:buFont typeface="+mj-lt"/>
              <a:buAutoNum type="arabicPeriod"/>
            </a:pPr>
            <a:r>
              <a:rPr lang="en-US" sz="4000" dirty="0" smtClean="0"/>
              <a:t>Favorite/least favorite aspect</a:t>
            </a:r>
          </a:p>
          <a:p>
            <a:pPr marL="914400" indent="-914400">
              <a:buFont typeface="+mj-lt"/>
              <a:buAutoNum type="arabicPeriod"/>
            </a:pPr>
            <a:r>
              <a:rPr lang="en-US" sz="4000" dirty="0" smtClean="0"/>
              <a:t>Advice to the 2015 you</a:t>
            </a:r>
          </a:p>
          <a:p>
            <a:pPr marL="914400" indent="-914400">
              <a:buFont typeface="+mj-lt"/>
              <a:buAutoNum type="arabicPeriod"/>
            </a:pPr>
            <a:r>
              <a:rPr lang="en-US" sz="4000" dirty="0" smtClean="0"/>
              <a:t>Anticipating in next 2 years</a:t>
            </a:r>
          </a:p>
          <a:p>
            <a:endParaRPr lang="en-US" sz="40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8</a:t>
            </a:fld>
            <a:endParaRPr lang="en-US"/>
          </a:p>
        </p:txBody>
      </p:sp>
    </p:spTree>
    <p:extLst>
      <p:ext uri="{BB962C8B-B14F-4D97-AF65-F5344CB8AC3E}">
        <p14:creationId xmlns:p14="http://schemas.microsoft.com/office/powerpoint/2010/main" val="29179008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The Journey: </a:t>
            </a:r>
          </a:p>
          <a:p>
            <a:endParaRPr lang="en-US" sz="4000" dirty="0" smtClean="0"/>
          </a:p>
          <a:p>
            <a:r>
              <a:rPr lang="en-US" sz="4000" dirty="0" smtClean="0"/>
              <a:t>Rewarding, bumpy, and lots of self doubt, I definitely felt like an imposter.  Eventually: “I felt like I could grow/contribute”</a:t>
            </a:r>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9</a:t>
            </a:fld>
            <a:endParaRPr lang="en-US"/>
          </a:p>
        </p:txBody>
      </p:sp>
    </p:spTree>
    <p:extLst>
      <p:ext uri="{BB962C8B-B14F-4D97-AF65-F5344CB8AC3E}">
        <p14:creationId xmlns:p14="http://schemas.microsoft.com/office/powerpoint/2010/main" val="191443943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52595</TotalTime>
  <Words>2338</Words>
  <Application>Microsoft Macintosh PowerPoint</Application>
  <PresentationFormat>Widescreen</PresentationFormat>
  <Paragraphs>418</Paragraphs>
  <Slides>41</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Calibri</vt:lpstr>
      <vt:lpstr>Courier</vt:lpstr>
      <vt:lpstr>GerTT</vt:lpstr>
      <vt:lpstr>Wingdings</vt:lpstr>
      <vt:lpstr>Arial</vt:lpstr>
      <vt:lpstr>Office Theme</vt:lpstr>
      <vt:lpstr>DevOpsing in a Microsoft World</vt:lpstr>
      <vt:lpstr>PowerPoint Presentation</vt:lpstr>
      <vt:lpstr>DevOps 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SWOT Analysis ~2014</vt:lpstr>
      <vt:lpstr>PowerPoint Presentation</vt:lpstr>
      <vt:lpstr>PowerPoint Presentation</vt:lpstr>
      <vt:lpstr>PowerPoint Presentation</vt:lpstr>
      <vt:lpstr>2015</vt:lpstr>
      <vt:lpstr>2016</vt:lpstr>
      <vt:lpstr>2017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c:title>
  <dc:creator>Nasello, Scott</dc:creator>
  <cp:lastModifiedBy>Nasello, Scott</cp:lastModifiedBy>
  <cp:revision>590</cp:revision>
  <cp:lastPrinted>2017-04-22T16:30:34Z</cp:lastPrinted>
  <dcterms:created xsi:type="dcterms:W3CDTF">2016-04-06T03:20:48Z</dcterms:created>
  <dcterms:modified xsi:type="dcterms:W3CDTF">2017-04-23T01:49:10Z</dcterms:modified>
</cp:coreProperties>
</file>