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2"/>
  </p:normalViewPr>
  <p:slideViewPr>
    <p:cSldViewPr snapToGrid="0" snapToObjects="1">
      <p:cViewPr>
        <p:scale>
          <a:sx n="79" d="100"/>
          <a:sy n="79" d="100"/>
        </p:scale>
        <p:origin x="2600" y="1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B2F52-281A-2C48-B894-DD086BEDDED9}" type="datetimeFigureOut">
              <a:rPr lang="en-US" smtClean="0"/>
              <a:t>4/7/17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DC194-E107-FC4C-9895-024820CB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23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Excited</a:t>
            </a:r>
            <a:r>
              <a:rPr lang="en-US" sz="1200" baseline="0" dirty="0" smtClean="0"/>
              <a:t> because ChatOps is transformative.  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64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92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2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62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11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0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9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39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03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40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2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74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02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ChatOps</a:t>
            </a:r>
            <a:r>
              <a:rPr lang="en-US" sz="1200" baseline="0" dirty="0" smtClean="0"/>
              <a:t> enables engineers to spend more time up front automating/testing and all members of the team can then monitor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67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3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87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76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27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08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76400"/>
            <a:ext cx="6858000" cy="17907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1" y="4712917"/>
            <a:ext cx="605789" cy="3076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 baseline="0">
                <a:solidFill>
                  <a:schemeClr val="tx1"/>
                </a:solidFill>
                <a:latin typeface="courier" charset="0"/>
                <a:ea typeface="GerTT" charset="0"/>
                <a:cs typeface="GerTT" charset="0"/>
              </a:defRPr>
            </a:lvl1pPr>
          </a:lstStyle>
          <a:p>
            <a:fld id="{03CBEB89-E47E-4106-9DE1-9B407DF8E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5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66058" y="1908969"/>
            <a:ext cx="80118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618468" y="4632236"/>
            <a:ext cx="588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baseline="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@scottnasello | @DevOpsDaysRox</a:t>
            </a:r>
            <a:endParaRPr lang="en-US" sz="2400" b="0" baseline="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401" y="4683687"/>
            <a:ext cx="807719" cy="410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aseline="0">
                <a:solidFill>
                  <a:schemeClr val="tx1"/>
                </a:solidFill>
                <a:latin typeface="Courier" charset="0"/>
                <a:ea typeface="GerTT" charset="0"/>
                <a:cs typeface="GerTT" charset="0"/>
              </a:defRPr>
            </a:lvl1pPr>
          </a:lstStyle>
          <a:p>
            <a:fld id="{03CBEB89-E47E-4106-9DE1-9B407DF8E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72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tx1"/>
          </a:solidFill>
          <a:latin typeface="Courier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1" y="2074667"/>
            <a:ext cx="8298180" cy="1342907"/>
          </a:xfrm>
        </p:spPr>
        <p:txBody>
          <a:bodyPr>
            <a:noAutofit/>
          </a:bodyPr>
          <a:lstStyle/>
          <a:p>
            <a:r>
              <a:rPr lang="en-US" sz="4051" dirty="0"/>
              <a:t>“I’m more excited about ChatOps than any other idea in the last 10 years” – Guido P.</a:t>
            </a:r>
          </a:p>
        </p:txBody>
      </p:sp>
    </p:spTree>
    <p:extLst>
      <p:ext uri="{BB962C8B-B14F-4D97-AF65-F5344CB8AC3E}">
        <p14:creationId xmlns:p14="http://schemas.microsoft.com/office/powerpoint/2010/main" val="74363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1" y="304805"/>
            <a:ext cx="8298180" cy="4231105"/>
          </a:xfrm>
        </p:spPr>
        <p:txBody>
          <a:bodyPr anchor="t">
            <a:noAutofit/>
          </a:bodyPr>
          <a:lstStyle/>
          <a:p>
            <a:pPr algn="l"/>
            <a:r>
              <a:rPr lang="en-US" sz="4051" dirty="0"/>
              <a:t>fric·tion</a:t>
            </a:r>
            <a:br>
              <a:rPr lang="en-US" sz="4051" dirty="0"/>
            </a:br>
            <a:r>
              <a:rPr lang="en-US" sz="2700" dirty="0"/>
              <a:t>/frikSH(</a:t>
            </a:r>
            <a:r>
              <a:rPr lang="en-US" sz="2700" dirty="0" err="1"/>
              <a:t>ə</a:t>
            </a:r>
            <a:r>
              <a:rPr lang="en-US" sz="2700" dirty="0"/>
              <a:t>)n/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2700" i="1" dirty="0"/>
              <a:t>noun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>conflict or animosity caused by a clash of wills, temperaments, or opinions.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3960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1" y="2074667"/>
            <a:ext cx="8298180" cy="1342907"/>
          </a:xfrm>
        </p:spPr>
        <p:txBody>
          <a:bodyPr>
            <a:noAutofit/>
          </a:bodyPr>
          <a:lstStyle/>
          <a:p>
            <a:r>
              <a:rPr lang="is-IS" sz="4051" dirty="0"/>
              <a:t>… permissions</a:t>
            </a:r>
            <a:endParaRPr lang="en-US" sz="405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7171" y="304805"/>
            <a:ext cx="8298180" cy="4231105"/>
          </a:xfrm>
          <a:prstGeom prst="rect">
            <a:avLst/>
          </a:prstGeom>
        </p:spPr>
        <p:txBody>
          <a:bodyPr vert="horz" lIns="68580" tIns="34291" rIns="68580" bIns="34291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4051" dirty="0">
                <a:solidFill>
                  <a:schemeClr val="tx2">
                    <a:lumMod val="75000"/>
                  </a:schemeClr>
                </a:solidFill>
              </a:rPr>
              <a:t>fric·tion</a:t>
            </a:r>
            <a:r>
              <a:rPr lang="en-US" sz="4051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4051" dirty="0">
                <a:solidFill>
                  <a:schemeClr val="bg1">
                    <a:lumMod val="65000"/>
                  </a:schemeClr>
                </a:solidFill>
              </a:rPr>
            </a:b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19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1" y="2074667"/>
            <a:ext cx="8298180" cy="1342907"/>
          </a:xfrm>
        </p:spPr>
        <p:txBody>
          <a:bodyPr>
            <a:noAutofit/>
          </a:bodyPr>
          <a:lstStyle/>
          <a:p>
            <a:r>
              <a:rPr lang="is-IS" sz="4051" dirty="0"/>
              <a:t>… dependencies</a:t>
            </a:r>
            <a:endParaRPr lang="en-US" sz="405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7171" y="304805"/>
            <a:ext cx="8298180" cy="4231105"/>
          </a:xfrm>
          <a:prstGeom prst="rect">
            <a:avLst/>
          </a:prstGeom>
        </p:spPr>
        <p:txBody>
          <a:bodyPr vert="horz" lIns="68580" tIns="34291" rIns="68580" bIns="34291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4051" dirty="0">
                <a:solidFill>
                  <a:schemeClr val="tx2">
                    <a:lumMod val="75000"/>
                  </a:schemeClr>
                </a:solidFill>
              </a:rPr>
              <a:t>fric·tion</a:t>
            </a:r>
            <a:r>
              <a:rPr lang="en-US" sz="4051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4051" dirty="0">
                <a:solidFill>
                  <a:schemeClr val="bg1">
                    <a:lumMod val="65000"/>
                  </a:schemeClr>
                </a:solidFill>
              </a:rPr>
            </a:b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74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1" y="2074667"/>
            <a:ext cx="8298180" cy="1342907"/>
          </a:xfrm>
        </p:spPr>
        <p:txBody>
          <a:bodyPr>
            <a:noAutofit/>
          </a:bodyPr>
          <a:lstStyle/>
          <a:p>
            <a:r>
              <a:rPr lang="is-IS" sz="4051" dirty="0"/>
              <a:t>… training &amp; experience</a:t>
            </a:r>
            <a:endParaRPr lang="en-US" sz="405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7171" y="304805"/>
            <a:ext cx="8298180" cy="4231105"/>
          </a:xfrm>
          <a:prstGeom prst="rect">
            <a:avLst/>
          </a:prstGeom>
        </p:spPr>
        <p:txBody>
          <a:bodyPr vert="horz" lIns="68580" tIns="34291" rIns="68580" bIns="34291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4051" dirty="0">
                <a:solidFill>
                  <a:schemeClr val="tx2">
                    <a:lumMod val="75000"/>
                  </a:schemeClr>
                </a:solidFill>
              </a:rPr>
              <a:t>fric·tion</a:t>
            </a:r>
            <a:r>
              <a:rPr lang="en-US" sz="4051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4051" dirty="0">
                <a:solidFill>
                  <a:schemeClr val="bg1">
                    <a:lumMod val="65000"/>
                  </a:schemeClr>
                </a:solidFill>
              </a:rPr>
            </a:b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0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1" y="2074667"/>
            <a:ext cx="8298180" cy="1342907"/>
          </a:xfrm>
        </p:spPr>
        <p:txBody>
          <a:bodyPr>
            <a:noAutofit/>
          </a:bodyPr>
          <a:lstStyle/>
          <a:p>
            <a:r>
              <a:rPr lang="is-IS" sz="4051" dirty="0"/>
              <a:t>… context</a:t>
            </a:r>
            <a:endParaRPr lang="en-US" sz="405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7171" y="304805"/>
            <a:ext cx="8298180" cy="4231105"/>
          </a:xfrm>
          <a:prstGeom prst="rect">
            <a:avLst/>
          </a:prstGeom>
        </p:spPr>
        <p:txBody>
          <a:bodyPr vert="horz" lIns="68580" tIns="34291" rIns="68580" bIns="34291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4051" dirty="0">
                <a:solidFill>
                  <a:schemeClr val="tx2">
                    <a:lumMod val="75000"/>
                  </a:schemeClr>
                </a:solidFill>
              </a:rPr>
              <a:t>fric·tion</a:t>
            </a:r>
            <a:r>
              <a:rPr lang="en-US" sz="4051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4051" dirty="0">
                <a:solidFill>
                  <a:schemeClr val="bg1">
                    <a:lumMod val="65000"/>
                  </a:schemeClr>
                </a:solidFill>
              </a:rPr>
            </a:b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3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1" y="2074667"/>
            <a:ext cx="8298180" cy="1342907"/>
          </a:xfrm>
        </p:spPr>
        <p:txBody>
          <a:bodyPr>
            <a:noAutofit/>
          </a:bodyPr>
          <a:lstStyle/>
          <a:p>
            <a:r>
              <a:rPr lang="is-IS" sz="4051" dirty="0"/>
              <a:t>… timezone &amp; language</a:t>
            </a:r>
            <a:endParaRPr lang="en-US" sz="405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7171" y="304805"/>
            <a:ext cx="8298180" cy="4231105"/>
          </a:xfrm>
          <a:prstGeom prst="rect">
            <a:avLst/>
          </a:prstGeom>
        </p:spPr>
        <p:txBody>
          <a:bodyPr vert="horz" lIns="68580" tIns="34291" rIns="68580" bIns="34291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4051" dirty="0">
                <a:solidFill>
                  <a:schemeClr val="tx2">
                    <a:lumMod val="75000"/>
                  </a:schemeClr>
                </a:solidFill>
              </a:rPr>
              <a:t>fric·tion</a:t>
            </a:r>
            <a:r>
              <a:rPr lang="en-US" sz="4051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4051" dirty="0">
                <a:solidFill>
                  <a:schemeClr val="bg1">
                    <a:lumMod val="65000"/>
                  </a:schemeClr>
                </a:solidFill>
              </a:rPr>
            </a:b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9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1" y="2074667"/>
            <a:ext cx="8298180" cy="1342907"/>
          </a:xfrm>
        </p:spPr>
        <p:txBody>
          <a:bodyPr>
            <a:noAutofit/>
          </a:bodyPr>
          <a:lstStyle/>
          <a:p>
            <a:r>
              <a:rPr lang="is-IS" sz="4051" dirty="0"/>
              <a:t>… organization structure</a:t>
            </a:r>
            <a:endParaRPr lang="en-US" sz="405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7171" y="304805"/>
            <a:ext cx="8298180" cy="4231105"/>
          </a:xfrm>
          <a:prstGeom prst="rect">
            <a:avLst/>
          </a:prstGeom>
        </p:spPr>
        <p:txBody>
          <a:bodyPr vert="horz" lIns="68580" tIns="34291" rIns="68580" bIns="34291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4051" dirty="0">
                <a:solidFill>
                  <a:schemeClr val="tx2">
                    <a:lumMod val="75000"/>
                  </a:schemeClr>
                </a:solidFill>
              </a:rPr>
              <a:t>fric·tion</a:t>
            </a:r>
            <a:r>
              <a:rPr lang="en-US" sz="4051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4051" dirty="0">
                <a:solidFill>
                  <a:schemeClr val="bg1">
                    <a:lumMod val="65000"/>
                  </a:schemeClr>
                </a:solidFill>
              </a:rPr>
            </a:b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55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1" y="2074667"/>
            <a:ext cx="8298180" cy="1342907"/>
          </a:xfrm>
        </p:spPr>
        <p:txBody>
          <a:bodyPr>
            <a:noAutofit/>
          </a:bodyPr>
          <a:lstStyle/>
          <a:p>
            <a:r>
              <a:rPr lang="is-IS" sz="4051" dirty="0"/>
              <a:t>… tribal knowledge</a:t>
            </a:r>
            <a:endParaRPr lang="en-US" sz="405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7171" y="304805"/>
            <a:ext cx="8298180" cy="4231105"/>
          </a:xfrm>
          <a:prstGeom prst="rect">
            <a:avLst/>
          </a:prstGeom>
        </p:spPr>
        <p:txBody>
          <a:bodyPr vert="horz" lIns="68580" tIns="34291" rIns="68580" bIns="34291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4051" dirty="0">
                <a:solidFill>
                  <a:schemeClr val="tx2">
                    <a:lumMod val="75000"/>
                  </a:schemeClr>
                </a:solidFill>
              </a:rPr>
              <a:t>fric·tion</a:t>
            </a:r>
            <a:r>
              <a:rPr lang="en-US" sz="4051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4051" dirty="0">
                <a:solidFill>
                  <a:schemeClr val="bg1">
                    <a:lumMod val="65000"/>
                  </a:schemeClr>
                </a:solidFill>
              </a:rPr>
            </a:b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58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1" y="2074667"/>
            <a:ext cx="8298180" cy="1342907"/>
          </a:xfrm>
        </p:spPr>
        <p:txBody>
          <a:bodyPr>
            <a:noAutofit/>
          </a:bodyPr>
          <a:lstStyle/>
          <a:p>
            <a:r>
              <a:rPr lang="is-IS" sz="4051" dirty="0"/>
              <a:t>… transparency</a:t>
            </a:r>
            <a:endParaRPr lang="en-US" sz="405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7171" y="304805"/>
            <a:ext cx="8298180" cy="4231105"/>
          </a:xfrm>
          <a:prstGeom prst="rect">
            <a:avLst/>
          </a:prstGeom>
        </p:spPr>
        <p:txBody>
          <a:bodyPr vert="horz" lIns="68580" tIns="34291" rIns="68580" bIns="34291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4051" dirty="0">
                <a:solidFill>
                  <a:schemeClr val="tx2">
                    <a:lumMod val="75000"/>
                  </a:schemeClr>
                </a:solidFill>
              </a:rPr>
              <a:t>fric·tion</a:t>
            </a:r>
            <a:endParaRPr lang="en-US" sz="27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53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1" y="2074667"/>
            <a:ext cx="8298180" cy="1342907"/>
          </a:xfrm>
        </p:spPr>
        <p:txBody>
          <a:bodyPr>
            <a:noAutofit/>
          </a:bodyPr>
          <a:lstStyle/>
          <a:p>
            <a:r>
              <a:rPr lang="is-IS" sz="4051" dirty="0"/>
              <a:t>… guardrails</a:t>
            </a:r>
            <a:endParaRPr lang="en-US" sz="405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7171" y="304805"/>
            <a:ext cx="8298180" cy="4231105"/>
          </a:xfrm>
          <a:prstGeom prst="rect">
            <a:avLst/>
          </a:prstGeom>
        </p:spPr>
        <p:txBody>
          <a:bodyPr vert="horz" lIns="68580" tIns="34291" rIns="68580" bIns="34291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4051" dirty="0">
                <a:solidFill>
                  <a:schemeClr val="tx2">
                    <a:lumMod val="75000"/>
                  </a:schemeClr>
                </a:solidFill>
              </a:rPr>
              <a:t>fric·tion</a:t>
            </a:r>
            <a:endParaRPr lang="en-US" sz="27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4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1" y="304805"/>
            <a:ext cx="8298180" cy="4231105"/>
          </a:xfrm>
        </p:spPr>
        <p:txBody>
          <a:bodyPr anchor="t">
            <a:noAutofit/>
          </a:bodyPr>
          <a:lstStyle/>
          <a:p>
            <a:pPr algn="l"/>
            <a:r>
              <a:rPr lang="en-US" sz="4051" dirty="0"/>
              <a:t>change a·gent</a:t>
            </a:r>
            <a:br>
              <a:rPr lang="en-US" sz="4051" dirty="0"/>
            </a:br>
            <a:r>
              <a:rPr lang="en-US" sz="2700" dirty="0"/>
              <a:t>/CHānjˈājənt/</a:t>
            </a:r>
            <a:br>
              <a:rPr lang="en-US" sz="2700" dirty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i="1" dirty="0"/>
              <a:t>noun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>A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700" strike="sngStrike" dirty="0">
                <a:solidFill>
                  <a:schemeClr val="tx2">
                    <a:lumMod val="75000"/>
                  </a:schemeClr>
                </a:solidFill>
              </a:rPr>
              <a:t>person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700" dirty="0"/>
              <a:t>who helps an organization transform itself by focusing on such matters as organizational effectiveness, improvement, and development..</a:t>
            </a:r>
            <a:br>
              <a:rPr lang="en-US" sz="2700" dirty="0"/>
            </a:br>
            <a:endParaRPr lang="en-US" sz="4051" dirty="0"/>
          </a:p>
        </p:txBody>
      </p:sp>
    </p:spTree>
    <p:extLst>
      <p:ext uri="{BB962C8B-B14F-4D97-AF65-F5344CB8AC3E}">
        <p14:creationId xmlns:p14="http://schemas.microsoft.com/office/powerpoint/2010/main" val="166437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1" y="2074667"/>
            <a:ext cx="8298180" cy="1342907"/>
          </a:xfrm>
        </p:spPr>
        <p:txBody>
          <a:bodyPr>
            <a:noAutofit/>
          </a:bodyPr>
          <a:lstStyle/>
          <a:p>
            <a:r>
              <a:rPr lang="is-IS" sz="4051" dirty="0"/>
              <a:t>… adhoc collaboration</a:t>
            </a:r>
            <a:endParaRPr lang="en-US" sz="405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7171" y="304805"/>
            <a:ext cx="8298180" cy="4231105"/>
          </a:xfrm>
          <a:prstGeom prst="rect">
            <a:avLst/>
          </a:prstGeom>
        </p:spPr>
        <p:txBody>
          <a:bodyPr vert="horz" lIns="68580" tIns="34291" rIns="68580" bIns="34291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4051" dirty="0">
                <a:solidFill>
                  <a:schemeClr val="tx2">
                    <a:lumMod val="75000"/>
                  </a:schemeClr>
                </a:solidFill>
              </a:rPr>
              <a:t>fric·tion</a:t>
            </a:r>
            <a:endParaRPr lang="en-US" sz="27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24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1" y="304805"/>
            <a:ext cx="8298180" cy="4231105"/>
          </a:xfrm>
        </p:spPr>
        <p:txBody>
          <a:bodyPr anchor="t">
            <a:noAutofit/>
          </a:bodyPr>
          <a:lstStyle/>
          <a:p>
            <a:pPr algn="l"/>
            <a:r>
              <a:rPr lang="en-US" sz="4051" dirty="0"/>
              <a:t>chat·ops</a:t>
            </a:r>
            <a:br>
              <a:rPr lang="en-US" sz="4051" dirty="0"/>
            </a:br>
            <a:r>
              <a:rPr lang="en-US" sz="2700" dirty="0"/>
              <a:t>/Chat äps/</a:t>
            </a:r>
            <a:br>
              <a:rPr lang="en-US" sz="2700" dirty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i="1" dirty="0"/>
              <a:t>noun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>A collaboration model that connects people, tools, process, and automation into a transparent workflow.</a:t>
            </a:r>
            <a:br>
              <a:rPr lang="en-US" sz="2700" dirty="0"/>
            </a:br>
            <a:endParaRPr lang="en-US" sz="4051" dirty="0"/>
          </a:p>
        </p:txBody>
      </p:sp>
    </p:spTree>
    <p:extLst>
      <p:ext uri="{BB962C8B-B14F-4D97-AF65-F5344CB8AC3E}">
        <p14:creationId xmlns:p14="http://schemas.microsoft.com/office/powerpoint/2010/main" val="67360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975" y="386770"/>
            <a:ext cx="3050381" cy="406717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" y="127790"/>
            <a:ext cx="5257800" cy="4067175"/>
          </a:xfrm>
        </p:spPr>
        <p:txBody>
          <a:bodyPr>
            <a:noAutofit/>
          </a:bodyPr>
          <a:lstStyle/>
          <a:p>
            <a:r>
              <a:rPr lang="en-US" sz="3600" dirty="0"/>
              <a:t>Storage migration in progress with ChatOps monitoring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7171" y="304805"/>
            <a:ext cx="8298180" cy="4231105"/>
          </a:xfrm>
          <a:prstGeom prst="rect">
            <a:avLst/>
          </a:prstGeom>
        </p:spPr>
        <p:txBody>
          <a:bodyPr vert="horz" lIns="68580" tIns="34291" rIns="68580" bIns="34291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4051" dirty="0">
                <a:solidFill>
                  <a:schemeClr val="tx2">
                    <a:lumMod val="75000"/>
                  </a:schemeClr>
                </a:solidFill>
              </a:rPr>
              <a:t>chat·ops</a:t>
            </a:r>
          </a:p>
        </p:txBody>
      </p:sp>
    </p:spTree>
    <p:extLst>
      <p:ext uri="{BB962C8B-B14F-4D97-AF65-F5344CB8AC3E}">
        <p14:creationId xmlns:p14="http://schemas.microsoft.com/office/powerpoint/2010/main" val="96395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1" y="304805"/>
            <a:ext cx="8298180" cy="4231105"/>
          </a:xfrm>
        </p:spPr>
        <p:txBody>
          <a:bodyPr anchor="t">
            <a:noAutofit/>
          </a:bodyPr>
          <a:lstStyle/>
          <a:p>
            <a:pPr algn="l"/>
            <a:r>
              <a:rPr lang="en-US" sz="4051" dirty="0"/>
              <a:t>on·board·ing</a:t>
            </a:r>
            <a:br>
              <a:rPr lang="en-US" sz="4051" dirty="0"/>
            </a:br>
            <a:r>
              <a:rPr lang="en-US" sz="2700" dirty="0"/>
              <a:t>/änˈbôrdiNG/</a:t>
            </a:r>
            <a:br>
              <a:rPr lang="en-US" sz="2700" dirty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i="1" dirty="0"/>
              <a:t>noun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>the action or process of integrating a new employee into an organization or familiarizing a new customer or client with one's products or services.</a:t>
            </a:r>
            <a:endParaRPr lang="en-US" sz="4051" dirty="0"/>
          </a:p>
        </p:txBody>
      </p:sp>
    </p:spTree>
    <p:extLst>
      <p:ext uri="{BB962C8B-B14F-4D97-AF65-F5344CB8AC3E}">
        <p14:creationId xmlns:p14="http://schemas.microsoft.com/office/powerpoint/2010/main" val="205855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1" y="2074667"/>
            <a:ext cx="8298180" cy="1342907"/>
          </a:xfrm>
        </p:spPr>
        <p:txBody>
          <a:bodyPr>
            <a:noAutofit/>
          </a:bodyPr>
          <a:lstStyle/>
          <a:p>
            <a:r>
              <a:rPr lang="is-IS" sz="4051" dirty="0"/>
              <a:t>… </a:t>
            </a:r>
            <a:r>
              <a:rPr lang="en-US" sz="4051" dirty="0"/>
              <a:t>New hire day 1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7171" y="304805"/>
            <a:ext cx="8298180" cy="4231105"/>
          </a:xfrm>
          <a:prstGeom prst="rect">
            <a:avLst/>
          </a:prstGeom>
        </p:spPr>
        <p:txBody>
          <a:bodyPr vert="horz" lIns="68580" tIns="34291" rIns="68580" bIns="34291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4051" dirty="0">
                <a:solidFill>
                  <a:schemeClr val="tx2">
                    <a:lumMod val="75000"/>
                  </a:schemeClr>
                </a:solidFill>
              </a:rPr>
              <a:t>on·board·ing</a:t>
            </a:r>
          </a:p>
        </p:txBody>
      </p:sp>
    </p:spTree>
    <p:extLst>
      <p:ext uri="{BB962C8B-B14F-4D97-AF65-F5344CB8AC3E}">
        <p14:creationId xmlns:p14="http://schemas.microsoft.com/office/powerpoint/2010/main" val="177275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1" y="2074667"/>
            <a:ext cx="8298180" cy="1342907"/>
          </a:xfrm>
        </p:spPr>
        <p:txBody>
          <a:bodyPr>
            <a:noAutofit/>
          </a:bodyPr>
          <a:lstStyle/>
          <a:p>
            <a:r>
              <a:rPr lang="is-IS" sz="4051" dirty="0"/>
              <a:t>… </a:t>
            </a:r>
            <a:r>
              <a:rPr lang="en-US" sz="4051" dirty="0"/>
              <a:t>Immediate gratification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7171" y="304805"/>
            <a:ext cx="8298180" cy="4231105"/>
          </a:xfrm>
          <a:prstGeom prst="rect">
            <a:avLst/>
          </a:prstGeom>
        </p:spPr>
        <p:txBody>
          <a:bodyPr vert="horz" lIns="68580" tIns="34291" rIns="68580" bIns="34291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4051">
                <a:solidFill>
                  <a:schemeClr val="tx2">
                    <a:lumMod val="75000"/>
                  </a:schemeClr>
                </a:solidFill>
              </a:rPr>
              <a:t>on·board·ing</a:t>
            </a:r>
            <a:endParaRPr lang="en-US" sz="405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61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1" y="2074667"/>
            <a:ext cx="8298180" cy="1342907"/>
          </a:xfrm>
        </p:spPr>
        <p:txBody>
          <a:bodyPr>
            <a:noAutofit/>
          </a:bodyPr>
          <a:lstStyle/>
          <a:p>
            <a:r>
              <a:rPr lang="is-IS" sz="4051" dirty="0"/>
              <a:t>… </a:t>
            </a:r>
            <a:r>
              <a:rPr lang="en-US" sz="4051" dirty="0"/>
              <a:t>Autobuild Coffee Scripts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7171" y="304805"/>
            <a:ext cx="8298180" cy="4231105"/>
          </a:xfrm>
          <a:prstGeom prst="rect">
            <a:avLst/>
          </a:prstGeom>
        </p:spPr>
        <p:txBody>
          <a:bodyPr vert="horz" lIns="68580" tIns="34291" rIns="68580" bIns="34291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4051">
                <a:solidFill>
                  <a:schemeClr val="tx2">
                    <a:lumMod val="75000"/>
                  </a:schemeClr>
                </a:solidFill>
              </a:rPr>
              <a:t>on·board·ing</a:t>
            </a:r>
            <a:endParaRPr lang="en-US" sz="405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7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1" y="2074667"/>
            <a:ext cx="8298180" cy="1342907"/>
          </a:xfrm>
        </p:spPr>
        <p:txBody>
          <a:bodyPr>
            <a:noAutofit/>
          </a:bodyPr>
          <a:lstStyle/>
          <a:p>
            <a:r>
              <a:rPr lang="is-IS" sz="4051" dirty="0"/>
              <a:t>… </a:t>
            </a:r>
            <a:r>
              <a:rPr lang="en-US" sz="4051" dirty="0"/>
              <a:t>git, CI pipeline, Hubot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7171" y="304805"/>
            <a:ext cx="8298180" cy="4231105"/>
          </a:xfrm>
          <a:prstGeom prst="rect">
            <a:avLst/>
          </a:prstGeom>
        </p:spPr>
        <p:txBody>
          <a:bodyPr vert="horz" lIns="68580" tIns="34291" rIns="68580" bIns="34291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4051">
                <a:solidFill>
                  <a:schemeClr val="tx2">
                    <a:lumMod val="75000"/>
                  </a:schemeClr>
                </a:solidFill>
              </a:rPr>
              <a:t>on·board·ing</a:t>
            </a:r>
            <a:endParaRPr lang="en-US" sz="405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48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158</Words>
  <Application>Microsoft Macintosh PowerPoint</Application>
  <PresentationFormat>On-screen Show (16:9)</PresentationFormat>
  <Paragraphs>77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</vt:lpstr>
      <vt:lpstr>Courier</vt:lpstr>
      <vt:lpstr>GerTT</vt:lpstr>
      <vt:lpstr>Office Theme</vt:lpstr>
      <vt:lpstr>“I’m more excited about ChatOps than any other idea in the last 10 years” – Guido P.</vt:lpstr>
      <vt:lpstr>change a·gent /CHānjˈājənt/  noun  A person who helps an organization transform itself by focusing on such matters as organizational effectiveness, improvement, and development.. </vt:lpstr>
      <vt:lpstr>chat·ops /Chat äps/  noun  A collaboration model that connects people, tools, process, and automation into a transparent workflow. </vt:lpstr>
      <vt:lpstr>Storage migration in progress with ChatOps monitoring</vt:lpstr>
      <vt:lpstr>on·board·ing /änˈbôrdiNG/  noun  the action or process of integrating a new employee into an organization or familiarizing a new customer or client with one's products or services.</vt:lpstr>
      <vt:lpstr>… New hire day 1</vt:lpstr>
      <vt:lpstr>… Immediate gratification</vt:lpstr>
      <vt:lpstr>… Autobuild Coffee Scripts</vt:lpstr>
      <vt:lpstr>… git, CI pipeline, Hubot</vt:lpstr>
      <vt:lpstr>fric·tion /frikSH(ə)n/  noun  conflict or animosity caused by a clash of wills, temperaments, or opinions. </vt:lpstr>
      <vt:lpstr>… permissions</vt:lpstr>
      <vt:lpstr>… dependencies</vt:lpstr>
      <vt:lpstr>… training &amp; experience</vt:lpstr>
      <vt:lpstr>… context</vt:lpstr>
      <vt:lpstr>… timezone &amp; language</vt:lpstr>
      <vt:lpstr>… organization structure</vt:lpstr>
      <vt:lpstr>… tribal knowledge</vt:lpstr>
      <vt:lpstr>… transparency</vt:lpstr>
      <vt:lpstr>… guardrails</vt:lpstr>
      <vt:lpstr>… adhoc collaboration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“I’m more excited about ChatOps than any other idea in the last 10 years” – Guido P.</dc:title>
  <dc:creator>Scott Nasello</dc:creator>
  <cp:lastModifiedBy>Nasello, Scott</cp:lastModifiedBy>
  <cp:revision>2</cp:revision>
  <cp:lastPrinted>2017-04-07T17:18:00Z</cp:lastPrinted>
  <dcterms:created xsi:type="dcterms:W3CDTF">2017-04-07T17:07:58Z</dcterms:created>
  <dcterms:modified xsi:type="dcterms:W3CDTF">2017-04-07T17:20:42Z</dcterms:modified>
</cp:coreProperties>
</file>