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1" r:id="rId2"/>
    <p:sldId id="349" r:id="rId3"/>
    <p:sldId id="350" r:id="rId4"/>
    <p:sldId id="352" r:id="rId5"/>
    <p:sldId id="354" r:id="rId6"/>
    <p:sldId id="355" r:id="rId7"/>
    <p:sldId id="362" r:id="rId8"/>
    <p:sldId id="363" r:id="rId9"/>
    <p:sldId id="356" r:id="rId10"/>
    <p:sldId id="366" r:id="rId11"/>
    <p:sldId id="367" r:id="rId12"/>
    <p:sldId id="368" r:id="rId13"/>
    <p:sldId id="369" r:id="rId14"/>
    <p:sldId id="370" r:id="rId15"/>
    <p:sldId id="371" r:id="rId16"/>
    <p:sldId id="365" r:id="rId17"/>
    <p:sldId id="364" r:id="rId18"/>
    <p:sldId id="361" r:id="rId19"/>
    <p:sldId id="357" r:id="rId20"/>
    <p:sldId id="358" r:id="rId21"/>
    <p:sldId id="359" r:id="rId22"/>
    <p:sldId id="360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 autoAdjust="0"/>
    <p:restoredTop sz="90746" autoAdjust="0"/>
  </p:normalViewPr>
  <p:slideViewPr>
    <p:cSldViewPr snapToGrid="0">
      <p:cViewPr>
        <p:scale>
          <a:sx n="100" d="100"/>
          <a:sy n="100" d="100"/>
        </p:scale>
        <p:origin x="1120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2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6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@scottnasello | @DevOpsDaysSea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919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DevOpsing in a Microsoft World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How would you describe the journey we’ve been own over the last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What’s been your favorite aspect of this journey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What’s </a:t>
            </a:r>
            <a:r>
              <a:rPr lang="en-US" sz="2000" dirty="0"/>
              <a:t>been your least favorite aspect of this journey?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would you tell your “2015 self” about the journey you are about to go on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</a:t>
            </a:r>
            <a:r>
              <a:rPr lang="en-US" sz="2000" dirty="0" smtClean="0"/>
              <a:t>you </a:t>
            </a:r>
            <a:r>
              <a:rPr lang="en-US" sz="2000" dirty="0"/>
              <a:t>most eagerly anticipating over the next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you had unlimited resources and control, what would be the one thing you would change going forward?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“Describe the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It </a:t>
            </a:r>
            <a:r>
              <a:rPr lang="en-US" sz="1800" dirty="0" smtClean="0"/>
              <a:t>has given me ability to stretch and grow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Rewarding</a:t>
            </a:r>
            <a:r>
              <a:rPr lang="en-US" sz="1800" dirty="0" smtClean="0"/>
              <a:t>, bumpy, and lots of self doubt, definitely felt like an imposter.  Eventually: “I can do things, I can grow”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path has been both invigorating and frustrating; but the journey has been </a:t>
            </a:r>
            <a:r>
              <a:rPr lang="en-US" sz="1800" dirty="0" smtClean="0"/>
              <a:t>worth it</a:t>
            </a:r>
            <a:r>
              <a:rPr lang="en-US" sz="1800" dirty="0" smtClean="0"/>
              <a:t>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Difficult </a:t>
            </a:r>
            <a:r>
              <a:rPr lang="en-US" sz="1800" dirty="0" smtClean="0"/>
              <a:t>+ stressful: hard balancing DevOps, Maintenance, Support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Team </a:t>
            </a:r>
            <a:r>
              <a:rPr lang="en-US" sz="1800" dirty="0" smtClean="0"/>
              <a:t>has grown quite a bit but can regress to old ideas and mindsets; Learned quite a bit about dealing with folks I don’t agree with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Hard </a:t>
            </a:r>
            <a:r>
              <a:rPr lang="en-US" sz="1800" dirty="0" smtClean="0"/>
              <a:t>to ramp up due to the slew of tools, behaviors, and new ways of thinking (especially for windows admins)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“Favorite aspect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Scripting / automation; making my life easier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Leading </a:t>
            </a:r>
            <a:r>
              <a:rPr lang="en-US" sz="1800" dirty="0" smtClean="0"/>
              <a:t>edge of enterprise IT. DevOps is not new for unicorns but still in beginning stages in Microsoft centric enterprises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People</a:t>
            </a:r>
            <a:r>
              <a:rPr lang="en-US" sz="1800" dirty="0" smtClean="0"/>
              <a:t>, Teammates, Mentorship, Learning to ask for help; Developing confidence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ChatOps</a:t>
            </a:r>
            <a:r>
              <a:rPr lang="en-US" sz="1800" dirty="0" smtClean="0"/>
              <a:t>!  It has encouraged more collaboration and automation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 </a:t>
            </a:r>
            <a:r>
              <a:rPr lang="en-US" sz="1800" dirty="0" smtClean="0"/>
              <a:t>have enjoyed expanding my sphere of responsibilities and interests by breaking down IT silos.  The variety and level of activity within the team has been rejuvenating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encouragement to experiment (fail) without the fear of punishment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“Least favorite part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Constant change</a:t>
            </a:r>
            <a:r>
              <a:rPr lang="is-IS" sz="2000" dirty="0" smtClean="0"/>
              <a:t>… all the experiments, not enough time to go deep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Adapting to change is difficult, especially for those in the field for many years.  Adopting new working styles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being able to devote enough time to new 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Feeling lost, discomfort due to width and breadth of required areas; Feeling helpless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Windows makes it harder than it needs to be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Lack of prioritization across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going faster with transformation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lack of time to experiment with technologies outside my immediate areas of responsibility has been frustrating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“Advice for 2015 self”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afraid to fail; Don’t be afraid to learn from prior mistakes; Jump in and experiment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Be ready, have patience and be open to learning new things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overwhelmed by DevOps nirvana</a:t>
            </a:r>
            <a:r>
              <a:rPr lang="is-IS" sz="2000" dirty="0" smtClean="0"/>
              <a:t>…try to stay focused on incremental improvements.  Each improvement is like a savings deposit that will compound over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Your existing skills are becoming obsolete and your expertise is at risk; Find a way to get started on new ideas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Don’t be afraid to ask for help; experts are excited and enthusiastic about helping; Don’t give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Prepare for a lot of change; be willing to embrace the change; Reflect on why you do things...is it still valid?  Was it ever valid?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“What are you anticipating”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Going deeper with CHEF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Applying our practices to the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Growing new skills, security automation, collaboration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Influening future implementations / buying decisions at Columbia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Migration of Columbia to public could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More transformation; more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Getting better; Public cloud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How would you describe the journey we’ve been own over the last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What’s been your favorite aspect of this journey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What’s </a:t>
            </a:r>
            <a:r>
              <a:rPr lang="en-US" sz="2000" dirty="0"/>
              <a:t>been your least favorite aspect of this journey?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would you tell your “2015 self” about the journey you are about to go on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</a:t>
            </a:r>
            <a:r>
              <a:rPr lang="en-US" sz="2000" dirty="0" smtClean="0"/>
              <a:t>you </a:t>
            </a:r>
            <a:r>
              <a:rPr lang="en-US" sz="2000" dirty="0"/>
              <a:t>most eagerly anticipating over the next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you had unlimited resources and control, what would be the one thing you would change going forward?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“Describe the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Scary treading into the unknown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has given me ability to stretch and grow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Rewarding, bumpy, and lots of self doubt, definitely felt like an imposter.  Eventually: “I can do things, I can grow”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path has been both invigorating and frustrating; but the journey has been work it.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Difficult + stressful: hard balancing DevOps, Maintenance, Support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Team has grown quite a bit but can regress to old ideas and mindsets; Learned quite a bit about dealing with folks I don’t agree with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Hard to ramp up due to the slew of tools, behaviors, and new ways of thinking (especially for windows admins)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“Favorite aspect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Scripting / automation; making my life easier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Leading edge of enterprise IT. DevOps is not new for unicorns but still in beginning stages in Microsoft centric enterprises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People, Teammates, Mentorship, Learning to ask for help; Developing confidence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ChatOps!  It has encouraged more collaboration and automation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 have enjoyed expanding my sphere of responsibilities and interests by breaking down IT silos.  The variety and level of activity within the team has been rejuvenating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encouragement to experiment (fail) without the fear of punishment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83312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Normal, rational hesitation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Functional silos, organizational alignment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Typical ALDO challenges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Monolithic tools, screenshots, click </a:t>
            </a:r>
            <a:r>
              <a:rPr lang="en-US" sz="2400" dirty="0" smtClean="0"/>
              <a:t>next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Closed source, undocumented APIs, friction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Reliance </a:t>
            </a:r>
            <a:r>
              <a:rPr lang="en-US" sz="2400" dirty="0"/>
              <a:t>on vendors for </a:t>
            </a:r>
            <a:r>
              <a:rPr lang="en-US" sz="2400" dirty="0" smtClean="0"/>
              <a:t>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COTS (Buy vs. Build)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Virtualization Complacency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Limited engineering tradition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347200" y="1970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956800" y="1898253"/>
            <a:ext cx="2044700" cy="10354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9347200" y="34313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956800" y="3320653"/>
            <a:ext cx="2044700" cy="10608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Microsoft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9347200" y="4891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9956800" y="5009753"/>
            <a:ext cx="2044700" cy="66357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Columbia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“Least favorite part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Constant change</a:t>
            </a:r>
            <a:r>
              <a:rPr lang="is-IS" sz="2000" dirty="0" smtClean="0"/>
              <a:t>… all the experiments, not enough time to go deep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Adapting to change is difficult, especially for those in the field for many years.  Adopting new working styles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being able to devote enough time to new 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Feeling lost, discomfort due to width and breadth of required areas; Feeling helpless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Windows makes it harder than it needs to be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Lack of prioritization across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going faster with transformation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lack of time to experiment with technologies outside my immediate areas of responsibility has been frustrating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“Advice for 2015 self”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afraid to fail; Don’t be afraid to learn from prior mistakes; Jump in and experiment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Be ready, have patience and be open to learning new things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overwhelmed by DevOps nirvana</a:t>
            </a:r>
            <a:r>
              <a:rPr lang="is-IS" sz="2000" dirty="0" smtClean="0"/>
              <a:t>…try to stay focused on incremental improvements.  Each improvement is like a savings deposit that will compound over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Your existing skills are becoming obsolete and your expertise is at risk; Find a way to get started on new ideas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Don’t be afraid to ask for help; experts are excited and enthusiastic about helping; Don’t give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Prepare for a lot of change; be willing to embrace the change; Reflect on why you do things...is it still valid?  Was it ever valid?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“What are you anticipating”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Going deeper with CHEF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Applying our practices to the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Growing new skills, security automation, collaboration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Influening future implementations / buying decisions at Columbia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Migration of Columbia to public could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More transformation; more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Getting better; Public cloud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381250"/>
            <a:ext cx="11341100" cy="209550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Core Challenge: DevOps transformation requires a learning organization</a:t>
            </a:r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Build a learning organization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Hire DevOps </a:t>
            </a:r>
            <a:r>
              <a:rPr lang="en-US" dirty="0" smtClean="0"/>
              <a:t>engineers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CxO DevOps initiative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Small batch DevOps </a:t>
            </a:r>
            <a:r>
              <a:rPr lang="en-US" dirty="0" smtClean="0">
                <a:sym typeface="Wingdings"/>
              </a:rPr>
              <a:t> </a:t>
            </a:r>
            <a:r>
              <a:rPr lang="en-US" dirty="0">
                <a:sym typeface="Wingdings"/>
              </a:rPr>
              <a:t>L</a:t>
            </a:r>
            <a:r>
              <a:rPr lang="en-US" dirty="0" smtClean="0"/>
              <a:t>earning Organization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30807"/>
              </p:ext>
            </p:extLst>
          </p:nvPr>
        </p:nvGraphicFramePr>
        <p:xfrm>
          <a:off x="838200" y="1473199"/>
          <a:ext cx="10515600" cy="427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Strengths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Vendor partnerships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Exceptionally tight knit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teams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Substantial expertise in virtualization,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Strong operational background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Entrepreneurial DNA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Low turnover in team (loyalty)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Weaknesses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Reliance on vendors (COTS,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Microsoft)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Single threaded in a number of technologies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Substantial legacy footprint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Large population of long-lived servers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Organization not “product” oriented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Decentralized Internal Customer base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Opportunities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Centralized Infrastructure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Engineering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 Engineers with scripting capabilities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Threats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batch DevOps®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a compelling case for change (Tactic 14)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DevOps information sessions (Tactic 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Work Visible (Tactic 11) – TFS Kanban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Experiments (Tactic 4) – vRA for IaaS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Gemba Walks (Tactic 9)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WIP Limits (Tactic 13)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Blameless Retrospectives (Tactic 5)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4132862"/>
            <a:ext cx="3635439" cy="2419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006" y="4170788"/>
            <a:ext cx="1061419" cy="4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1050"/>
              </p:ext>
            </p:extLst>
          </p:nvPr>
        </p:nvGraphicFramePr>
        <p:xfrm>
          <a:off x="419100" y="1473199"/>
          <a:ext cx="11277600" cy="448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/>
                <a:gridCol w="56388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Daily Standup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 Weekly Standup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TFS Kanban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TFS Version Control : </a:t>
                      </a:r>
                      <a:r>
                        <a:rPr lang="en-US" sz="1600" i="1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Goal 250 artifacts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Conferences – spread wealth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DevOps in a Microsoft World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Snover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Primary / Alternate engineer swaps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Conf 2015 x 10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Phoenix Project suggested reading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Nordstrom reference calls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to call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vCAC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Prepare Workspace (TFS,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.Net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PS,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ChefDk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POC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Enterprise CHEF contract (700 nodes)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Automacon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Weekly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DSC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Server provisioning (PoshOrigin)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Difficulty stabilizing tools, automation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Height of frustration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Simplified PoshOrigin: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WSIWYG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onsite training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Greenfield via Server provisioning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Automation for ransomware remediation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Curious people series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Desktop PowerShell module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CHEF: 100+ Greenfield Servers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500+ artifacts in version control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>
                <a:latin typeface="Courier" charset="0"/>
                <a:ea typeface="Courier" charset="0"/>
                <a:cs typeface="Courier" charset="0"/>
              </a:rPr>
              <a:pPr/>
              <a:t>7</a:t>
            </a:fld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40365"/>
              </p:ext>
            </p:extLst>
          </p:nvPr>
        </p:nvGraphicFramePr>
        <p:xfrm>
          <a:off x="508000" y="1473199"/>
          <a:ext cx="11214100" cy="448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0"/>
                <a:gridCol w="57785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Greenfield N-Tier App with CHEF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onsite training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Slack experimentation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Work visibility &amp; analytics – TFS + PowerShell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Clean up ticketing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vRA, NSX, etc. investigation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All in one monitoring solution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Stretched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vSAN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cluster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Private Data Center migration via automation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utilities to manage TFS board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Exploration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PowerShell script consumption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psake,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pester,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Artifactory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DevOpsDays Portland Sponsor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CFPs for tech conferences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Velocity Conf  - ChatOps &amp;  Rotations</a:t>
                      </a:r>
                      <a:endParaRPr lang="en-US" sz="1600" b="1" u="sng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Team of Teams – General Stan McChrystal</a:t>
                      </a:r>
                      <a:endParaRPr lang="en-US" sz="1600" b="1" u="sng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Cross functional re-org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SCM: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GitLab – version control,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piplines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ChatOps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Hubot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+ Slack + GitLab (CI/CD)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O365 – Exchange in the Cloud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Exploration: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EMC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scripting,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AWS/Azure, Pods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Challenge: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NetScaler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pains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SOX 404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500+ Servers &amp; CHEF Automate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ChatOps: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150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+ commands, “Etsy Day 1”,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Friction: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Prioritization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Principles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Hiring great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engineer, rotations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20800"/>
            <a:ext cx="11201400" cy="48561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Organization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Weekly </a:t>
            </a:r>
            <a:r>
              <a:rPr lang="en-US" sz="1400" dirty="0" smtClean="0"/>
              <a:t>retrospectives – ITSM Queue, Notable incidents/projects 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Cross-functional teams of 4 to 5 that rotate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ChatOps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Contributions from other </a:t>
            </a:r>
            <a:r>
              <a:rPr lang="en-US" sz="1400" dirty="0" smtClean="0"/>
              <a:t>orgs &amp; “</a:t>
            </a:r>
            <a:r>
              <a:rPr lang="en-US" sz="1400" dirty="0"/>
              <a:t>We </a:t>
            </a:r>
            <a:r>
              <a:rPr lang="en-US" sz="1400" dirty="0" smtClean="0"/>
              <a:t>should create a RYU for that”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Slack Rules of Engagement (Skype For Business, Workplace, etc.)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Azure Management &amp; Costing, NetScaler, SharePoint, Teradata, Commvault, VMAX migrations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Demo with Microsoft Teams Product team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Azure 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10 Proofs of Concept in flight, GitLab CI (Terraform/ARM)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Green/Blue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NetScaler, SAP Application Servers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CHEF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”Brownfield”, 1300+ Servers, Sensu cookbook, Security / Compliance CIS cookbooks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41733</TotalTime>
  <Words>1931</Words>
  <Application>Microsoft Macintosh PowerPoint</Application>
  <PresentationFormat>Widescreen</PresentationFormat>
  <Paragraphs>311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GerTT</vt:lpstr>
      <vt:lpstr>Wingdings</vt:lpstr>
      <vt:lpstr>Arial</vt:lpstr>
      <vt:lpstr>Office Theme</vt:lpstr>
      <vt:lpstr>DevOpsing in a Microsoft World</vt:lpstr>
      <vt:lpstr>DevOps Challenges</vt:lpstr>
      <vt:lpstr>PowerPoint Presentation</vt:lpstr>
      <vt:lpstr>Options</vt:lpstr>
      <vt:lpstr>SWOT Analysis</vt:lpstr>
      <vt:lpstr>Small batch DevOps®</vt:lpstr>
      <vt:lpstr>2015</vt:lpstr>
      <vt:lpstr>2016</vt:lpstr>
      <vt:lpstr>2017 </vt:lpstr>
      <vt:lpstr>In their words: </vt:lpstr>
      <vt:lpstr>In their words:  “Describe the journey”</vt:lpstr>
      <vt:lpstr>In their words:  “Favorite aspect of journey”</vt:lpstr>
      <vt:lpstr>In their words:  “Least favorite part of journey”</vt:lpstr>
      <vt:lpstr>In their words:  “Advice for 2015 self”</vt:lpstr>
      <vt:lpstr>In their words:  “What are you anticipating”</vt:lpstr>
      <vt:lpstr>PowerPoint Presentation</vt:lpstr>
      <vt:lpstr>In their words: </vt:lpstr>
      <vt:lpstr>In their words:  “Describe the journey”</vt:lpstr>
      <vt:lpstr>In their words:  “Favorite aspect of journey”</vt:lpstr>
      <vt:lpstr>In their words:  “Least favorite part of journey”</vt:lpstr>
      <vt:lpstr>In their words:  “Advice for 2015 self”</vt:lpstr>
      <vt:lpstr>In their words:  “What are you anticipating”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Nasello, Scott</cp:lastModifiedBy>
  <cp:revision>440</cp:revision>
  <cp:lastPrinted>2016-11-11T13:55:47Z</cp:lastPrinted>
  <dcterms:created xsi:type="dcterms:W3CDTF">2016-04-06T03:20:48Z</dcterms:created>
  <dcterms:modified xsi:type="dcterms:W3CDTF">2017-04-07T22:15:18Z</dcterms:modified>
</cp:coreProperties>
</file>