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handoutMasterIdLst>
    <p:handoutMasterId r:id="rId55"/>
  </p:handoutMasterIdLst>
  <p:sldIdLst>
    <p:sldId id="351" r:id="rId2"/>
    <p:sldId id="385" r:id="rId3"/>
    <p:sldId id="349" r:id="rId4"/>
    <p:sldId id="350" r:id="rId5"/>
    <p:sldId id="375" r:id="rId6"/>
    <p:sldId id="374" r:id="rId7"/>
    <p:sldId id="425" r:id="rId8"/>
    <p:sldId id="405" r:id="rId9"/>
    <p:sldId id="438" r:id="rId10"/>
    <p:sldId id="399" r:id="rId11"/>
    <p:sldId id="418" r:id="rId12"/>
    <p:sldId id="419" r:id="rId13"/>
    <p:sldId id="439" r:id="rId14"/>
    <p:sldId id="391" r:id="rId15"/>
    <p:sldId id="422" r:id="rId16"/>
    <p:sldId id="423" r:id="rId17"/>
    <p:sldId id="424" r:id="rId18"/>
    <p:sldId id="440" r:id="rId19"/>
    <p:sldId id="392" r:id="rId20"/>
    <p:sldId id="420" r:id="rId21"/>
    <p:sldId id="421" r:id="rId22"/>
    <p:sldId id="441" r:id="rId23"/>
    <p:sldId id="395" r:id="rId24"/>
    <p:sldId id="393" r:id="rId25"/>
    <p:sldId id="394" r:id="rId26"/>
    <p:sldId id="417" r:id="rId27"/>
    <p:sldId id="442" r:id="rId28"/>
    <p:sldId id="396" r:id="rId29"/>
    <p:sldId id="408" r:id="rId30"/>
    <p:sldId id="409" r:id="rId31"/>
    <p:sldId id="387" r:id="rId32"/>
    <p:sldId id="426" r:id="rId33"/>
    <p:sldId id="414" r:id="rId34"/>
    <p:sldId id="415" r:id="rId35"/>
    <p:sldId id="416" r:id="rId36"/>
    <p:sldId id="410" r:id="rId37"/>
    <p:sldId id="388" r:id="rId38"/>
    <p:sldId id="407" r:id="rId39"/>
    <p:sldId id="428" r:id="rId40"/>
    <p:sldId id="355" r:id="rId41"/>
    <p:sldId id="380" r:id="rId42"/>
    <p:sldId id="390" r:id="rId43"/>
    <p:sldId id="389" r:id="rId44"/>
    <p:sldId id="430" r:id="rId45"/>
    <p:sldId id="437" r:id="rId46"/>
    <p:sldId id="431" r:id="rId47"/>
    <p:sldId id="432" r:id="rId48"/>
    <p:sldId id="434" r:id="rId49"/>
    <p:sldId id="435" r:id="rId50"/>
    <p:sldId id="436" r:id="rId51"/>
    <p:sldId id="433" r:id="rId52"/>
    <p:sldId id="413" r:id="rId5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00"/>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5" autoAdjust="0"/>
    <p:restoredTop sz="92887" autoAdjust="0"/>
  </p:normalViewPr>
  <p:slideViewPr>
    <p:cSldViewPr snapToGrid="0">
      <p:cViewPr>
        <p:scale>
          <a:sx n="65" d="100"/>
          <a:sy n="65" d="100"/>
        </p:scale>
        <p:origin x="2520" y="131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B498BCF-C905-E646-944D-2928BFE2F061}" type="datetimeFigureOut">
              <a:rPr lang="en-US" smtClean="0"/>
              <a:t>4/23/17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3F72D5D-D97B-0A4F-881B-00F17EBB65B1}" type="slidenum">
              <a:rPr lang="en-US" smtClean="0"/>
              <a:t>‹#›</a:t>
            </a:fld>
            <a:endParaRPr lang="en-US"/>
          </a:p>
        </p:txBody>
      </p:sp>
    </p:spTree>
    <p:extLst>
      <p:ext uri="{BB962C8B-B14F-4D97-AF65-F5344CB8AC3E}">
        <p14:creationId xmlns:p14="http://schemas.microsoft.com/office/powerpoint/2010/main" val="993481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BB03E87-2196-409F-9917-B96E0FB7F128}" type="datetimeFigureOut">
              <a:rPr lang="en-US" smtClean="0"/>
              <a:t>4/23/17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61D6427-4E40-48B2-9E5C-DB98B8F42838}" type="slidenum">
              <a:rPr lang="en-US" smtClean="0"/>
              <a:t>‹#›</a:t>
            </a:fld>
            <a:endParaRPr lang="en-US"/>
          </a:p>
        </p:txBody>
      </p:sp>
    </p:spTree>
    <p:extLst>
      <p:ext uri="{BB962C8B-B14F-4D97-AF65-F5344CB8AC3E}">
        <p14:creationId xmlns:p14="http://schemas.microsoft.com/office/powerpoint/2010/main" val="80678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having me back Seattle!</a:t>
            </a:r>
            <a:r>
              <a:rPr lang="en-US" baseline="0" dirty="0" smtClean="0"/>
              <a:t>  My name is Scott Nasello and I’m excited to talk about our experiences with a Microsoft enterprise.</a:t>
            </a:r>
          </a:p>
          <a:p>
            <a:endParaRPr lang="en-US" baseline="0" dirty="0" smtClean="0"/>
          </a:p>
          <a:p>
            <a:r>
              <a:rPr lang="en-US" dirty="0" smtClean="0"/>
              <a:t>The last few months</a:t>
            </a:r>
            <a:r>
              <a:rPr lang="en-US" baseline="0" dirty="0" smtClean="0"/>
              <a:t> have reinforced the importance of the learning organization to our DevOps journey, so this talk has changed a bit from the original idea.    </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1</a:t>
            </a:fld>
            <a:endParaRPr lang="en-US"/>
          </a:p>
        </p:txBody>
      </p:sp>
    </p:spTree>
    <p:extLst>
      <p:ext uri="{BB962C8B-B14F-4D97-AF65-F5344CB8AC3E}">
        <p14:creationId xmlns:p14="http://schemas.microsoft.com/office/powerpoint/2010/main" val="1337456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10</a:t>
            </a:fld>
            <a:endParaRPr lang="en-US"/>
          </a:p>
        </p:txBody>
      </p:sp>
    </p:spTree>
    <p:extLst>
      <p:ext uri="{BB962C8B-B14F-4D97-AF65-F5344CB8AC3E}">
        <p14:creationId xmlns:p14="http://schemas.microsoft.com/office/powerpoint/2010/main" val="23606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11</a:t>
            </a:fld>
            <a:endParaRPr lang="en-US"/>
          </a:p>
        </p:txBody>
      </p:sp>
    </p:spTree>
    <p:extLst>
      <p:ext uri="{BB962C8B-B14F-4D97-AF65-F5344CB8AC3E}">
        <p14:creationId xmlns:p14="http://schemas.microsoft.com/office/powerpoint/2010/main" val="1114347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12</a:t>
            </a:fld>
            <a:endParaRPr lang="en-US"/>
          </a:p>
        </p:txBody>
      </p:sp>
    </p:spTree>
    <p:extLst>
      <p:ext uri="{BB962C8B-B14F-4D97-AF65-F5344CB8AC3E}">
        <p14:creationId xmlns:p14="http://schemas.microsoft.com/office/powerpoint/2010/main" val="80184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13</a:t>
            </a:fld>
            <a:endParaRPr lang="en-US"/>
          </a:p>
        </p:txBody>
      </p:sp>
    </p:spTree>
    <p:extLst>
      <p:ext uri="{BB962C8B-B14F-4D97-AF65-F5344CB8AC3E}">
        <p14:creationId xmlns:p14="http://schemas.microsoft.com/office/powerpoint/2010/main" val="1055533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14</a:t>
            </a:fld>
            <a:endParaRPr lang="en-US"/>
          </a:p>
        </p:txBody>
      </p:sp>
    </p:spTree>
    <p:extLst>
      <p:ext uri="{BB962C8B-B14F-4D97-AF65-F5344CB8AC3E}">
        <p14:creationId xmlns:p14="http://schemas.microsoft.com/office/powerpoint/2010/main" val="50377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15</a:t>
            </a:fld>
            <a:endParaRPr lang="en-US"/>
          </a:p>
        </p:txBody>
      </p:sp>
    </p:spTree>
    <p:extLst>
      <p:ext uri="{BB962C8B-B14F-4D97-AF65-F5344CB8AC3E}">
        <p14:creationId xmlns:p14="http://schemas.microsoft.com/office/powerpoint/2010/main" val="14779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16</a:t>
            </a:fld>
            <a:endParaRPr lang="en-US"/>
          </a:p>
        </p:txBody>
      </p:sp>
    </p:spTree>
    <p:extLst>
      <p:ext uri="{BB962C8B-B14F-4D97-AF65-F5344CB8AC3E}">
        <p14:creationId xmlns:p14="http://schemas.microsoft.com/office/powerpoint/2010/main" val="174710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17</a:t>
            </a:fld>
            <a:endParaRPr lang="en-US"/>
          </a:p>
        </p:txBody>
      </p:sp>
    </p:spTree>
    <p:extLst>
      <p:ext uri="{BB962C8B-B14F-4D97-AF65-F5344CB8AC3E}">
        <p14:creationId xmlns:p14="http://schemas.microsoft.com/office/powerpoint/2010/main" val="718669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18</a:t>
            </a:fld>
            <a:endParaRPr lang="en-US"/>
          </a:p>
        </p:txBody>
      </p:sp>
    </p:spTree>
    <p:extLst>
      <p:ext uri="{BB962C8B-B14F-4D97-AF65-F5344CB8AC3E}">
        <p14:creationId xmlns:p14="http://schemas.microsoft.com/office/powerpoint/2010/main" val="1983171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solidFill>
                  <a:srgbClr val="FFFF00"/>
                </a:solidFill>
              </a:rPr>
              <a:t>Constant change</a:t>
            </a:r>
            <a:r>
              <a:rPr lang="is-IS" sz="1200" dirty="0" smtClean="0">
                <a:solidFill>
                  <a:srgbClr val="FFFF00"/>
                </a:solidFill>
              </a:rPr>
              <a:t>… all the experiments, not enough time to go deep</a:t>
            </a:r>
          </a:p>
          <a:p>
            <a:pPr>
              <a:lnSpc>
                <a:spcPct val="100000"/>
              </a:lnSpc>
              <a:spcBef>
                <a:spcPts val="0"/>
              </a:spcBef>
            </a:pPr>
            <a:endParaRPr lang="is-IS" sz="1200" dirty="0" smtClean="0"/>
          </a:p>
          <a:p>
            <a:pPr>
              <a:lnSpc>
                <a:spcPct val="100000"/>
              </a:lnSpc>
              <a:spcBef>
                <a:spcPts val="0"/>
              </a:spcBef>
            </a:pPr>
            <a:r>
              <a:rPr lang="is-IS" sz="1200" dirty="0" smtClean="0"/>
              <a:t>Adapting to change is difficult, especially for those in the field for many years</a:t>
            </a:r>
          </a:p>
          <a:p>
            <a:pPr>
              <a:lnSpc>
                <a:spcPct val="100000"/>
              </a:lnSpc>
              <a:spcBef>
                <a:spcPts val="0"/>
              </a:spcBef>
            </a:pPr>
            <a:endParaRPr lang="is-IS" sz="1200" dirty="0" smtClean="0"/>
          </a:p>
          <a:p>
            <a:pPr>
              <a:lnSpc>
                <a:spcPct val="100000"/>
              </a:lnSpc>
              <a:spcBef>
                <a:spcPts val="0"/>
              </a:spcBef>
            </a:pPr>
            <a:r>
              <a:rPr lang="is-IS" sz="1200" dirty="0" smtClean="0"/>
              <a:t>Not being able to devote enough time to new work</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Feeling lost/helpless, discomfort due to width and breadth of areas</a:t>
            </a:r>
          </a:p>
          <a:p>
            <a:pPr>
              <a:lnSpc>
                <a:spcPct val="100000"/>
              </a:lnSpc>
              <a:spcBef>
                <a:spcPts val="0"/>
              </a:spcBef>
            </a:pPr>
            <a:endParaRPr lang="is-IS" sz="1200" dirty="0" smtClean="0"/>
          </a:p>
          <a:p>
            <a:pPr>
              <a:lnSpc>
                <a:spcPct val="100000"/>
              </a:lnSpc>
              <a:spcBef>
                <a:spcPts val="0"/>
              </a:spcBef>
            </a:pPr>
            <a:r>
              <a:rPr lang="is-IS" sz="1200" dirty="0" smtClean="0"/>
              <a:t>Windows makes it harder than it needs to be</a:t>
            </a:r>
          </a:p>
          <a:p>
            <a:pPr>
              <a:lnSpc>
                <a:spcPct val="100000"/>
              </a:lnSpc>
              <a:spcBef>
                <a:spcPts val="0"/>
              </a:spcBef>
            </a:pPr>
            <a:endParaRPr lang="is-IS" sz="1200" dirty="0" smtClean="0"/>
          </a:p>
          <a:p>
            <a:pPr>
              <a:lnSpc>
                <a:spcPct val="100000"/>
              </a:lnSpc>
              <a:spcBef>
                <a:spcPts val="0"/>
              </a:spcBef>
            </a:pPr>
            <a:r>
              <a:rPr lang="is-IS" sz="1200" dirty="0" smtClean="0"/>
              <a:t>Lack of prioritization across projects</a:t>
            </a:r>
          </a:p>
          <a:p>
            <a:pPr>
              <a:lnSpc>
                <a:spcPct val="100000"/>
              </a:lnSpc>
              <a:spcBef>
                <a:spcPts val="0"/>
              </a:spcBef>
            </a:pPr>
            <a:endParaRPr lang="en-US" sz="1200" dirty="0" smtClean="0"/>
          </a:p>
          <a:p>
            <a:pPr>
              <a:lnSpc>
                <a:spcPct val="100000"/>
              </a:lnSpc>
              <a:spcBef>
                <a:spcPts val="0"/>
              </a:spcBef>
            </a:pPr>
            <a:r>
              <a:rPr lang="en-US" sz="1200" dirty="0" smtClean="0"/>
              <a:t>The lack of time to experiment with technologies outside my immediate areas of responsibility has been frustrating</a:t>
            </a:r>
          </a:p>
        </p:txBody>
      </p:sp>
      <p:sp>
        <p:nvSpPr>
          <p:cNvPr id="4" name="Slide Number Placeholder 3"/>
          <p:cNvSpPr>
            <a:spLocks noGrp="1"/>
          </p:cNvSpPr>
          <p:nvPr>
            <p:ph type="sldNum" sz="quarter" idx="10"/>
          </p:nvPr>
        </p:nvSpPr>
        <p:spPr/>
        <p:txBody>
          <a:bodyPr/>
          <a:lstStyle/>
          <a:p>
            <a:fld id="{A61D6427-4E40-48B2-9E5C-DB98B8F42838}" type="slidenum">
              <a:rPr lang="en-US" smtClean="0"/>
              <a:t>19</a:t>
            </a:fld>
            <a:endParaRPr lang="en-US"/>
          </a:p>
        </p:txBody>
      </p:sp>
    </p:spTree>
    <p:extLst>
      <p:ext uri="{BB962C8B-B14F-4D97-AF65-F5344CB8AC3E}">
        <p14:creationId xmlns:p14="http://schemas.microsoft.com/office/powerpoint/2010/main" val="148319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r>
              <a:rPr lang="en-US" sz="1200" dirty="0" smtClean="0"/>
              <a:t>It’s really like that vacation your mom planned, to take you and a couple friends to the amusement park a short 5 hour drive away on the hottest August day of the summer.  That’s the trip you learn that one of your neighbor friends is really weird, someone was inevitably going to throw up in the car and others are going to follow, your mom is going to power you through it, and the family truckster will take some messy hits.  But you’re glad you didn’t miss the opportunity to hit that park and now you know how weird your neighbor is.  And as long as you have that car, you will know where to look to see those stains that will remind you of that trip.</a:t>
            </a:r>
          </a:p>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a:t>
            </a:fld>
            <a:endParaRPr lang="en-US"/>
          </a:p>
        </p:txBody>
      </p:sp>
    </p:spTree>
    <p:extLst>
      <p:ext uri="{BB962C8B-B14F-4D97-AF65-F5344CB8AC3E}">
        <p14:creationId xmlns:p14="http://schemas.microsoft.com/office/powerpoint/2010/main" val="1029945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solidFill>
                  <a:srgbClr val="FFFF00"/>
                </a:solidFill>
              </a:rPr>
              <a:t>Constant change</a:t>
            </a:r>
            <a:r>
              <a:rPr lang="is-IS" sz="1200" dirty="0" smtClean="0">
                <a:solidFill>
                  <a:srgbClr val="FFFF00"/>
                </a:solidFill>
              </a:rPr>
              <a:t>… all the experiments, not enough time to go deep</a:t>
            </a:r>
          </a:p>
          <a:p>
            <a:pPr>
              <a:lnSpc>
                <a:spcPct val="100000"/>
              </a:lnSpc>
              <a:spcBef>
                <a:spcPts val="0"/>
              </a:spcBef>
            </a:pPr>
            <a:endParaRPr lang="is-IS" sz="1200" dirty="0" smtClean="0"/>
          </a:p>
          <a:p>
            <a:pPr>
              <a:lnSpc>
                <a:spcPct val="100000"/>
              </a:lnSpc>
              <a:spcBef>
                <a:spcPts val="0"/>
              </a:spcBef>
            </a:pPr>
            <a:r>
              <a:rPr lang="is-IS" sz="1200" dirty="0" smtClean="0"/>
              <a:t>Adapting to change is difficult, especially for those in the field for many years</a:t>
            </a:r>
          </a:p>
          <a:p>
            <a:pPr>
              <a:lnSpc>
                <a:spcPct val="100000"/>
              </a:lnSpc>
              <a:spcBef>
                <a:spcPts val="0"/>
              </a:spcBef>
            </a:pPr>
            <a:endParaRPr lang="is-IS" sz="1200" dirty="0" smtClean="0"/>
          </a:p>
          <a:p>
            <a:pPr>
              <a:lnSpc>
                <a:spcPct val="100000"/>
              </a:lnSpc>
              <a:spcBef>
                <a:spcPts val="0"/>
              </a:spcBef>
            </a:pPr>
            <a:r>
              <a:rPr lang="is-IS" sz="1200" dirty="0" smtClean="0"/>
              <a:t>Not being able to devote enough time to new work</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Feeling lost/helpless, discomfort due to width and breadth of areas</a:t>
            </a:r>
          </a:p>
          <a:p>
            <a:pPr>
              <a:lnSpc>
                <a:spcPct val="100000"/>
              </a:lnSpc>
              <a:spcBef>
                <a:spcPts val="0"/>
              </a:spcBef>
            </a:pPr>
            <a:endParaRPr lang="is-IS" sz="1200" dirty="0" smtClean="0"/>
          </a:p>
          <a:p>
            <a:pPr>
              <a:lnSpc>
                <a:spcPct val="100000"/>
              </a:lnSpc>
              <a:spcBef>
                <a:spcPts val="0"/>
              </a:spcBef>
            </a:pPr>
            <a:r>
              <a:rPr lang="is-IS" sz="1200" dirty="0" smtClean="0"/>
              <a:t>Windows makes it harder than it needs to be</a:t>
            </a:r>
          </a:p>
          <a:p>
            <a:pPr>
              <a:lnSpc>
                <a:spcPct val="100000"/>
              </a:lnSpc>
              <a:spcBef>
                <a:spcPts val="0"/>
              </a:spcBef>
            </a:pPr>
            <a:endParaRPr lang="is-IS" sz="1200" dirty="0" smtClean="0"/>
          </a:p>
          <a:p>
            <a:pPr>
              <a:lnSpc>
                <a:spcPct val="100000"/>
              </a:lnSpc>
              <a:spcBef>
                <a:spcPts val="0"/>
              </a:spcBef>
            </a:pPr>
            <a:r>
              <a:rPr lang="is-IS" sz="1200" dirty="0" smtClean="0"/>
              <a:t>Lack of prioritization across projects</a:t>
            </a:r>
          </a:p>
          <a:p>
            <a:pPr>
              <a:lnSpc>
                <a:spcPct val="100000"/>
              </a:lnSpc>
              <a:spcBef>
                <a:spcPts val="0"/>
              </a:spcBef>
            </a:pPr>
            <a:endParaRPr lang="en-US" sz="1200" dirty="0" smtClean="0"/>
          </a:p>
          <a:p>
            <a:pPr>
              <a:lnSpc>
                <a:spcPct val="100000"/>
              </a:lnSpc>
              <a:spcBef>
                <a:spcPts val="0"/>
              </a:spcBef>
            </a:pPr>
            <a:r>
              <a:rPr lang="en-US" sz="1200" dirty="0" smtClean="0"/>
              <a:t>The lack of time to experiment with technologies outside my immediate areas of responsibility has been frustrating</a:t>
            </a:r>
          </a:p>
        </p:txBody>
      </p:sp>
      <p:sp>
        <p:nvSpPr>
          <p:cNvPr id="4" name="Slide Number Placeholder 3"/>
          <p:cNvSpPr>
            <a:spLocks noGrp="1"/>
          </p:cNvSpPr>
          <p:nvPr>
            <p:ph type="sldNum" sz="quarter" idx="10"/>
          </p:nvPr>
        </p:nvSpPr>
        <p:spPr/>
        <p:txBody>
          <a:bodyPr/>
          <a:lstStyle/>
          <a:p>
            <a:fld id="{A61D6427-4E40-48B2-9E5C-DB98B8F42838}" type="slidenum">
              <a:rPr lang="en-US" smtClean="0"/>
              <a:t>20</a:t>
            </a:fld>
            <a:endParaRPr lang="en-US"/>
          </a:p>
        </p:txBody>
      </p:sp>
    </p:spTree>
    <p:extLst>
      <p:ext uri="{BB962C8B-B14F-4D97-AF65-F5344CB8AC3E}">
        <p14:creationId xmlns:p14="http://schemas.microsoft.com/office/powerpoint/2010/main" val="162501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21</a:t>
            </a:fld>
            <a:endParaRPr lang="en-US"/>
          </a:p>
        </p:txBody>
      </p:sp>
    </p:spTree>
    <p:extLst>
      <p:ext uri="{BB962C8B-B14F-4D97-AF65-F5344CB8AC3E}">
        <p14:creationId xmlns:p14="http://schemas.microsoft.com/office/powerpoint/2010/main" val="225048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22</a:t>
            </a:fld>
            <a:endParaRPr lang="en-US"/>
          </a:p>
        </p:txBody>
      </p:sp>
    </p:spTree>
    <p:extLst>
      <p:ext uri="{BB962C8B-B14F-4D97-AF65-F5344CB8AC3E}">
        <p14:creationId xmlns:p14="http://schemas.microsoft.com/office/powerpoint/2010/main" val="675792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r>
              <a:rPr lang="en-US" sz="1200" dirty="0" smtClean="0"/>
              <a:t>Over the next two years, you’re going to have to disappoint someone - It could be your manager, it could be the business, it could be your teammates, it could be your family, it could be yourself. You’re already at 100% and changing the way you work will seem like adding another 30% of work.  Choose wisely who you disappoint, and remember that you’re not in this transformation alone – sacrifice a little of your teammates sanity when yours is depleted cause it will require that kind of team effort.  Spend some time assisting the business units you support to be more self-sufficient – give them the tools and rights to help themselves so that you can focus on the true elements of infrastructure.  The near future and speed of infrastructure isn’t going to allow itself to be built and maintained by a Microsoft Wizard that simplifies the process and guides you through every procedure – even MS is rapidly changing its toolsets in response to the reinvention of IT infrastructure.  If you have any doubts, review what the sessions are at MS Ignite these days.</a:t>
            </a:r>
            <a:endParaRPr lang="en-US" sz="1200" dirty="0"/>
          </a:p>
        </p:txBody>
      </p:sp>
      <p:sp>
        <p:nvSpPr>
          <p:cNvPr id="4" name="Slide Number Placeholder 3"/>
          <p:cNvSpPr>
            <a:spLocks noGrp="1"/>
          </p:cNvSpPr>
          <p:nvPr>
            <p:ph type="sldNum" sz="quarter" idx="10"/>
          </p:nvPr>
        </p:nvSpPr>
        <p:spPr/>
        <p:txBody>
          <a:bodyPr/>
          <a:lstStyle/>
          <a:p>
            <a:fld id="{A61D6427-4E40-48B2-9E5C-DB98B8F42838}" type="slidenum">
              <a:rPr lang="en-US" smtClean="0"/>
              <a:t>23</a:t>
            </a:fld>
            <a:endParaRPr lang="en-US"/>
          </a:p>
        </p:txBody>
      </p:sp>
    </p:spTree>
    <p:extLst>
      <p:ext uri="{BB962C8B-B14F-4D97-AF65-F5344CB8AC3E}">
        <p14:creationId xmlns:p14="http://schemas.microsoft.com/office/powerpoint/2010/main" val="1275349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24</a:t>
            </a:fld>
            <a:endParaRPr lang="en-US"/>
          </a:p>
        </p:txBody>
      </p:sp>
    </p:spTree>
    <p:extLst>
      <p:ext uri="{BB962C8B-B14F-4D97-AF65-F5344CB8AC3E}">
        <p14:creationId xmlns:p14="http://schemas.microsoft.com/office/powerpoint/2010/main" val="319782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25</a:t>
            </a:fld>
            <a:endParaRPr lang="en-US"/>
          </a:p>
        </p:txBody>
      </p:sp>
    </p:spTree>
    <p:extLst>
      <p:ext uri="{BB962C8B-B14F-4D97-AF65-F5344CB8AC3E}">
        <p14:creationId xmlns:p14="http://schemas.microsoft.com/office/powerpoint/2010/main" val="984156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26</a:t>
            </a:fld>
            <a:endParaRPr lang="en-US"/>
          </a:p>
        </p:txBody>
      </p:sp>
    </p:spTree>
    <p:extLst>
      <p:ext uri="{BB962C8B-B14F-4D97-AF65-F5344CB8AC3E}">
        <p14:creationId xmlns:p14="http://schemas.microsoft.com/office/powerpoint/2010/main" val="1205273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27</a:t>
            </a:fld>
            <a:endParaRPr lang="en-US"/>
          </a:p>
        </p:txBody>
      </p:sp>
    </p:spTree>
    <p:extLst>
      <p:ext uri="{BB962C8B-B14F-4D97-AF65-F5344CB8AC3E}">
        <p14:creationId xmlns:p14="http://schemas.microsoft.com/office/powerpoint/2010/main" val="1696205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is-IS" sz="1200" dirty="0" smtClean="0">
                <a:solidFill>
                  <a:srgbClr val="FFFF00"/>
                </a:solidFill>
              </a:rPr>
              <a:t>These topics anticipated by the team is</a:t>
            </a:r>
            <a:r>
              <a:rPr lang="is-IS" sz="1200" baseline="0" dirty="0" smtClean="0">
                <a:solidFill>
                  <a:srgbClr val="FFFF00"/>
                </a:solidFill>
              </a:rPr>
              <a:t> 180 degrees from where we started 2 years ago</a:t>
            </a: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28</a:t>
            </a:fld>
            <a:endParaRPr lang="en-US"/>
          </a:p>
        </p:txBody>
      </p:sp>
    </p:spTree>
    <p:extLst>
      <p:ext uri="{BB962C8B-B14F-4D97-AF65-F5344CB8AC3E}">
        <p14:creationId xmlns:p14="http://schemas.microsoft.com/office/powerpoint/2010/main" val="1237062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29</a:t>
            </a:fld>
            <a:endParaRPr lang="en-US"/>
          </a:p>
        </p:txBody>
      </p:sp>
    </p:spTree>
    <p:extLst>
      <p:ext uri="{BB962C8B-B14F-4D97-AF65-F5344CB8AC3E}">
        <p14:creationId xmlns:p14="http://schemas.microsoft.com/office/powerpoint/2010/main" val="279447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Microsoft</a:t>
            </a:r>
            <a:r>
              <a:rPr lang="en-US" sz="1200" baseline="0" dirty="0" smtClean="0"/>
              <a:t> has changed quite a bit under Satya via Azure and PowerShell, however many enterprises likely have substantial residue remaining</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a:t>
            </a:fld>
            <a:endParaRPr lang="en-US"/>
          </a:p>
        </p:txBody>
      </p:sp>
    </p:spTree>
    <p:extLst>
      <p:ext uri="{BB962C8B-B14F-4D97-AF65-F5344CB8AC3E}">
        <p14:creationId xmlns:p14="http://schemas.microsoft.com/office/powerpoint/2010/main" val="771953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30</a:t>
            </a:fld>
            <a:endParaRPr lang="en-US"/>
          </a:p>
        </p:txBody>
      </p:sp>
    </p:spTree>
    <p:extLst>
      <p:ext uri="{BB962C8B-B14F-4D97-AF65-F5344CB8AC3E}">
        <p14:creationId xmlns:p14="http://schemas.microsoft.com/office/powerpoint/2010/main" val="135346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31</a:t>
            </a:fld>
            <a:endParaRPr lang="en-US"/>
          </a:p>
        </p:txBody>
      </p:sp>
    </p:spTree>
    <p:extLst>
      <p:ext uri="{BB962C8B-B14F-4D97-AF65-F5344CB8AC3E}">
        <p14:creationId xmlns:p14="http://schemas.microsoft.com/office/powerpoint/2010/main" val="578770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time you pitch I want you to try to put the ball where the bat will be</a:t>
            </a:r>
          </a:p>
          <a:p>
            <a:r>
              <a:rPr lang="is-IS" dirty="0" smtClean="0"/>
              <a:t>…can you imagine how</a:t>
            </a:r>
            <a:r>
              <a:rPr lang="is-IS" baseline="0" dirty="0" smtClean="0"/>
              <a:t> the kid will feel if he gets a hit?  </a:t>
            </a:r>
          </a:p>
          <a:p>
            <a:r>
              <a:rPr lang="is-IS" baseline="0" dirty="0" smtClean="0"/>
              <a:t>...That experience will stay with the kid the entire year.  </a:t>
            </a:r>
            <a:endParaRPr lang="en-US" dirty="0" smtClean="0"/>
          </a:p>
          <a:p>
            <a:endParaRPr lang="en-US" dirty="0" smtClean="0"/>
          </a:p>
          <a:p>
            <a:r>
              <a:rPr lang="en-US" dirty="0" smtClean="0"/>
              <a:t>It’s not that I was trying to strike kids out, it was that I wasn’t mindful</a:t>
            </a:r>
            <a:r>
              <a:rPr lang="en-US" baseline="0" dirty="0" smtClean="0"/>
              <a:t> about the opportunity to cultivate self-esteem.</a:t>
            </a:r>
            <a:endParaRPr lang="en-US" dirty="0" smtClean="0"/>
          </a:p>
          <a:p>
            <a:endParaRPr lang="en-US" dirty="0" smtClean="0"/>
          </a:p>
          <a:p>
            <a:r>
              <a:rPr lang="en-US" dirty="0" smtClean="0"/>
              <a:t>Is your transformation putting the</a:t>
            </a:r>
            <a:r>
              <a:rPr lang="en-US" baseline="0" dirty="0" smtClean="0"/>
              <a:t> ball where the bat will be?  </a:t>
            </a:r>
          </a:p>
          <a:p>
            <a:endParaRPr lang="en-US" baseline="0" dirty="0" smtClean="0"/>
          </a:p>
          <a:p>
            <a:r>
              <a:rPr lang="en-US" baseline="0" dirty="0" smtClean="0"/>
              <a:t>Are you mindfully structuring your activities for inclusion?</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32</a:t>
            </a:fld>
            <a:endParaRPr lang="en-US"/>
          </a:p>
        </p:txBody>
      </p:sp>
    </p:spTree>
    <p:extLst>
      <p:ext uri="{BB962C8B-B14F-4D97-AF65-F5344CB8AC3E}">
        <p14:creationId xmlns:p14="http://schemas.microsoft.com/office/powerpoint/2010/main" val="1217095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33</a:t>
            </a:fld>
            <a:endParaRPr lang="en-US"/>
          </a:p>
        </p:txBody>
      </p:sp>
    </p:spTree>
    <p:extLst>
      <p:ext uri="{BB962C8B-B14F-4D97-AF65-F5344CB8AC3E}">
        <p14:creationId xmlns:p14="http://schemas.microsoft.com/office/powerpoint/2010/main" val="1127834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34</a:t>
            </a:fld>
            <a:endParaRPr lang="en-US"/>
          </a:p>
        </p:txBody>
      </p:sp>
    </p:spTree>
    <p:extLst>
      <p:ext uri="{BB962C8B-B14F-4D97-AF65-F5344CB8AC3E}">
        <p14:creationId xmlns:p14="http://schemas.microsoft.com/office/powerpoint/2010/main" val="822704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35</a:t>
            </a:fld>
            <a:endParaRPr lang="en-US"/>
          </a:p>
        </p:txBody>
      </p:sp>
    </p:spTree>
    <p:extLst>
      <p:ext uri="{BB962C8B-B14F-4D97-AF65-F5344CB8AC3E}">
        <p14:creationId xmlns:p14="http://schemas.microsoft.com/office/powerpoint/2010/main" val="635388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a:t>
            </a:r>
            <a:r>
              <a:rPr lang="is-IS" dirty="0" smtClean="0"/>
              <a:t>…we will use DevOps to build</a:t>
            </a:r>
            <a:r>
              <a:rPr lang="is-IS" baseline="0" dirty="0" smtClean="0"/>
              <a:t> the learning organization and then use the learning organization to maintain the transformation.</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36</a:t>
            </a:fld>
            <a:endParaRPr lang="en-US"/>
          </a:p>
        </p:txBody>
      </p:sp>
    </p:spTree>
    <p:extLst>
      <p:ext uri="{BB962C8B-B14F-4D97-AF65-F5344CB8AC3E}">
        <p14:creationId xmlns:p14="http://schemas.microsoft.com/office/powerpoint/2010/main" val="1423382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37</a:t>
            </a:fld>
            <a:endParaRPr lang="en-US"/>
          </a:p>
        </p:txBody>
      </p:sp>
    </p:spTree>
    <p:extLst>
      <p:ext uri="{BB962C8B-B14F-4D97-AF65-F5344CB8AC3E}">
        <p14:creationId xmlns:p14="http://schemas.microsoft.com/office/powerpoint/2010/main" val="800953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0000"/>
              </a:lnSpc>
              <a:spcBef>
                <a:spcPts val="0"/>
              </a:spcBef>
              <a:buFont typeface="Arial" charset="0"/>
              <a:buChar char="•"/>
            </a:pP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role of a leader in the learning organization is that of a designer, teacher, and steward who can build shared vision and challenge prevailing mental models. The</a:t>
            </a:r>
            <a:r>
              <a:rPr lang="en-US" sz="1200" b="0" i="0" kern="1200" baseline="0" dirty="0" smtClean="0">
                <a:solidFill>
                  <a:schemeClr val="tx1"/>
                </a:solidFill>
                <a:effectLst/>
                <a:latin typeface="+mn-lt"/>
                <a:ea typeface="+mn-ea"/>
                <a:cs typeface="+mn-cs"/>
              </a:rPr>
              <a:t> leader </a:t>
            </a:r>
            <a:r>
              <a:rPr lang="en-US" sz="1200" b="0" i="0" kern="1200" dirty="0" smtClean="0">
                <a:solidFill>
                  <a:schemeClr val="tx1"/>
                </a:solidFill>
                <a:effectLst/>
                <a:latin typeface="+mn-lt"/>
                <a:ea typeface="+mn-ea"/>
                <a:cs typeface="+mn-cs"/>
              </a:rPr>
              <a:t>is responsible for</a:t>
            </a:r>
            <a:r>
              <a:rPr lang="en-US" sz="1200" b="0" i="0" kern="1200" baseline="0" dirty="0" smtClean="0">
                <a:solidFill>
                  <a:schemeClr val="tx1"/>
                </a:solidFill>
                <a:effectLst/>
                <a:latin typeface="+mn-lt"/>
                <a:ea typeface="+mn-ea"/>
                <a:cs typeface="+mn-cs"/>
              </a:rPr>
              <a:t> learning</a:t>
            </a:r>
            <a:r>
              <a:rPr lang="en-US" sz="1200" b="0" i="0" kern="1200" dirty="0" smtClean="0">
                <a:solidFill>
                  <a:schemeClr val="tx1"/>
                </a:solidFill>
                <a:effectLst/>
                <a:latin typeface="+mn-lt"/>
                <a:ea typeface="+mn-ea"/>
                <a:cs typeface="+mn-cs"/>
              </a:rPr>
              <a:t>.</a:t>
            </a:r>
          </a:p>
          <a:p>
            <a:pPr marL="171450"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r>
              <a:rPr lang="is-IS" sz="1200" dirty="0" smtClean="0">
                <a:solidFill>
                  <a:srgbClr val="FFFF00"/>
                </a:solidFill>
              </a:rPr>
              <a:t>Here are some questions to reflect</a:t>
            </a:r>
            <a:r>
              <a:rPr lang="is-IS" sz="1200" baseline="0" dirty="0" smtClean="0">
                <a:solidFill>
                  <a:srgbClr val="FFFF00"/>
                </a:solidFill>
              </a:rPr>
              <a:t> on:</a:t>
            </a:r>
            <a:endParaRPr lang="is-IS" sz="1200" dirty="0" smtClean="0">
              <a:solidFill>
                <a:srgbClr val="FFFF00"/>
              </a:solidFill>
            </a:endParaRPr>
          </a:p>
          <a:p>
            <a:pPr marL="628650" lvl="1" indent="-171450">
              <a:lnSpc>
                <a:spcPct val="100000"/>
              </a:lnSpc>
              <a:spcBef>
                <a:spcPts val="0"/>
              </a:spcBef>
              <a:buFont typeface="Arial" charset="0"/>
              <a:buChar char="•"/>
            </a:pPr>
            <a:r>
              <a:rPr lang="is-IS" sz="1200" dirty="0" smtClean="0">
                <a:solidFill>
                  <a:srgbClr val="FFFF00"/>
                </a:solidFill>
              </a:rPr>
              <a:t>Do you believe in your team?</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is-IS" sz="1200" dirty="0" smtClean="0">
                <a:solidFill>
                  <a:srgbClr val="FFFF00"/>
                </a:solidFill>
              </a:rPr>
              <a:t>Do</a:t>
            </a:r>
            <a:r>
              <a:rPr lang="is-IS" sz="1200" baseline="0" dirty="0" smtClean="0">
                <a:solidFill>
                  <a:srgbClr val="FFFF00"/>
                </a:solidFill>
              </a:rPr>
              <a:t> you have the humility to let your teams see </a:t>
            </a:r>
            <a:r>
              <a:rPr lang="is-IS" sz="1200" baseline="0" dirty="0" smtClean="0">
                <a:solidFill>
                  <a:srgbClr val="FFFF00"/>
                </a:solidFill>
              </a:rPr>
              <a:t>you going outside your comfort zone? </a:t>
            </a:r>
            <a:r>
              <a:rPr lang="en-US" sz="1200" baseline="0" dirty="0" smtClean="0">
                <a:solidFill>
                  <a:srgbClr val="FFFF00"/>
                </a:solidFill>
              </a:rPr>
              <a:t>F</a:t>
            </a:r>
            <a:r>
              <a:rPr lang="is-IS" sz="1200" baseline="0" dirty="0" smtClean="0">
                <a:solidFill>
                  <a:srgbClr val="FFFF00"/>
                </a:solidFill>
              </a:rPr>
              <a:t>ailing? Learning? Growing?</a:t>
            </a:r>
            <a:endParaRPr lang="is-IS" sz="1200" dirty="0" smtClean="0">
              <a:solidFill>
                <a:srgbClr val="FFFF00"/>
              </a:solidFill>
            </a:endParaRPr>
          </a:p>
          <a:p>
            <a:pPr marL="628650" lvl="1" indent="-171450">
              <a:lnSpc>
                <a:spcPct val="100000"/>
              </a:lnSpc>
              <a:spcBef>
                <a:spcPts val="0"/>
              </a:spcBef>
              <a:buFont typeface="Arial" charset="0"/>
              <a:buChar char="•"/>
            </a:pPr>
            <a:r>
              <a:rPr lang="is-IS" sz="1200" dirty="0" smtClean="0">
                <a:solidFill>
                  <a:srgbClr val="FFFF00"/>
                </a:solidFill>
              </a:rPr>
              <a:t>Are you prepared</a:t>
            </a:r>
            <a:r>
              <a:rPr lang="is-IS" sz="1200" baseline="0" dirty="0" smtClean="0">
                <a:solidFill>
                  <a:srgbClr val="FFFF00"/>
                </a:solidFill>
              </a:rPr>
              <a:t> to lead by example?</a:t>
            </a:r>
            <a:endParaRPr lang="is-IS" sz="1200" dirty="0" smtClean="0">
              <a:solidFill>
                <a:srgbClr val="FFFF00"/>
              </a:solidFill>
            </a:endParaRPr>
          </a:p>
          <a:p>
            <a:pPr marL="628650" lvl="1" indent="-171450">
              <a:lnSpc>
                <a:spcPct val="100000"/>
              </a:lnSpc>
              <a:spcBef>
                <a:spcPts val="0"/>
              </a:spcBef>
              <a:buFont typeface="Arial" charset="0"/>
              <a:buChar char="•"/>
            </a:pPr>
            <a:r>
              <a:rPr lang="is-IS" sz="1200" dirty="0" smtClean="0">
                <a:solidFill>
                  <a:srgbClr val="FFFF00"/>
                </a:solidFill>
              </a:rPr>
              <a:t>In</a:t>
            </a:r>
            <a:r>
              <a:rPr lang="is-IS" sz="1200" baseline="0" dirty="0" smtClean="0">
                <a:solidFill>
                  <a:srgbClr val="FFFF00"/>
                </a:solidFill>
              </a:rPr>
              <a:t> the goal we see activites being structured based on Herbie’s pace (so we don’t leave people behind)...</a:t>
            </a:r>
            <a:r>
              <a:rPr lang="is-IS" sz="1200" dirty="0" smtClean="0">
                <a:solidFill>
                  <a:srgbClr val="FFFF00"/>
                </a:solidFill>
              </a:rPr>
              <a:t>Have you considered the capabilities of the team in structuring your own journey?</a:t>
            </a:r>
            <a:endParaRPr lang="is-IS" sz="1200" dirty="0" smtClean="0">
              <a:solidFill>
                <a:srgbClr val="FFFF00"/>
              </a:solidFill>
            </a:endParaRPr>
          </a:p>
          <a:p>
            <a:pPr marL="171450" lvl="0" indent="-171450">
              <a:lnSpc>
                <a:spcPct val="100000"/>
              </a:lnSpc>
              <a:spcBef>
                <a:spcPts val="0"/>
              </a:spcBef>
              <a:buFont typeface="Arial" charset="0"/>
              <a:buChar char="•"/>
            </a:pPr>
            <a:endParaRPr lang="is-IS" sz="1200" baseline="0" dirty="0" smtClean="0">
              <a:solidFill>
                <a:srgbClr val="FFFF00"/>
              </a:solidFill>
            </a:endParaRPr>
          </a:p>
          <a:p>
            <a:pPr marL="628650" lvl="1"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38</a:t>
            </a:fld>
            <a:endParaRPr lang="en-US"/>
          </a:p>
        </p:txBody>
      </p:sp>
    </p:spTree>
    <p:extLst>
      <p:ext uri="{BB962C8B-B14F-4D97-AF65-F5344CB8AC3E}">
        <p14:creationId xmlns:p14="http://schemas.microsoft.com/office/powerpoint/2010/main" val="1927324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As</a:t>
            </a:r>
            <a:r>
              <a:rPr lang="en-US" sz="1200" baseline="0" dirty="0" smtClean="0"/>
              <a:t> a former Army officer I have high expectations of leaders and myself.  The principles of Be, Know, Do are just as applicable to a DevOps context.</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39</a:t>
            </a:fld>
            <a:endParaRPr lang="en-US"/>
          </a:p>
        </p:txBody>
      </p:sp>
    </p:spTree>
    <p:extLst>
      <p:ext uri="{BB962C8B-B14F-4D97-AF65-F5344CB8AC3E}">
        <p14:creationId xmlns:p14="http://schemas.microsoft.com/office/powerpoint/2010/main" val="204185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Regardless of the background,</a:t>
            </a:r>
            <a:r>
              <a:rPr lang="en-US" baseline="0" dirty="0" smtClean="0"/>
              <a:t> all organizations share a common challenge:  </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4</a:t>
            </a:fld>
            <a:endParaRPr lang="en-US"/>
          </a:p>
        </p:txBody>
      </p:sp>
    </p:spTree>
    <p:extLst>
      <p:ext uri="{BB962C8B-B14F-4D97-AF65-F5344CB8AC3E}">
        <p14:creationId xmlns:p14="http://schemas.microsoft.com/office/powerpoint/2010/main" val="19749836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Tactics</a:t>
            </a:r>
            <a:r>
              <a:rPr lang="en-US" sz="1200" baseline="0" dirty="0" smtClean="0"/>
              <a:t> for Leading Change wasn’t available when we started but many of the early patterns are well-represented in the </a:t>
            </a:r>
          </a:p>
          <a:p>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Without accompanying changes in the way that work gets done, only the potential for improvement exists – David A. Garvin</a:t>
            </a:r>
            <a:endParaRPr lang="en-US" sz="1050" dirty="0" smtClean="0"/>
          </a:p>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40</a:t>
            </a:fld>
            <a:endParaRPr lang="en-US"/>
          </a:p>
        </p:txBody>
      </p:sp>
    </p:spTree>
    <p:extLst>
      <p:ext uri="{BB962C8B-B14F-4D97-AF65-F5344CB8AC3E}">
        <p14:creationId xmlns:p14="http://schemas.microsoft.com/office/powerpoint/2010/main" val="521543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41</a:t>
            </a:fld>
            <a:endParaRPr lang="en-US"/>
          </a:p>
        </p:txBody>
      </p:sp>
    </p:spTree>
    <p:extLst>
      <p:ext uri="{BB962C8B-B14F-4D97-AF65-F5344CB8AC3E}">
        <p14:creationId xmlns:p14="http://schemas.microsoft.com/office/powerpoint/2010/main" val="1450440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42</a:t>
            </a:fld>
            <a:endParaRPr lang="en-US"/>
          </a:p>
        </p:txBody>
      </p:sp>
    </p:spTree>
    <p:extLst>
      <p:ext uri="{BB962C8B-B14F-4D97-AF65-F5344CB8AC3E}">
        <p14:creationId xmlns:p14="http://schemas.microsoft.com/office/powerpoint/2010/main" val="1919154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43</a:t>
            </a:fld>
            <a:endParaRPr lang="en-US"/>
          </a:p>
        </p:txBody>
      </p:sp>
    </p:spTree>
    <p:extLst>
      <p:ext uri="{BB962C8B-B14F-4D97-AF65-F5344CB8AC3E}">
        <p14:creationId xmlns:p14="http://schemas.microsoft.com/office/powerpoint/2010/main" val="15492366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44</a:t>
            </a:fld>
            <a:endParaRPr lang="en-US"/>
          </a:p>
        </p:txBody>
      </p:sp>
    </p:spTree>
    <p:extLst>
      <p:ext uri="{BB962C8B-B14F-4D97-AF65-F5344CB8AC3E}">
        <p14:creationId xmlns:p14="http://schemas.microsoft.com/office/powerpoint/2010/main" val="9527517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45</a:t>
            </a:fld>
            <a:endParaRPr lang="en-US"/>
          </a:p>
        </p:txBody>
      </p:sp>
    </p:spTree>
    <p:extLst>
      <p:ext uri="{BB962C8B-B14F-4D97-AF65-F5344CB8AC3E}">
        <p14:creationId xmlns:p14="http://schemas.microsoft.com/office/powerpoint/2010/main" val="13760231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Top</a:t>
            </a:r>
            <a:r>
              <a:rPr lang="en-US" sz="1200" baseline="0" dirty="0" smtClean="0">
                <a:solidFill>
                  <a:srgbClr val="FFFF00"/>
                </a:solidFill>
              </a:rPr>
              <a:t> Golf Story</a:t>
            </a:r>
            <a:endParaRPr lang="en-U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“We should create a RYU for that”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Slack Rules of Engagement (Skype For Business, Workplace, etc.)</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Azure Management &amp; Costing, NetScaler, SharePoint, Teradata, </a:t>
            </a:r>
            <a:r>
              <a:rPr lang="en-US" sz="1200" dirty="0" err="1" smtClean="0">
                <a:solidFill>
                  <a:srgbClr val="FFFF00"/>
                </a:solidFill>
              </a:rPr>
              <a:t>Commvault</a:t>
            </a:r>
            <a:r>
              <a:rPr lang="en-US" sz="1200" dirty="0" smtClean="0">
                <a:solidFill>
                  <a:srgbClr val="FFFF00"/>
                </a:solidFill>
              </a:rPr>
              <a:t>, EMC, VMAX migrations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46</a:t>
            </a:fld>
            <a:endParaRPr lang="en-US"/>
          </a:p>
        </p:txBody>
      </p:sp>
    </p:spTree>
    <p:extLst>
      <p:ext uri="{BB962C8B-B14F-4D97-AF65-F5344CB8AC3E}">
        <p14:creationId xmlns:p14="http://schemas.microsoft.com/office/powerpoint/2010/main" val="8515833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47</a:t>
            </a:fld>
            <a:endParaRPr lang="en-US"/>
          </a:p>
        </p:txBody>
      </p:sp>
    </p:spTree>
    <p:extLst>
      <p:ext uri="{BB962C8B-B14F-4D97-AF65-F5344CB8AC3E}">
        <p14:creationId xmlns:p14="http://schemas.microsoft.com/office/powerpoint/2010/main" val="3119305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48</a:t>
            </a:fld>
            <a:endParaRPr lang="en-US"/>
          </a:p>
        </p:txBody>
      </p:sp>
    </p:spTree>
    <p:extLst>
      <p:ext uri="{BB962C8B-B14F-4D97-AF65-F5344CB8AC3E}">
        <p14:creationId xmlns:p14="http://schemas.microsoft.com/office/powerpoint/2010/main" val="975135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49</a:t>
            </a:fld>
            <a:endParaRPr lang="en-US"/>
          </a:p>
        </p:txBody>
      </p:sp>
    </p:spTree>
    <p:extLst>
      <p:ext uri="{BB962C8B-B14F-4D97-AF65-F5344CB8AC3E}">
        <p14:creationId xmlns:p14="http://schemas.microsoft.com/office/powerpoint/2010/main" val="7407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5</a:t>
            </a:fld>
            <a:endParaRPr lang="en-US"/>
          </a:p>
        </p:txBody>
      </p:sp>
    </p:spTree>
    <p:extLst>
      <p:ext uri="{BB962C8B-B14F-4D97-AF65-F5344CB8AC3E}">
        <p14:creationId xmlns:p14="http://schemas.microsoft.com/office/powerpoint/2010/main" val="16071961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50</a:t>
            </a:fld>
            <a:endParaRPr lang="en-US"/>
          </a:p>
        </p:txBody>
      </p:sp>
    </p:spTree>
    <p:extLst>
      <p:ext uri="{BB962C8B-B14F-4D97-AF65-F5344CB8AC3E}">
        <p14:creationId xmlns:p14="http://schemas.microsoft.com/office/powerpoint/2010/main" val="18135459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51</a:t>
            </a:fld>
            <a:endParaRPr lang="en-US"/>
          </a:p>
        </p:txBody>
      </p:sp>
    </p:spTree>
    <p:extLst>
      <p:ext uri="{BB962C8B-B14F-4D97-AF65-F5344CB8AC3E}">
        <p14:creationId xmlns:p14="http://schemas.microsoft.com/office/powerpoint/2010/main" val="13910932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52</a:t>
            </a:fld>
            <a:endParaRPr lang="en-US"/>
          </a:p>
        </p:txBody>
      </p:sp>
    </p:spTree>
    <p:extLst>
      <p:ext uri="{BB962C8B-B14F-4D97-AF65-F5344CB8AC3E}">
        <p14:creationId xmlns:p14="http://schemas.microsoft.com/office/powerpoint/2010/main" val="137804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6</a:t>
            </a:fld>
            <a:endParaRPr lang="en-US"/>
          </a:p>
        </p:txBody>
      </p:sp>
    </p:spTree>
    <p:extLst>
      <p:ext uri="{BB962C8B-B14F-4D97-AF65-F5344CB8AC3E}">
        <p14:creationId xmlns:p14="http://schemas.microsoft.com/office/powerpoint/2010/main" val="71455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7</a:t>
            </a:fld>
            <a:endParaRPr lang="en-US"/>
          </a:p>
        </p:txBody>
      </p:sp>
    </p:spTree>
    <p:extLst>
      <p:ext uri="{BB962C8B-B14F-4D97-AF65-F5344CB8AC3E}">
        <p14:creationId xmlns:p14="http://schemas.microsoft.com/office/powerpoint/2010/main" val="1733447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00000"/>
              </a:lnSpc>
              <a:spcBef>
                <a:spcPts val="0"/>
              </a:spcBef>
              <a:buFont typeface="+mj-lt"/>
              <a:buAutoNum type="arabicPeriod"/>
            </a:pPr>
            <a:r>
              <a:rPr lang="en-US" sz="1200" dirty="0" smtClean="0"/>
              <a:t>How would you describe the journey we’ve been own over the last 2 years?</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What’s been your favorite aspect of this journey?</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What’s been your least favorite aspect of this journey?</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 would you tell your “2015 self” about the journey you are about to go on?</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 are you most eagerly anticipating over the next 2 years?</a:t>
            </a:r>
            <a:endParaRPr lang="en-US" sz="1200" dirty="0"/>
          </a:p>
        </p:txBody>
      </p:sp>
      <p:sp>
        <p:nvSpPr>
          <p:cNvPr id="4" name="Slide Number Placeholder 3"/>
          <p:cNvSpPr>
            <a:spLocks noGrp="1"/>
          </p:cNvSpPr>
          <p:nvPr>
            <p:ph type="sldNum" sz="quarter" idx="10"/>
          </p:nvPr>
        </p:nvSpPr>
        <p:spPr/>
        <p:txBody>
          <a:bodyPr/>
          <a:lstStyle/>
          <a:p>
            <a:fld id="{A61D6427-4E40-48B2-9E5C-DB98B8F42838}" type="slidenum">
              <a:rPr lang="en-US" smtClean="0"/>
              <a:t>8</a:t>
            </a:fld>
            <a:endParaRPr lang="en-US"/>
          </a:p>
        </p:txBody>
      </p:sp>
    </p:spTree>
    <p:extLst>
      <p:ext uri="{BB962C8B-B14F-4D97-AF65-F5344CB8AC3E}">
        <p14:creationId xmlns:p14="http://schemas.microsoft.com/office/powerpoint/2010/main" val="1415242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9</a:t>
            </a:fld>
            <a:endParaRPr lang="en-US"/>
          </a:p>
        </p:txBody>
      </p:sp>
    </p:spTree>
    <p:extLst>
      <p:ext uri="{BB962C8B-B14F-4D97-AF65-F5344CB8AC3E}">
        <p14:creationId xmlns:p14="http://schemas.microsoft.com/office/powerpoint/2010/main" val="182811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7185365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398" y="191022"/>
            <a:ext cx="11649205" cy="6475957"/>
          </a:xfrm>
          <a:prstGeom prst="rect">
            <a:avLst/>
          </a:prstGeom>
        </p:spPr>
        <p:txBody>
          <a:bodyPr anchor="ctr"/>
          <a:lstStyle>
            <a:lvl1pPr marL="0" indent="0">
              <a:buNone/>
              <a:defRPr sz="6000">
                <a:solidFill>
                  <a:schemeClr val="bg1"/>
                </a:solidFill>
                <a:latin typeface="Courier" charset="0"/>
                <a:ea typeface="Courier" charset="0"/>
                <a:cs typeface="Courier" charset="0"/>
              </a:defRPr>
            </a:lvl1pPr>
            <a:lvl2pPr marL="457200" indent="0">
              <a:buNone/>
              <a:defRPr sz="5400">
                <a:solidFill>
                  <a:schemeClr val="bg1"/>
                </a:solidFill>
                <a:latin typeface="Courier" charset="0"/>
                <a:ea typeface="Courier" charset="0"/>
                <a:cs typeface="Courier" charset="0"/>
              </a:defRPr>
            </a:lvl2pPr>
            <a:lvl3pPr marL="914400" indent="0">
              <a:buNone/>
              <a:defRPr sz="4800">
                <a:solidFill>
                  <a:schemeClr val="bg1"/>
                </a:solidFill>
                <a:latin typeface="Courier" charset="0"/>
                <a:ea typeface="Courier" charset="0"/>
                <a:cs typeface="Courier" charset="0"/>
              </a:defRPr>
            </a:lvl3pPr>
            <a:lvl4pPr marL="1371600" indent="0">
              <a:buNone/>
              <a:defRPr sz="4400">
                <a:solidFill>
                  <a:schemeClr val="bg1"/>
                </a:solidFill>
                <a:latin typeface="Courier" charset="0"/>
                <a:ea typeface="Courier" charset="0"/>
                <a:cs typeface="Courier" charset="0"/>
              </a:defRPr>
            </a:lvl4pPr>
            <a:lvl5pPr marL="1828800" indent="0">
              <a:buNone/>
              <a:defRPr sz="4400">
                <a:solidFill>
                  <a:schemeClr val="bg1"/>
                </a:solidFill>
                <a:latin typeface="Courier" charset="0"/>
                <a:ea typeface="Courier" charset="0"/>
                <a:cs typeface="Courier"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267406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1671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7" name="TextBox 6"/>
          <p:cNvSpPr txBox="1"/>
          <p:nvPr userDrawn="1"/>
        </p:nvSpPr>
        <p:spPr>
          <a:xfrm>
            <a:off x="618466" y="6232435"/>
            <a:ext cx="5889014" cy="461665"/>
          </a:xfrm>
          <a:prstGeom prst="rect">
            <a:avLst/>
          </a:prstGeom>
          <a:noFill/>
        </p:spPr>
        <p:txBody>
          <a:bodyPr wrap="square" rtlCol="0">
            <a:spAutoFit/>
          </a:bodyPr>
          <a:lstStyle/>
          <a:p>
            <a:r>
              <a:rPr lang="en-US" sz="2400" b="0" dirty="0" smtClean="0">
                <a:solidFill>
                  <a:schemeClr val="bg1"/>
                </a:solidFill>
                <a:latin typeface="Courier" charset="0"/>
                <a:ea typeface="Courier" charset="0"/>
                <a:cs typeface="Courier" charset="0"/>
              </a:rPr>
              <a:t>@scottnasello | @DevOpsDaysSea</a:t>
            </a:r>
            <a:endParaRPr lang="en-US" sz="2400" b="0" dirty="0">
              <a:solidFill>
                <a:schemeClr val="bg1"/>
              </a:solidFill>
              <a:latin typeface="Courier" charset="0"/>
              <a:ea typeface="Courier" charset="0"/>
              <a:cs typeface="Courier" charset="0"/>
            </a:endParaRPr>
          </a:p>
        </p:txBody>
      </p:sp>
      <p:sp>
        <p:nvSpPr>
          <p:cNvPr id="8" name="Slide Number Placeholder 5"/>
          <p:cNvSpPr>
            <a:spLocks noGrp="1"/>
          </p:cNvSpPr>
          <p:nvPr>
            <p:ph type="sldNum" sz="quarter" idx="4"/>
          </p:nvPr>
        </p:nvSpPr>
        <p:spPr>
          <a:xfrm>
            <a:off x="152400" y="6283890"/>
            <a:ext cx="807720" cy="410210"/>
          </a:xfrm>
          <a:prstGeom prst="rect">
            <a:avLst/>
          </a:prstGeom>
        </p:spPr>
        <p:txBody>
          <a:bodyPr vert="horz" lIns="91440" tIns="45720" rIns="91440" bIns="45720" rtlCol="0" anchor="ctr"/>
          <a:lstStyle>
            <a:lvl1pPr algn="l">
              <a:defRPr sz="1600">
                <a:solidFill>
                  <a:schemeClr val="bg1"/>
                </a:solidFill>
                <a:latin typeface="GerTT" charset="0"/>
                <a:ea typeface="GerTT" charset="0"/>
                <a:cs typeface="GerTT" charset="0"/>
              </a:defRPr>
            </a:lvl1pPr>
          </a:lstStyle>
          <a:p>
            <a:fld id="{03CBEB89-E47E-4106-9DE1-9B407DF8E52F}" type="slidenum">
              <a:rPr lang="en-US" smtClean="0"/>
              <a:pPr/>
              <a:t>‹#›</a:t>
            </a:fld>
            <a:endParaRPr lang="en-US"/>
          </a:p>
        </p:txBody>
      </p:sp>
    </p:spTree>
    <p:extLst>
      <p:ext uri="{BB962C8B-B14F-4D97-AF65-F5344CB8AC3E}">
        <p14:creationId xmlns:p14="http://schemas.microsoft.com/office/powerpoint/2010/main" val="3528119532"/>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bg1"/>
          </a:solidFill>
          <a:latin typeface="Courier" charset="0"/>
          <a:ea typeface="Courier" charset="0"/>
          <a:cs typeface="Courier"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150312"/>
            <a:ext cx="10515600" cy="6543787"/>
          </a:xfrm>
        </p:spPr>
        <p:txBody>
          <a:bodyPr>
            <a:noAutofit/>
          </a:bodyPr>
          <a:lstStyle/>
          <a:p>
            <a:r>
              <a:rPr lang="en-US" sz="5400" smtClean="0"/>
              <a:t>DevOpsing</a:t>
            </a:r>
            <a:r>
              <a:rPr lang="en-US" sz="5400" dirty="0" smtClean="0"/>
              <a:t> </a:t>
            </a:r>
            <a:r>
              <a:rPr lang="en-US" sz="5400" dirty="0" smtClean="0"/>
              <a:t>in a Microsoft World</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1</a:t>
            </a:fld>
            <a:endParaRPr lang="en-US"/>
          </a:p>
        </p:txBody>
      </p:sp>
    </p:spTree>
    <p:extLst>
      <p:ext uri="{BB962C8B-B14F-4D97-AF65-F5344CB8AC3E}">
        <p14:creationId xmlns:p14="http://schemas.microsoft.com/office/powerpoint/2010/main" val="152609271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Rewarding</a:t>
            </a:r>
            <a:r>
              <a:rPr lang="en-US" sz="4800" dirty="0" smtClean="0"/>
              <a:t>, bumpy, and lots of self doubt, I definitely felt like an imposter.  Eventually: “I felt like I could grow/contribute”</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10</a:t>
            </a:fld>
            <a:endParaRPr lang="en-US"/>
          </a:p>
        </p:txBody>
      </p:sp>
    </p:spTree>
    <p:extLst>
      <p:ext uri="{BB962C8B-B14F-4D97-AF65-F5344CB8AC3E}">
        <p14:creationId xmlns:p14="http://schemas.microsoft.com/office/powerpoint/2010/main" val="191443943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The </a:t>
            </a:r>
            <a:r>
              <a:rPr lang="en-US" sz="4800" dirty="0" smtClean="0"/>
              <a:t>team </a:t>
            </a:r>
            <a:r>
              <a:rPr lang="en-US" sz="4800" dirty="0"/>
              <a:t>has grown quite a bit but can regress to old ideas and mindsets; </a:t>
            </a:r>
            <a:r>
              <a:rPr lang="en-US" sz="4800" dirty="0" smtClean="0"/>
              <a:t>I learned </a:t>
            </a:r>
            <a:r>
              <a:rPr lang="en-US" sz="4800" dirty="0"/>
              <a:t>quite a bit about dealing with folks I don’t agree with</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11</a:t>
            </a:fld>
            <a:endParaRPr lang="en-US"/>
          </a:p>
        </p:txBody>
      </p:sp>
    </p:spTree>
    <p:extLst>
      <p:ext uri="{BB962C8B-B14F-4D97-AF65-F5344CB8AC3E}">
        <p14:creationId xmlns:p14="http://schemas.microsoft.com/office/powerpoint/2010/main" val="6701944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It has been hard </a:t>
            </a:r>
            <a:r>
              <a:rPr lang="en-US" sz="4800" dirty="0"/>
              <a:t>to ramp up due to the slew of tools, behaviors, and new ways of </a:t>
            </a:r>
            <a:r>
              <a:rPr lang="en-US" sz="4800" dirty="0" smtClean="0"/>
              <a:t>thinking</a:t>
            </a:r>
            <a:endParaRPr lang="en-US" sz="4800" dirty="0"/>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12</a:t>
            </a:fld>
            <a:endParaRPr lang="en-US"/>
          </a:p>
        </p:txBody>
      </p:sp>
    </p:spTree>
    <p:extLst>
      <p:ext uri="{BB962C8B-B14F-4D97-AF65-F5344CB8AC3E}">
        <p14:creationId xmlns:p14="http://schemas.microsoft.com/office/powerpoint/2010/main" val="176382853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What’s been your </a:t>
            </a:r>
            <a:r>
              <a:rPr lang="en-US" sz="5400" b="1" u="sng" dirty="0" smtClean="0"/>
              <a:t>favorite</a:t>
            </a:r>
            <a:r>
              <a:rPr lang="en-US" sz="5400" dirty="0" smtClean="0"/>
              <a:t> aspect of the journey?</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13</a:t>
            </a:fld>
            <a:endParaRPr lang="en-US"/>
          </a:p>
        </p:txBody>
      </p:sp>
    </p:spTree>
    <p:extLst>
      <p:ext uri="{BB962C8B-B14F-4D97-AF65-F5344CB8AC3E}">
        <p14:creationId xmlns:p14="http://schemas.microsoft.com/office/powerpoint/2010/main" val="74881357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I </a:t>
            </a:r>
            <a:r>
              <a:rPr lang="en-US" sz="4800" dirty="0" smtClean="0"/>
              <a:t>have enjoyed expanding my sphere of responsibilities and interests by breaking down IT silos.  The variety and level of activity within the team has been rejuvenating</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14</a:t>
            </a:fld>
            <a:endParaRPr lang="en-US"/>
          </a:p>
        </p:txBody>
      </p:sp>
    </p:spTree>
    <p:extLst>
      <p:ext uri="{BB962C8B-B14F-4D97-AF65-F5344CB8AC3E}">
        <p14:creationId xmlns:p14="http://schemas.microsoft.com/office/powerpoint/2010/main" val="199584687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I </a:t>
            </a:r>
            <a:r>
              <a:rPr lang="en-US" sz="4800" dirty="0" smtClean="0"/>
              <a:t>enjoy being on the leading </a:t>
            </a:r>
            <a:r>
              <a:rPr lang="en-US" sz="4800" dirty="0"/>
              <a:t>edge of enterprise IT. DevOps is not new for unicorns but </a:t>
            </a:r>
            <a:r>
              <a:rPr lang="en-US" sz="4800" dirty="0" smtClean="0"/>
              <a:t>it is </a:t>
            </a:r>
            <a:r>
              <a:rPr lang="en-US" sz="4800" dirty="0" smtClean="0"/>
              <a:t>still </a:t>
            </a:r>
            <a:r>
              <a:rPr lang="en-US" sz="4800" dirty="0"/>
              <a:t>in beginning stages in Microsoft centric </a:t>
            </a:r>
            <a:r>
              <a:rPr lang="en-US" sz="4800" dirty="0" smtClean="0"/>
              <a:t>enterprises.</a:t>
            </a:r>
            <a:endParaRPr lang="en-US" sz="4800" dirty="0"/>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15</a:t>
            </a:fld>
            <a:endParaRPr lang="en-US"/>
          </a:p>
        </p:txBody>
      </p:sp>
    </p:spTree>
    <p:extLst>
      <p:ext uri="{BB962C8B-B14F-4D97-AF65-F5344CB8AC3E}">
        <p14:creationId xmlns:p14="http://schemas.microsoft.com/office/powerpoint/2010/main" val="14853232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The </a:t>
            </a:r>
            <a:r>
              <a:rPr lang="en-US" sz="4800" dirty="0"/>
              <a:t>encouragement to experiment (fail) without the fear of </a:t>
            </a:r>
            <a:r>
              <a:rPr lang="en-US" sz="4800" dirty="0" smtClean="0"/>
              <a:t>punishment, especially with ChatOps </a:t>
            </a:r>
            <a:endParaRPr lang="en-US" sz="4800" dirty="0"/>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16</a:t>
            </a:fld>
            <a:endParaRPr lang="en-US"/>
          </a:p>
        </p:txBody>
      </p:sp>
    </p:spTree>
    <p:extLst>
      <p:ext uri="{BB962C8B-B14F-4D97-AF65-F5344CB8AC3E}">
        <p14:creationId xmlns:p14="http://schemas.microsoft.com/office/powerpoint/2010/main" val="187252618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People</a:t>
            </a:r>
            <a:r>
              <a:rPr lang="en-US" sz="4800" dirty="0"/>
              <a:t>, Teammates, Mentorship, Learning to ask for help; Developing confidence</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17</a:t>
            </a:fld>
            <a:endParaRPr lang="en-US"/>
          </a:p>
        </p:txBody>
      </p:sp>
    </p:spTree>
    <p:extLst>
      <p:ext uri="{BB962C8B-B14F-4D97-AF65-F5344CB8AC3E}">
        <p14:creationId xmlns:p14="http://schemas.microsoft.com/office/powerpoint/2010/main" val="153178750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What’s been your </a:t>
            </a:r>
            <a:r>
              <a:rPr lang="en-US" sz="5400" b="1" u="sng" dirty="0" smtClean="0"/>
              <a:t>least</a:t>
            </a:r>
            <a:r>
              <a:rPr lang="en-US" sz="5400" dirty="0" smtClean="0"/>
              <a:t> </a:t>
            </a:r>
            <a:r>
              <a:rPr lang="en-US" sz="5400" b="1" u="sng" dirty="0" smtClean="0"/>
              <a:t>favorite</a:t>
            </a:r>
            <a:r>
              <a:rPr lang="en-US" sz="5400" dirty="0" smtClean="0"/>
              <a:t> aspect of the journey?</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18</a:t>
            </a:fld>
            <a:endParaRPr lang="en-US"/>
          </a:p>
        </p:txBody>
      </p:sp>
    </p:spTree>
    <p:extLst>
      <p:ext uri="{BB962C8B-B14F-4D97-AF65-F5344CB8AC3E}">
        <p14:creationId xmlns:p14="http://schemas.microsoft.com/office/powerpoint/2010/main" val="110510036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Constant </a:t>
            </a:r>
            <a:r>
              <a:rPr lang="en-US" sz="4800" dirty="0" smtClean="0"/>
              <a:t>change...all the experiments, not enough time to go deep</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19</a:t>
            </a:fld>
            <a:endParaRPr lang="en-US"/>
          </a:p>
        </p:txBody>
      </p:sp>
    </p:spTree>
    <p:extLst>
      <p:ext uri="{BB962C8B-B14F-4D97-AF65-F5344CB8AC3E}">
        <p14:creationId xmlns:p14="http://schemas.microsoft.com/office/powerpoint/2010/main" val="48882061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“A 5 hour road trip to an amusement park on the hottest day of the year”</a:t>
            </a:r>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a:t>
            </a:fld>
            <a:endParaRPr lang="en-US"/>
          </a:p>
        </p:txBody>
      </p:sp>
    </p:spTree>
    <p:extLst>
      <p:ext uri="{BB962C8B-B14F-4D97-AF65-F5344CB8AC3E}">
        <p14:creationId xmlns:p14="http://schemas.microsoft.com/office/powerpoint/2010/main" val="202201068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Feeling </a:t>
            </a:r>
            <a:r>
              <a:rPr lang="en-US" sz="4800" dirty="0"/>
              <a:t>lost/helpless, discomfort due to width and breadth of areas</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20</a:t>
            </a:fld>
            <a:endParaRPr lang="en-US"/>
          </a:p>
        </p:txBody>
      </p:sp>
    </p:spTree>
    <p:extLst>
      <p:ext uri="{BB962C8B-B14F-4D97-AF65-F5344CB8AC3E}">
        <p14:creationId xmlns:p14="http://schemas.microsoft.com/office/powerpoint/2010/main" val="6991844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Lack </a:t>
            </a:r>
            <a:r>
              <a:rPr lang="en-US" sz="4800" dirty="0"/>
              <a:t>of prioritization across </a:t>
            </a:r>
            <a:r>
              <a:rPr lang="en-US" sz="4800" dirty="0" smtClean="0"/>
              <a:t>projects, maintenance, support</a:t>
            </a:r>
            <a:endParaRPr lang="en-US" sz="4800" dirty="0"/>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21</a:t>
            </a:fld>
            <a:endParaRPr lang="en-US"/>
          </a:p>
        </p:txBody>
      </p:sp>
    </p:spTree>
    <p:extLst>
      <p:ext uri="{BB962C8B-B14F-4D97-AF65-F5344CB8AC3E}">
        <p14:creationId xmlns:p14="http://schemas.microsoft.com/office/powerpoint/2010/main" val="170514632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What advice would you give your 2015 self about the journey you are about to go on?</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22</a:t>
            </a:fld>
            <a:endParaRPr lang="en-US"/>
          </a:p>
        </p:txBody>
      </p:sp>
    </p:spTree>
    <p:extLst>
      <p:ext uri="{BB962C8B-B14F-4D97-AF65-F5344CB8AC3E}">
        <p14:creationId xmlns:p14="http://schemas.microsoft.com/office/powerpoint/2010/main" val="136682979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Be </a:t>
            </a:r>
            <a:r>
              <a:rPr lang="en-US" sz="4800" dirty="0" smtClean="0"/>
              <a:t>prepared to disappoint someone,  It could be your manager, the business, your teammate, or yourself</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23</a:t>
            </a:fld>
            <a:endParaRPr lang="en-US"/>
          </a:p>
        </p:txBody>
      </p:sp>
    </p:spTree>
    <p:extLst>
      <p:ext uri="{BB962C8B-B14F-4D97-AF65-F5344CB8AC3E}">
        <p14:creationId xmlns:p14="http://schemas.microsoft.com/office/powerpoint/2010/main" val="9829070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Don’t </a:t>
            </a:r>
            <a:r>
              <a:rPr lang="en-US" sz="4800" dirty="0" smtClean="0"/>
              <a:t>be overwhelmed by DevOps nirvana...try to stay focused on incremental improvements.  Each improvement is like a savings deposit that will compound over time</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24</a:t>
            </a:fld>
            <a:endParaRPr lang="en-US"/>
          </a:p>
        </p:txBody>
      </p:sp>
    </p:spTree>
    <p:extLst>
      <p:ext uri="{BB962C8B-B14F-4D97-AF65-F5344CB8AC3E}">
        <p14:creationId xmlns:p14="http://schemas.microsoft.com/office/powerpoint/2010/main" val="786207334"/>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Prepare </a:t>
            </a:r>
            <a:r>
              <a:rPr lang="en-US" sz="4800" dirty="0" smtClean="0"/>
              <a:t>for a lot of change; be willing to embrace the change; Reflect on why you do things...is it still valid?  Was it ever valid?</a:t>
            </a:r>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25</a:t>
            </a:fld>
            <a:endParaRPr lang="en-US"/>
          </a:p>
        </p:txBody>
      </p:sp>
    </p:spTree>
    <p:extLst>
      <p:ext uri="{BB962C8B-B14F-4D97-AF65-F5344CB8AC3E}">
        <p14:creationId xmlns:p14="http://schemas.microsoft.com/office/powerpoint/2010/main" val="197389846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Your </a:t>
            </a:r>
            <a:r>
              <a:rPr lang="en-US" sz="4800" dirty="0"/>
              <a:t>existing skills are becoming obsolete and your expertise is at risk; Find a way to get started on new ideas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26</a:t>
            </a:fld>
            <a:endParaRPr lang="en-US"/>
          </a:p>
        </p:txBody>
      </p:sp>
    </p:spTree>
    <p:extLst>
      <p:ext uri="{BB962C8B-B14F-4D97-AF65-F5344CB8AC3E}">
        <p14:creationId xmlns:p14="http://schemas.microsoft.com/office/powerpoint/2010/main" val="26085675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What are you most eagerly anticipating over the next couple of years?</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27</a:t>
            </a:fld>
            <a:endParaRPr lang="en-US"/>
          </a:p>
        </p:txBody>
      </p:sp>
    </p:spTree>
    <p:extLst>
      <p:ext uri="{BB962C8B-B14F-4D97-AF65-F5344CB8AC3E}">
        <p14:creationId xmlns:p14="http://schemas.microsoft.com/office/powerpoint/2010/main" val="29270147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pPr marL="742950" indent="-742950">
              <a:buFont typeface="+mj-lt"/>
              <a:buAutoNum type="arabicPeriod"/>
            </a:pPr>
            <a:r>
              <a:rPr lang="en-US" sz="4800" dirty="0" smtClean="0"/>
              <a:t>Public </a:t>
            </a:r>
            <a:r>
              <a:rPr lang="en-US" sz="4800" dirty="0" smtClean="0"/>
              <a:t>Cloud</a:t>
            </a:r>
          </a:p>
          <a:p>
            <a:pPr marL="742950" indent="-742950">
              <a:buFont typeface="+mj-lt"/>
              <a:buAutoNum type="arabicPeriod"/>
            </a:pPr>
            <a:r>
              <a:rPr lang="en-US" sz="4800" dirty="0" smtClean="0"/>
              <a:t>CHEF all the things</a:t>
            </a:r>
          </a:p>
          <a:p>
            <a:pPr marL="742950" indent="-742950">
              <a:buFont typeface="+mj-lt"/>
              <a:buAutoNum type="arabicPeriod"/>
            </a:pPr>
            <a:r>
              <a:rPr lang="en-US" sz="4800" dirty="0" smtClean="0"/>
              <a:t>Automation</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28</a:t>
            </a:fld>
            <a:endParaRPr lang="en-US"/>
          </a:p>
        </p:txBody>
      </p:sp>
    </p:spTree>
    <p:extLst>
      <p:ext uri="{BB962C8B-B14F-4D97-AF65-F5344CB8AC3E}">
        <p14:creationId xmlns:p14="http://schemas.microsoft.com/office/powerpoint/2010/main" val="17422843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endParaRPr lang="en-US" sz="4800" u="sng" dirty="0" smtClean="0"/>
          </a:p>
          <a:p>
            <a:r>
              <a:rPr lang="en-US" sz="4800" u="sng" dirty="0" smtClean="0"/>
              <a:t>Additional questions: </a:t>
            </a:r>
          </a:p>
          <a:p>
            <a:endParaRPr lang="en-US" sz="4000" dirty="0" smtClean="0"/>
          </a:p>
          <a:p>
            <a:pPr marL="742950" indent="-742950">
              <a:buFont typeface="+mj-lt"/>
              <a:buAutoNum type="arabicPeriod"/>
            </a:pPr>
            <a:r>
              <a:rPr lang="en-US" sz="4000" dirty="0" smtClean="0"/>
              <a:t>Career progression</a:t>
            </a:r>
          </a:p>
          <a:p>
            <a:pPr marL="742950" indent="-742950">
              <a:buFont typeface="+mj-lt"/>
              <a:buAutoNum type="arabicPeriod"/>
            </a:pPr>
            <a:r>
              <a:rPr lang="en-US" sz="4000" dirty="0" smtClean="0"/>
              <a:t>Educational background</a:t>
            </a:r>
          </a:p>
          <a:p>
            <a:pPr marL="742950" indent="-742950">
              <a:buFont typeface="+mj-lt"/>
              <a:buAutoNum type="arabicPeriod"/>
            </a:pPr>
            <a:r>
              <a:rPr lang="en-US" sz="4000" dirty="0" smtClean="0"/>
              <a:t>Vendor certifications</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29</a:t>
            </a:fld>
            <a:endParaRPr lang="en-US"/>
          </a:p>
        </p:txBody>
      </p:sp>
    </p:spTree>
    <p:extLst>
      <p:ext uri="{BB962C8B-B14F-4D97-AF65-F5344CB8AC3E}">
        <p14:creationId xmlns:p14="http://schemas.microsoft.com/office/powerpoint/2010/main" val="115720070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DevOps Challenges</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3</a:t>
            </a:fld>
            <a:endParaRPr lang="en-US"/>
          </a:p>
        </p:txBody>
      </p:sp>
      <p:sp>
        <p:nvSpPr>
          <p:cNvPr id="7" name="Right Brace 6"/>
          <p:cNvSpPr/>
          <p:nvPr/>
        </p:nvSpPr>
        <p:spPr>
          <a:xfrm>
            <a:off x="9347200" y="1912750"/>
            <a:ext cx="431800" cy="89931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ontent Placeholder 5"/>
          <p:cNvSpPr txBox="1">
            <a:spLocks/>
          </p:cNvSpPr>
          <p:nvPr/>
        </p:nvSpPr>
        <p:spPr>
          <a:xfrm>
            <a:off x="9956800" y="1844686"/>
            <a:ext cx="2044700" cy="103544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Typical </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9" name="Right Brace 8"/>
          <p:cNvSpPr/>
          <p:nvPr/>
        </p:nvSpPr>
        <p:spPr>
          <a:xfrm>
            <a:off x="9347200" y="3369792"/>
            <a:ext cx="431800" cy="121422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Content Placeholder 5"/>
          <p:cNvSpPr txBox="1">
            <a:spLocks/>
          </p:cNvSpPr>
          <p:nvPr/>
        </p:nvSpPr>
        <p:spPr>
          <a:xfrm>
            <a:off x="9956800" y="3446483"/>
            <a:ext cx="2044700" cy="106084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“Microsoft”</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11" name="Right Brace 10"/>
          <p:cNvSpPr/>
          <p:nvPr/>
        </p:nvSpPr>
        <p:spPr>
          <a:xfrm>
            <a:off x="9347200" y="4910227"/>
            <a:ext cx="431800" cy="89931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ontent Placeholder 5"/>
          <p:cNvSpPr txBox="1">
            <a:spLocks/>
          </p:cNvSpPr>
          <p:nvPr/>
        </p:nvSpPr>
        <p:spPr>
          <a:xfrm>
            <a:off x="9956800" y="5028099"/>
            <a:ext cx="2044700" cy="66357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Buy vs Build</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13" name="Content Placeholder 5"/>
          <p:cNvSpPr txBox="1">
            <a:spLocks/>
          </p:cNvSpPr>
          <p:nvPr/>
        </p:nvSpPr>
        <p:spPr>
          <a:xfrm>
            <a:off x="838200" y="3184367"/>
            <a:ext cx="8331200" cy="15850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smtClean="0"/>
              <a:t>Monolithic tools, screenshots, “click next”</a:t>
            </a:r>
          </a:p>
          <a:p>
            <a:pPr>
              <a:lnSpc>
                <a:spcPct val="100000"/>
              </a:lnSpc>
              <a:spcBef>
                <a:spcPts val="0"/>
              </a:spcBef>
            </a:pPr>
            <a:r>
              <a:rPr lang="en-US" sz="2000" dirty="0" smtClean="0"/>
              <a:t>Closed source, undocumented APIs, friction</a:t>
            </a:r>
          </a:p>
          <a:p>
            <a:pPr>
              <a:lnSpc>
                <a:spcPct val="100000"/>
              </a:lnSpc>
              <a:spcBef>
                <a:spcPts val="0"/>
              </a:spcBef>
            </a:pPr>
            <a:r>
              <a:rPr lang="en-US" sz="2000" dirty="0" smtClean="0"/>
              <a:t>Reliance on vendors for direction, road mapping</a:t>
            </a:r>
          </a:p>
          <a:p>
            <a:pPr>
              <a:lnSpc>
                <a:spcPct val="100000"/>
              </a:lnSpc>
              <a:spcBef>
                <a:spcPts val="0"/>
              </a:spcBef>
            </a:pPr>
            <a:r>
              <a:rPr lang="en-US" sz="2000" dirty="0" smtClean="0"/>
              <a:t>Silos encouraged by Microsoft</a:t>
            </a:r>
            <a:endParaRPr lang="en-US" sz="2000" dirty="0"/>
          </a:p>
        </p:txBody>
      </p:sp>
      <p:sp>
        <p:nvSpPr>
          <p:cNvPr id="14" name="Content Placeholder 5"/>
          <p:cNvSpPr txBox="1">
            <a:spLocks/>
          </p:cNvSpPr>
          <p:nvPr/>
        </p:nvSpPr>
        <p:spPr>
          <a:xfrm>
            <a:off x="838200" y="4813542"/>
            <a:ext cx="8331200" cy="1092689"/>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smtClean="0"/>
              <a:t>Commercial Off The Shelf (Buy vs. Build)</a:t>
            </a:r>
          </a:p>
          <a:p>
            <a:pPr>
              <a:lnSpc>
                <a:spcPct val="100000"/>
              </a:lnSpc>
              <a:spcBef>
                <a:spcPts val="0"/>
              </a:spcBef>
            </a:pPr>
            <a:r>
              <a:rPr lang="en-US" sz="2000" dirty="0" smtClean="0"/>
              <a:t>Limited engineering tradition</a:t>
            </a:r>
          </a:p>
          <a:p>
            <a:pPr>
              <a:lnSpc>
                <a:spcPct val="100000"/>
              </a:lnSpc>
              <a:spcBef>
                <a:spcPts val="0"/>
              </a:spcBef>
            </a:pPr>
            <a:endParaRPr lang="en-US" sz="2000" dirty="0"/>
          </a:p>
        </p:txBody>
      </p:sp>
      <p:sp>
        <p:nvSpPr>
          <p:cNvPr id="2" name="TextBox 1"/>
          <p:cNvSpPr txBox="1"/>
          <p:nvPr/>
        </p:nvSpPr>
        <p:spPr>
          <a:xfrm>
            <a:off x="10521863" y="2812068"/>
            <a:ext cx="538619" cy="707886"/>
          </a:xfrm>
          <a:prstGeom prst="rect">
            <a:avLst/>
          </a:prstGeom>
          <a:noFill/>
        </p:spPr>
        <p:txBody>
          <a:bodyPr wrap="square" rtlCol="0">
            <a:spAutoFit/>
          </a:bodyPr>
          <a:lstStyle/>
          <a:p>
            <a:pPr algn="ctr"/>
            <a:r>
              <a:rPr lang="en-US" sz="4000" dirty="0" smtClean="0">
                <a:solidFill>
                  <a:schemeClr val="bg1"/>
                </a:solidFill>
              </a:rPr>
              <a:t>+</a:t>
            </a:r>
            <a:endParaRPr lang="en-US" sz="4000" dirty="0">
              <a:solidFill>
                <a:schemeClr val="bg1"/>
              </a:solidFill>
            </a:endParaRPr>
          </a:p>
        </p:txBody>
      </p:sp>
      <p:sp>
        <p:nvSpPr>
          <p:cNvPr id="15" name="TextBox 14"/>
          <p:cNvSpPr txBox="1"/>
          <p:nvPr/>
        </p:nvSpPr>
        <p:spPr>
          <a:xfrm>
            <a:off x="10521862" y="4297102"/>
            <a:ext cx="538619" cy="707886"/>
          </a:xfrm>
          <a:prstGeom prst="rect">
            <a:avLst/>
          </a:prstGeom>
          <a:noFill/>
        </p:spPr>
        <p:txBody>
          <a:bodyPr wrap="square" rtlCol="0">
            <a:spAutoFit/>
          </a:bodyPr>
          <a:lstStyle/>
          <a:p>
            <a:pPr algn="ctr"/>
            <a:r>
              <a:rPr lang="en-US" sz="4000" dirty="0" smtClean="0">
                <a:solidFill>
                  <a:schemeClr val="bg1"/>
                </a:solidFill>
              </a:rPr>
              <a:t>+</a:t>
            </a:r>
            <a:endParaRPr lang="en-US" sz="4000" dirty="0">
              <a:solidFill>
                <a:schemeClr val="bg1"/>
              </a:solidFill>
            </a:endParaRPr>
          </a:p>
        </p:txBody>
      </p:sp>
      <p:sp>
        <p:nvSpPr>
          <p:cNvPr id="16" name="Content Placeholder 5"/>
          <p:cNvSpPr txBox="1">
            <a:spLocks/>
          </p:cNvSpPr>
          <p:nvPr/>
        </p:nvSpPr>
        <p:spPr>
          <a:xfrm>
            <a:off x="838200" y="1800452"/>
            <a:ext cx="8331200" cy="1092689"/>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a:t>Normal, rational hesitation to widespread change</a:t>
            </a:r>
          </a:p>
          <a:p>
            <a:pPr>
              <a:lnSpc>
                <a:spcPct val="100000"/>
              </a:lnSpc>
              <a:spcBef>
                <a:spcPts val="0"/>
              </a:spcBef>
            </a:pPr>
            <a:r>
              <a:rPr lang="en-US" sz="2000" dirty="0"/>
              <a:t>Functional silos, organizational alignment</a:t>
            </a:r>
          </a:p>
          <a:p>
            <a:pPr>
              <a:lnSpc>
                <a:spcPct val="100000"/>
              </a:lnSpc>
              <a:spcBef>
                <a:spcPts val="0"/>
              </a:spcBef>
            </a:pPr>
            <a:r>
              <a:rPr lang="en-US" sz="2000" dirty="0"/>
              <a:t>Typical Agile-Lean-DevOps (ALDO) challenges</a:t>
            </a:r>
          </a:p>
          <a:p>
            <a:pPr>
              <a:lnSpc>
                <a:spcPct val="100000"/>
              </a:lnSpc>
              <a:spcBef>
                <a:spcPts val="0"/>
              </a:spcBef>
            </a:pPr>
            <a:endParaRPr lang="en-US" sz="2000" dirty="0"/>
          </a:p>
        </p:txBody>
      </p:sp>
    </p:spTree>
    <p:extLst>
      <p:ext uri="{BB962C8B-B14F-4D97-AF65-F5344CB8AC3E}">
        <p14:creationId xmlns:p14="http://schemas.microsoft.com/office/powerpoint/2010/main" val="98939357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797979"/>
                                      </p:to>
                                    </p:animClr>
                                  </p:sub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rgbClr val="797979"/>
                                      </p:to>
                                    </p:animClr>
                                  </p:sub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animClr clrSpc="rgb" dir="cw">
                                      <p:cBhvr override="childStyle">
                                        <p:cTn dur="1" fill="hold" display="0" masterRel="nextClick" afterEffect="1"/>
                                        <p:tgtEl>
                                          <p:spTgt spid="16"/>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rgbClr val="797979"/>
                                      </p:to>
                                    </p:animClr>
                                  </p:sub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animClr clrSpc="rgb" dir="cw">
                                      <p:cBhvr override="childStyle">
                                        <p:cTn dur="1" fill="hold" display="0" masterRel="nextClick" afterEffect="1"/>
                                        <p:tgtEl>
                                          <p:spTgt spid="13"/>
                                        </p:tgtEl>
                                        <p:attrNameLst>
                                          <p:attrName>ppt_c</p:attrName>
                                        </p:attrNameLst>
                                      </p:cBhvr>
                                      <p:to>
                                        <a:srgbClr val="797979"/>
                                      </p:to>
                                    </p:animClr>
                                  </p:sub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797979"/>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rgbClr val="797979"/>
                                      </p:to>
                                    </p:animClr>
                                  </p:sub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p:bldP spid="14" grpId="0"/>
      <p:bldP spid="2"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endParaRPr lang="en-US" sz="4800" u="sng" dirty="0" smtClean="0"/>
          </a:p>
          <a:p>
            <a:r>
              <a:rPr lang="en-US" sz="4800" u="sng" dirty="0" smtClean="0"/>
              <a:t>Observation:</a:t>
            </a:r>
          </a:p>
          <a:p>
            <a:endParaRPr lang="en-US" sz="4000" dirty="0" smtClean="0"/>
          </a:p>
          <a:p>
            <a:r>
              <a:rPr lang="en-US" sz="4000" dirty="0" smtClean="0"/>
              <a:t>Many veteran “IT Pros” started their career in help desk, advanced through the ranks, and likely bypassed college.</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30</a:t>
            </a:fld>
            <a:endParaRPr lang="en-US"/>
          </a:p>
        </p:txBody>
      </p:sp>
    </p:spTree>
    <p:extLst>
      <p:ext uri="{BB962C8B-B14F-4D97-AF65-F5344CB8AC3E}">
        <p14:creationId xmlns:p14="http://schemas.microsoft.com/office/powerpoint/2010/main" val="146035851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If you want to “do the DevOps” and don’t have a learning organization, what do you do?</a:t>
            </a:r>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31</a:t>
            </a:fld>
            <a:endParaRPr lang="en-US"/>
          </a:p>
        </p:txBody>
      </p:sp>
    </p:spTree>
    <p:extLst>
      <p:ext uri="{BB962C8B-B14F-4D97-AF65-F5344CB8AC3E}">
        <p14:creationId xmlns:p14="http://schemas.microsoft.com/office/powerpoint/2010/main" val="185271813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a:t>
            </a:r>
            <a:r>
              <a:rPr lang="is-IS" sz="4800" dirty="0" smtClean="0"/>
              <a:t>…</a:t>
            </a:r>
            <a:r>
              <a:rPr lang="en-US" sz="4800" dirty="0" smtClean="0"/>
              <a:t>Your goal is to pitch the ball where the bat will be</a:t>
            </a:r>
            <a:r>
              <a:rPr lang="is-IS" sz="4800" dirty="0" smtClean="0"/>
              <a:t>…”</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32</a:t>
            </a:fld>
            <a:endParaRPr lang="en-US"/>
          </a:p>
        </p:txBody>
      </p:sp>
    </p:spTree>
    <p:extLst>
      <p:ext uri="{BB962C8B-B14F-4D97-AF65-F5344CB8AC3E}">
        <p14:creationId xmlns:p14="http://schemas.microsoft.com/office/powerpoint/2010/main" val="102685760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dirty="0" smtClean="0"/>
              <a:t>lives</a:t>
            </a:r>
            <a:r>
              <a:rPr lang="en-US" sz="3600" baseline="30000" dirty="0" smtClean="0">
                <a:solidFill>
                  <a:schemeClr val="tx1"/>
                </a:solidFill>
              </a:rPr>
              <a:t>1</a:t>
            </a:r>
            <a:r>
              <a:rPr lang="en-US" sz="3600" dirty="0" smtClean="0"/>
              <a:t>, </a:t>
            </a:r>
            <a:r>
              <a:rPr lang="en-US" sz="3600" dirty="0"/>
              <a:t>because once we know that abilities are capable of such growth, it becomes a basic human right for </a:t>
            </a:r>
            <a:r>
              <a:rPr lang="en-US" sz="3600" dirty="0" smtClean="0"/>
              <a:t>children</a:t>
            </a:r>
            <a:r>
              <a:rPr lang="en-US" sz="3600" baseline="30000" dirty="0" smtClean="0">
                <a:solidFill>
                  <a:schemeClr val="tx1"/>
                </a:solidFill>
              </a:rPr>
              <a:t>2</a:t>
            </a:r>
            <a:r>
              <a:rPr lang="en-US" sz="3600" dirty="0" smtClean="0"/>
              <a:t>, </a:t>
            </a:r>
            <a:r>
              <a:rPr lang="en-US" sz="3600" dirty="0"/>
              <a:t>all </a:t>
            </a:r>
            <a:r>
              <a:rPr lang="en-US" sz="3600" dirty="0" smtClean="0"/>
              <a:t>children</a:t>
            </a:r>
            <a:r>
              <a:rPr lang="en-US" sz="3600" baseline="30000" dirty="0" smtClean="0">
                <a:solidFill>
                  <a:schemeClr val="tx1"/>
                </a:solidFill>
              </a:rPr>
              <a:t>2</a:t>
            </a:r>
            <a:r>
              <a:rPr lang="en-US" sz="3600" dirty="0" smtClean="0"/>
              <a:t>, </a:t>
            </a:r>
            <a:r>
              <a:rPr lang="en-US" sz="3600" dirty="0"/>
              <a:t>to live in </a:t>
            </a:r>
            <a:r>
              <a:rPr lang="en-US" sz="3600" dirty="0" smtClean="0"/>
              <a:t>places</a:t>
            </a:r>
            <a:r>
              <a:rPr lang="en-US" sz="3600" baseline="30000" dirty="0" smtClean="0">
                <a:solidFill>
                  <a:schemeClr val="tx1"/>
                </a:solidFill>
              </a:rPr>
              <a:t>3</a:t>
            </a:r>
            <a:r>
              <a:rPr lang="en-US" sz="3600" dirty="0" smtClean="0">
                <a:solidFill>
                  <a:schemeClr val="tx1">
                    <a:lumMod val="50000"/>
                    <a:lumOff val="50000"/>
                  </a:schemeClr>
                </a:solidFill>
              </a:rPr>
              <a:t> </a:t>
            </a:r>
            <a:r>
              <a:rPr lang="en-US" sz="3600" dirty="0"/>
              <a:t>that create that growth, to live in </a:t>
            </a:r>
            <a:r>
              <a:rPr lang="en-US" sz="3600" dirty="0" smtClean="0"/>
              <a:t>places</a:t>
            </a:r>
            <a:r>
              <a:rPr lang="en-US" sz="3600" baseline="30000" dirty="0" smtClean="0">
                <a:solidFill>
                  <a:schemeClr val="tx1"/>
                </a:solidFill>
              </a:rPr>
              <a:t>3</a:t>
            </a:r>
            <a:r>
              <a:rPr lang="en-US" sz="3600" dirty="0" smtClean="0">
                <a:solidFill>
                  <a:schemeClr val="tx1">
                    <a:lumMod val="50000"/>
                    <a:lumOff val="50000"/>
                  </a:schemeClr>
                </a:solidFill>
              </a:rPr>
              <a:t> </a:t>
            </a:r>
            <a:r>
              <a:rPr lang="en-US" sz="3600" dirty="0" smtClean="0"/>
              <a:t>filled </a:t>
            </a:r>
            <a:r>
              <a:rPr lang="en-US" sz="3600" dirty="0"/>
              <a:t>with "yet</a:t>
            </a:r>
            <a:r>
              <a:rPr lang="en-US" sz="3600" dirty="0" smtClean="0"/>
              <a:t>".</a:t>
            </a:r>
          </a:p>
          <a:p>
            <a:endParaRPr lang="en-US" sz="3600" baseline="30000" dirty="0" smtClean="0"/>
          </a:p>
          <a:p>
            <a:r>
              <a:rPr lang="en-US" sz="1800" baseline="30000" dirty="0" smtClean="0">
                <a:solidFill>
                  <a:schemeClr val="tx1"/>
                </a:solidFill>
              </a:rPr>
              <a:t>1</a:t>
            </a:r>
            <a:r>
              <a:rPr lang="en-US" sz="1800" dirty="0" smtClean="0">
                <a:solidFill>
                  <a:schemeClr val="tx1"/>
                </a:solidFill>
              </a:rPr>
              <a:t> careers</a:t>
            </a:r>
          </a:p>
          <a:p>
            <a:r>
              <a:rPr lang="en-US" sz="1800" baseline="30000" dirty="0" smtClean="0">
                <a:solidFill>
                  <a:schemeClr val="tx1"/>
                </a:solidFill>
              </a:rPr>
              <a:t>2</a:t>
            </a:r>
            <a:r>
              <a:rPr lang="en-US" sz="1800" dirty="0" smtClean="0">
                <a:solidFill>
                  <a:schemeClr val="tx1"/>
                </a:solidFill>
              </a:rPr>
              <a:t> people</a:t>
            </a:r>
          </a:p>
          <a:p>
            <a:r>
              <a:rPr lang="en-US" sz="1800" baseline="30000" dirty="0" smtClean="0">
                <a:solidFill>
                  <a:schemeClr val="tx1"/>
                </a:solidFill>
              </a:rPr>
              <a:t>3 </a:t>
            </a:r>
            <a:r>
              <a:rPr lang="en-US" sz="1800" dirty="0" smtClean="0">
                <a:solidFill>
                  <a:schemeClr val="tx1"/>
                </a:solidFill>
              </a:rPr>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33</a:t>
            </a:fld>
            <a:endParaRPr lang="en-US"/>
          </a:p>
        </p:txBody>
      </p:sp>
      <p:grpSp>
        <p:nvGrpSpPr>
          <p:cNvPr id="8" name="Group 7"/>
          <p:cNvGrpSpPr/>
          <p:nvPr/>
        </p:nvGrpSpPr>
        <p:grpSpPr>
          <a:xfrm>
            <a:off x="5223353" y="4384109"/>
            <a:ext cx="6175332" cy="1791223"/>
            <a:chOff x="5223353" y="4384109"/>
            <a:chExt cx="6175332" cy="1791223"/>
          </a:xfrm>
        </p:grpSpPr>
        <p:sp>
          <p:nvSpPr>
            <p:cNvPr id="9" name="Rectangle 8"/>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30822305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strike="sngStrike" dirty="0" smtClean="0">
                <a:solidFill>
                  <a:schemeClr val="tx1">
                    <a:lumMod val="50000"/>
                    <a:lumOff val="50000"/>
                  </a:schemeClr>
                </a:solidFill>
              </a:rPr>
              <a:t>lives</a:t>
            </a:r>
            <a:r>
              <a:rPr lang="en-US" sz="3600" baseline="30000" dirty="0" smtClean="0"/>
              <a:t>1</a:t>
            </a:r>
            <a:r>
              <a:rPr lang="en-US" sz="3600" dirty="0" smtClean="0"/>
              <a:t>, </a:t>
            </a:r>
            <a:r>
              <a:rPr lang="en-US" sz="3600" dirty="0"/>
              <a:t>because once we know that abilities are capable of such growth, it becomes a basic human right for </a:t>
            </a:r>
            <a:r>
              <a:rPr lang="en-US" sz="3600" strike="sngStrike" dirty="0" smtClean="0">
                <a:solidFill>
                  <a:schemeClr val="tx1">
                    <a:lumMod val="50000"/>
                    <a:lumOff val="50000"/>
                  </a:schemeClr>
                </a:solidFill>
              </a:rPr>
              <a:t>children</a:t>
            </a:r>
            <a:r>
              <a:rPr lang="en-US" sz="3600" baseline="30000" dirty="0" smtClean="0"/>
              <a:t>2</a:t>
            </a:r>
            <a:r>
              <a:rPr lang="en-US" sz="3600" dirty="0" smtClean="0"/>
              <a:t>, </a:t>
            </a:r>
            <a:r>
              <a:rPr lang="en-US" sz="3600" dirty="0"/>
              <a:t>all </a:t>
            </a:r>
            <a:r>
              <a:rPr lang="en-US" sz="3600" strike="sngStrike" dirty="0" smtClean="0">
                <a:solidFill>
                  <a:schemeClr val="tx1">
                    <a:lumMod val="50000"/>
                    <a:lumOff val="50000"/>
                  </a:schemeClr>
                </a:solidFill>
              </a:rPr>
              <a:t>children</a:t>
            </a:r>
            <a:r>
              <a:rPr lang="en-US" sz="3600" baseline="30000" dirty="0" smtClean="0"/>
              <a:t>2</a:t>
            </a:r>
            <a:r>
              <a:rPr lang="en-US" sz="3600" dirty="0" smtClean="0"/>
              <a:t>, </a:t>
            </a:r>
            <a:r>
              <a:rPr lang="en-US" sz="3600" dirty="0"/>
              <a:t>to live in </a:t>
            </a:r>
            <a:r>
              <a:rPr lang="en-US" sz="3600" strike="sngStrike" dirty="0" smtClean="0">
                <a:solidFill>
                  <a:schemeClr val="tx1">
                    <a:lumMod val="50000"/>
                    <a:lumOff val="50000"/>
                  </a:schemeClr>
                </a:solidFill>
              </a:rPr>
              <a:t>places</a:t>
            </a:r>
            <a:r>
              <a:rPr lang="en-US" sz="3600" baseline="30000" dirty="0" smtClean="0"/>
              <a:t>3</a:t>
            </a:r>
            <a:r>
              <a:rPr lang="en-US" sz="3600" dirty="0" smtClean="0"/>
              <a:t> </a:t>
            </a:r>
            <a:r>
              <a:rPr lang="en-US" sz="3600" dirty="0"/>
              <a:t>that create that growth, to live in </a:t>
            </a:r>
            <a:r>
              <a:rPr lang="en-US" sz="3600" strike="sngStrike" dirty="0" smtClean="0">
                <a:solidFill>
                  <a:schemeClr val="tx1">
                    <a:lumMod val="50000"/>
                    <a:lumOff val="50000"/>
                  </a:schemeClr>
                </a:solidFill>
              </a:rPr>
              <a:t>places</a:t>
            </a:r>
            <a:r>
              <a:rPr lang="en-US" sz="3600" baseline="30000" dirty="0" smtClean="0"/>
              <a:t>3</a:t>
            </a:r>
            <a:r>
              <a:rPr lang="en-US" sz="3600" dirty="0" smtClean="0"/>
              <a:t> filled </a:t>
            </a:r>
            <a:r>
              <a:rPr lang="en-US" sz="3600" dirty="0"/>
              <a:t>with "yet</a:t>
            </a:r>
            <a:r>
              <a:rPr lang="en-US" sz="3600" dirty="0" smtClean="0"/>
              <a:t>".</a:t>
            </a:r>
          </a:p>
          <a:p>
            <a:endParaRPr lang="en-US" sz="3600" baseline="30000" dirty="0" smtClean="0"/>
          </a:p>
          <a:p>
            <a:r>
              <a:rPr lang="en-US" sz="1800" baseline="30000" dirty="0" smtClean="0"/>
              <a:t>1</a:t>
            </a:r>
            <a:r>
              <a:rPr lang="en-US" sz="1800" dirty="0" smtClean="0"/>
              <a:t> careers</a:t>
            </a:r>
          </a:p>
          <a:p>
            <a:r>
              <a:rPr lang="en-US" sz="1800" baseline="30000" dirty="0" smtClean="0"/>
              <a:t>2</a:t>
            </a:r>
            <a:r>
              <a:rPr lang="en-US" sz="1800" dirty="0" smtClean="0"/>
              <a:t> people</a:t>
            </a:r>
          </a:p>
          <a:p>
            <a:r>
              <a:rPr lang="en-US" sz="1800" baseline="30000" dirty="0" smtClean="0"/>
              <a:t>3 </a:t>
            </a:r>
            <a:r>
              <a:rPr lang="en-US" sz="1800" dirty="0" smtClean="0"/>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34</a:t>
            </a:fld>
            <a:endParaRPr lang="en-US"/>
          </a:p>
        </p:txBody>
      </p:sp>
      <p:grpSp>
        <p:nvGrpSpPr>
          <p:cNvPr id="7" name="Group 6"/>
          <p:cNvGrpSpPr/>
          <p:nvPr/>
        </p:nvGrpSpPr>
        <p:grpSpPr>
          <a:xfrm>
            <a:off x="5223353" y="4384109"/>
            <a:ext cx="6175332" cy="1791223"/>
            <a:chOff x="5223353" y="4384109"/>
            <a:chExt cx="6175332" cy="1791223"/>
          </a:xfrm>
        </p:grpSpPr>
        <p:sp>
          <p:nvSpPr>
            <p:cNvPr id="6" name="Rectangle 5"/>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97478327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dirty="0" smtClean="0">
                <a:solidFill>
                  <a:srgbClr val="FFFF00"/>
                </a:solidFill>
              </a:rPr>
              <a:t>careers</a:t>
            </a:r>
            <a:r>
              <a:rPr lang="en-US" sz="3600" dirty="0" smtClean="0"/>
              <a:t>, </a:t>
            </a:r>
            <a:r>
              <a:rPr lang="en-US" sz="3600" dirty="0"/>
              <a:t>because once we know that abilities are capable of such growth, it becomes a basic human right for </a:t>
            </a:r>
            <a:r>
              <a:rPr lang="en-US" sz="3600" dirty="0" smtClean="0">
                <a:solidFill>
                  <a:srgbClr val="FFFF00"/>
                </a:solidFill>
              </a:rPr>
              <a:t>people</a:t>
            </a:r>
            <a:r>
              <a:rPr lang="en-US" sz="3600" dirty="0" smtClean="0"/>
              <a:t>, </a:t>
            </a:r>
            <a:r>
              <a:rPr lang="en-US" sz="3600" dirty="0"/>
              <a:t>all </a:t>
            </a:r>
            <a:r>
              <a:rPr lang="en-US" sz="3600" dirty="0" smtClean="0">
                <a:solidFill>
                  <a:srgbClr val="FFFF00"/>
                </a:solidFill>
              </a:rPr>
              <a:t>people</a:t>
            </a:r>
            <a:r>
              <a:rPr lang="en-US" sz="3600" dirty="0" smtClean="0"/>
              <a:t>, </a:t>
            </a:r>
            <a:r>
              <a:rPr lang="en-US" sz="3600" dirty="0"/>
              <a:t>to live in </a:t>
            </a:r>
            <a:r>
              <a:rPr lang="en-US" sz="3600" dirty="0" smtClean="0">
                <a:solidFill>
                  <a:srgbClr val="FFFF00"/>
                </a:solidFill>
              </a:rPr>
              <a:t>workplaces</a:t>
            </a:r>
            <a:r>
              <a:rPr lang="en-US" sz="3600" dirty="0" smtClean="0"/>
              <a:t> that </a:t>
            </a:r>
            <a:r>
              <a:rPr lang="en-US" sz="3600" dirty="0"/>
              <a:t>create that growth, to live in </a:t>
            </a:r>
            <a:r>
              <a:rPr lang="en-US" sz="3600" dirty="0" smtClean="0">
                <a:solidFill>
                  <a:srgbClr val="FFFF00"/>
                </a:solidFill>
              </a:rPr>
              <a:t>workplaces</a:t>
            </a:r>
            <a:r>
              <a:rPr lang="en-US" sz="3600" dirty="0" smtClean="0"/>
              <a:t> filled </a:t>
            </a:r>
            <a:r>
              <a:rPr lang="en-US" sz="3600" dirty="0"/>
              <a:t>with "yet</a:t>
            </a:r>
            <a:r>
              <a:rPr lang="en-US" sz="3600" dirty="0" smtClean="0"/>
              <a:t>".</a:t>
            </a:r>
          </a:p>
          <a:p>
            <a:endParaRPr lang="en-US" sz="3600" baseline="30000" dirty="0" smtClean="0"/>
          </a:p>
          <a:p>
            <a:r>
              <a:rPr lang="en-US" sz="1800" baseline="30000" dirty="0" smtClean="0">
                <a:solidFill>
                  <a:schemeClr val="tx1"/>
                </a:solidFill>
              </a:rPr>
              <a:t>1</a:t>
            </a:r>
            <a:r>
              <a:rPr lang="en-US" sz="1800" dirty="0" smtClean="0">
                <a:solidFill>
                  <a:schemeClr val="tx1"/>
                </a:solidFill>
              </a:rPr>
              <a:t> careers</a:t>
            </a:r>
          </a:p>
          <a:p>
            <a:r>
              <a:rPr lang="en-US" sz="1800" baseline="30000" dirty="0" smtClean="0">
                <a:solidFill>
                  <a:schemeClr val="tx1"/>
                </a:solidFill>
              </a:rPr>
              <a:t>2</a:t>
            </a:r>
            <a:r>
              <a:rPr lang="en-US" sz="1800" dirty="0" smtClean="0">
                <a:solidFill>
                  <a:schemeClr val="tx1"/>
                </a:solidFill>
              </a:rPr>
              <a:t> people</a:t>
            </a:r>
          </a:p>
          <a:p>
            <a:r>
              <a:rPr lang="en-US" sz="1800" baseline="30000" dirty="0" smtClean="0">
                <a:solidFill>
                  <a:schemeClr val="tx1"/>
                </a:solidFill>
              </a:rPr>
              <a:t>3 </a:t>
            </a:r>
            <a:r>
              <a:rPr lang="en-US" sz="1800" dirty="0" smtClean="0">
                <a:solidFill>
                  <a:schemeClr val="tx1"/>
                </a:solidFill>
              </a:rPr>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35</a:t>
            </a:fld>
            <a:endParaRPr lang="en-US"/>
          </a:p>
        </p:txBody>
      </p:sp>
      <p:grpSp>
        <p:nvGrpSpPr>
          <p:cNvPr id="5" name="Group 4"/>
          <p:cNvGrpSpPr/>
          <p:nvPr/>
        </p:nvGrpSpPr>
        <p:grpSpPr>
          <a:xfrm>
            <a:off x="5223353" y="4384109"/>
            <a:ext cx="6175332" cy="1791223"/>
            <a:chOff x="5223353" y="4384109"/>
            <a:chExt cx="6175332" cy="1791223"/>
          </a:xfrm>
        </p:grpSpPr>
        <p:sp>
          <p:nvSpPr>
            <p:cNvPr id="6" name="Rectangle 5"/>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40694816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Hypothesis: </a:t>
            </a:r>
          </a:p>
          <a:p>
            <a:endParaRPr lang="en-US" sz="4000" dirty="0" smtClean="0"/>
          </a:p>
          <a:p>
            <a:r>
              <a:rPr lang="en-US" sz="4000" dirty="0" smtClean="0"/>
              <a:t>DevOps practices can be used to teach the organization to become a learning organization</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36</a:t>
            </a:fld>
            <a:endParaRPr lang="en-US"/>
          </a:p>
        </p:txBody>
      </p:sp>
    </p:spTree>
    <p:extLst>
      <p:ext uri="{BB962C8B-B14F-4D97-AF65-F5344CB8AC3E}">
        <p14:creationId xmlns:p14="http://schemas.microsoft.com/office/powerpoint/2010/main" val="24183332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SWOT Analysis ~2014</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37</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675623921"/>
              </p:ext>
            </p:extLst>
          </p:nvPr>
        </p:nvGraphicFramePr>
        <p:xfrm>
          <a:off x="457199"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Strengths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Vendor partnerships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Exceptionally tight knit teams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Expertise in storage &amp; virtualization</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Strong operational background</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Entrepreneurial DNA</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Low turnover in team</a:t>
                      </a:r>
                    </a:p>
                    <a:p>
                      <a:pPr marL="285750" indent="-285750" rtl="0">
                        <a:buSzPts val="1400"/>
                        <a:buFont typeface="Arial" charset="0"/>
                        <a:buChar char="•"/>
                      </a:pPr>
                      <a:r>
                        <a:rPr lang="en-US" sz="1600" b="1" i="0" u="none" strike="noStrike" kern="1200" baseline="0" dirty="0" smtClean="0">
                          <a:solidFill>
                            <a:srgbClr val="FFFF00"/>
                          </a:solidFill>
                          <a:latin typeface="Courier" charset="0"/>
                        </a:rPr>
                        <a:t>99% virtualized with high availability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1094951823"/>
              </p:ext>
            </p:extLst>
          </p:nvPr>
        </p:nvGraphicFramePr>
        <p:xfrm>
          <a:off x="6090248"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Weaknesses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Reliance on vendors (COTS, Microsoft)</a:t>
                      </a:r>
                    </a:p>
                    <a:p>
                      <a:pPr marL="285750" indent="-285750" rtl="0">
                        <a:buSzPts val="1400"/>
                        <a:buFont typeface="Arial" charset="0"/>
                        <a:buChar char="•"/>
                      </a:pPr>
                      <a:r>
                        <a:rPr lang="en-US" sz="1600" b="1" i="0" u="none" strike="noStrike" kern="1200" baseline="0" dirty="0" smtClean="0">
                          <a:solidFill>
                            <a:srgbClr val="FFFF00"/>
                          </a:solidFill>
                          <a:latin typeface="Courier" charset="0"/>
                        </a:rPr>
                        <a:t>Single threaded in numerous technologies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Substantial legacy footprint</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Large population of long-lived servers </a:t>
                      </a:r>
                    </a:p>
                    <a:p>
                      <a:pPr marL="285750" indent="-285750" rtl="0">
                        <a:buSzPts val="1400"/>
                        <a:buFont typeface="Arial" charset="0"/>
                        <a:buChar char="•"/>
                      </a:pPr>
                      <a:r>
                        <a:rPr lang="en-US" sz="1600" b="0" i="0" u="none" strike="noStrike" kern="1200" baseline="0" dirty="0" smtClean="0">
                          <a:solidFill>
                            <a:srgbClr val="FFFFFF"/>
                          </a:solidFill>
                          <a:latin typeface="Courier" charset="0"/>
                        </a:rPr>
                        <a:t>Organization not “product” oriented</a:t>
                      </a:r>
                    </a:p>
                    <a:p>
                      <a:pPr marL="285750" indent="-285750" rtl="0">
                        <a:buSzPts val="1400"/>
                        <a:buFont typeface="Arial" charset="0"/>
                        <a:buChar char="•"/>
                      </a:pPr>
                      <a:r>
                        <a:rPr lang="en-US" sz="1600" b="0" i="0" u="none" strike="noStrike" kern="1200" baseline="0" dirty="0" smtClean="0">
                          <a:solidFill>
                            <a:srgbClr val="FFFFFF"/>
                          </a:solidFill>
                          <a:latin typeface="Courier" charset="0"/>
                        </a:rPr>
                        <a:t>Decentralized internal customers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Low standardization / automation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1465198558"/>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Opportunities</a:t>
                      </a:r>
                    </a:p>
                    <a:p>
                      <a:pPr marL="285750" indent="-285750" rtl="0">
                        <a:buSzPts val="1400"/>
                        <a:buFont typeface="Arial" charset="0"/>
                        <a:buChar char="•"/>
                      </a:pPr>
                      <a:r>
                        <a:rPr lang="en-US" sz="1600" b="1" i="0" u="none" strike="noStrike" kern="1200" baseline="0" dirty="0" smtClean="0">
                          <a:solidFill>
                            <a:srgbClr val="FFFF00"/>
                          </a:solidFill>
                          <a:latin typeface="Courier" charset="0"/>
                        </a:rPr>
                        <a:t>Centralized Infrastructure Engineering</a:t>
                      </a:r>
                    </a:p>
                    <a:p>
                      <a:pPr marL="285750" indent="-285750" rtl="0">
                        <a:buSzPts val="1400"/>
                        <a:buFont typeface="Arial" charset="0"/>
                        <a:buChar char="•"/>
                      </a:pPr>
                      <a:r>
                        <a:rPr lang="en-US" sz="1600" b="0" i="0" u="none" strike="noStrike" kern="1200" baseline="0" dirty="0" smtClean="0">
                          <a:solidFill>
                            <a:srgbClr val="FFFFFF"/>
                          </a:solidFill>
                          <a:latin typeface="Courier" charset="0"/>
                        </a:rPr>
                        <a:t>Under-challenged IT Pros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2 Engineers with scripting capabilities</a:t>
                      </a:r>
                    </a:p>
                    <a:p>
                      <a:pPr marL="285750" indent="-285750" rtl="0">
                        <a:buSzPts val="1400"/>
                        <a:buFont typeface="Arial" charset="0"/>
                        <a:buChar char="•"/>
                      </a:pPr>
                      <a:endParaRPr lang="en-US" sz="16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1760969687"/>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Threats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Potential disruption in retail</a:t>
                      </a:r>
                    </a:p>
                    <a:p>
                      <a:pPr marL="285750" indent="-285750" rtl="0">
                        <a:buSzPts val="1400"/>
                        <a:buFont typeface="Arial" charset="0"/>
                        <a:buChar char="•"/>
                      </a:pPr>
                      <a:endParaRPr lang="en-US" sz="1600" b="0" i="0" u="none" strike="noStrike" kern="1200" baseline="0" dirty="0" smtClean="0">
                        <a:solidFill>
                          <a:srgbClr val="FFFFFF"/>
                        </a:solidFill>
                        <a:latin typeface="Courier" charset="0"/>
                      </a:endParaRPr>
                    </a:p>
                    <a:p>
                      <a:pPr marL="285750" indent="-285750" rtl="0">
                        <a:buSzPts val="1400"/>
                        <a:buFont typeface="Arial" charset="0"/>
                        <a:buChar char="•"/>
                      </a:pPr>
                      <a:endParaRPr lang="en-US" sz="14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578525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Public Service Announcement:</a:t>
            </a:r>
          </a:p>
          <a:p>
            <a:endParaRPr lang="en-US" sz="4000" dirty="0"/>
          </a:p>
          <a:p>
            <a:r>
              <a:rPr lang="en-US" sz="4000" dirty="0" smtClean="0"/>
              <a:t>Your mindset as a leader matters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38</a:t>
            </a:fld>
            <a:endParaRPr lang="en-US"/>
          </a:p>
        </p:txBody>
      </p:sp>
    </p:spTree>
    <p:extLst>
      <p:ext uri="{BB962C8B-B14F-4D97-AF65-F5344CB8AC3E}">
        <p14:creationId xmlns:p14="http://schemas.microsoft.com/office/powerpoint/2010/main" val="312903391"/>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39</a:t>
            </a:fld>
            <a:endParaRPr lang="en-US"/>
          </a:p>
        </p:txBody>
      </p:sp>
      <p:sp>
        <p:nvSpPr>
          <p:cNvPr id="16" name="Content Placeholder 5"/>
          <p:cNvSpPr txBox="1">
            <a:spLocks/>
          </p:cNvSpPr>
          <p:nvPr/>
        </p:nvSpPr>
        <p:spPr>
          <a:xfrm>
            <a:off x="1664610" y="560441"/>
            <a:ext cx="9883588" cy="152677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400" dirty="0" smtClean="0"/>
              <a:t>a </a:t>
            </a:r>
            <a:r>
              <a:rPr lang="en-US" sz="2400" dirty="0" smtClean="0"/>
              <a:t>servant-leader</a:t>
            </a:r>
          </a:p>
          <a:p>
            <a:pPr>
              <a:lnSpc>
                <a:spcPct val="100000"/>
              </a:lnSpc>
              <a:spcBef>
                <a:spcPts val="0"/>
              </a:spcBef>
            </a:pPr>
            <a:r>
              <a:rPr lang="en-US" sz="2400" dirty="0" smtClean="0"/>
              <a:t>an </a:t>
            </a:r>
            <a:r>
              <a:rPr lang="en-US" sz="2400" dirty="0" smtClean="0"/>
              <a:t>adaptive learner</a:t>
            </a:r>
          </a:p>
          <a:p>
            <a:pPr>
              <a:lnSpc>
                <a:spcPct val="100000"/>
              </a:lnSpc>
              <a:spcBef>
                <a:spcPts val="0"/>
              </a:spcBef>
            </a:pPr>
            <a:r>
              <a:rPr lang="en-US" sz="2400" dirty="0" smtClean="0"/>
              <a:t>a </a:t>
            </a:r>
            <a:r>
              <a:rPr lang="en-US" sz="2400" dirty="0" smtClean="0"/>
              <a:t>creative </a:t>
            </a:r>
            <a:r>
              <a:rPr lang="en-US" sz="2400" dirty="0" smtClean="0"/>
              <a:t>thinker</a:t>
            </a:r>
          </a:p>
          <a:p>
            <a:pPr>
              <a:lnSpc>
                <a:spcPct val="100000"/>
              </a:lnSpc>
              <a:spcBef>
                <a:spcPts val="0"/>
              </a:spcBef>
            </a:pPr>
            <a:r>
              <a:rPr lang="en-US" sz="2400" dirty="0" smtClean="0"/>
              <a:t>a </a:t>
            </a:r>
            <a:r>
              <a:rPr lang="en-US" sz="2400" dirty="0" smtClean="0"/>
              <a:t>global communicator</a:t>
            </a:r>
            <a:endParaRPr lang="en-US" sz="2400" b="1" u="sng" dirty="0"/>
          </a:p>
          <a:p>
            <a:pPr>
              <a:lnSpc>
                <a:spcPct val="100000"/>
              </a:lnSpc>
              <a:spcBef>
                <a:spcPts val="0"/>
              </a:spcBef>
            </a:pPr>
            <a:endParaRPr lang="en-US" sz="2400" dirty="0"/>
          </a:p>
        </p:txBody>
      </p:sp>
      <p:sp>
        <p:nvSpPr>
          <p:cNvPr id="4" name="TextBox 3"/>
          <p:cNvSpPr txBox="1"/>
          <p:nvPr/>
        </p:nvSpPr>
        <p:spPr>
          <a:xfrm>
            <a:off x="152400" y="969886"/>
            <a:ext cx="1414732" cy="707886"/>
          </a:xfrm>
          <a:prstGeom prst="rect">
            <a:avLst/>
          </a:prstGeom>
          <a:noFill/>
        </p:spPr>
        <p:txBody>
          <a:bodyPr wrap="square" rtlCol="0">
            <a:spAutoFit/>
          </a:bodyPr>
          <a:lstStyle/>
          <a:p>
            <a:r>
              <a:rPr lang="en-US" sz="4000" dirty="0" smtClean="0">
                <a:solidFill>
                  <a:schemeClr val="bg1"/>
                </a:solidFill>
                <a:latin typeface="Courier" charset="0"/>
                <a:ea typeface="Courier" charset="0"/>
                <a:cs typeface="Courier" charset="0"/>
              </a:rPr>
              <a:t>BE</a:t>
            </a:r>
            <a:endParaRPr lang="en-US" sz="4000" dirty="0">
              <a:solidFill>
                <a:schemeClr val="bg1"/>
              </a:solidFill>
              <a:latin typeface="Courier" charset="0"/>
              <a:ea typeface="Courier" charset="0"/>
              <a:cs typeface="Courier" charset="0"/>
            </a:endParaRPr>
          </a:p>
        </p:txBody>
      </p:sp>
      <p:sp>
        <p:nvSpPr>
          <p:cNvPr id="13" name="Content Placeholder 5"/>
          <p:cNvSpPr txBox="1">
            <a:spLocks/>
          </p:cNvSpPr>
          <p:nvPr/>
        </p:nvSpPr>
        <p:spPr>
          <a:xfrm>
            <a:off x="1664609" y="2383123"/>
            <a:ext cx="10310291" cy="15599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400" dirty="0" smtClean="0"/>
              <a:t>yourself </a:t>
            </a:r>
            <a:r>
              <a:rPr lang="en-US" sz="2400" dirty="0" smtClean="0"/>
              <a:t>and seek self improvement</a:t>
            </a:r>
          </a:p>
          <a:p>
            <a:pPr>
              <a:lnSpc>
                <a:spcPct val="100000"/>
              </a:lnSpc>
              <a:spcBef>
                <a:spcPts val="0"/>
              </a:spcBef>
            </a:pPr>
            <a:r>
              <a:rPr lang="en-US" sz="2400" dirty="0" smtClean="0"/>
              <a:t>your </a:t>
            </a:r>
            <a:r>
              <a:rPr lang="en-US" sz="2400" dirty="0" smtClean="0"/>
              <a:t>people and help them achieve their potential</a:t>
            </a:r>
          </a:p>
          <a:p>
            <a:pPr>
              <a:lnSpc>
                <a:spcPct val="100000"/>
              </a:lnSpc>
              <a:spcBef>
                <a:spcPts val="0"/>
              </a:spcBef>
            </a:pPr>
            <a:r>
              <a:rPr lang="en-US" sz="2400" dirty="0" smtClean="0"/>
              <a:t>the </a:t>
            </a:r>
            <a:r>
              <a:rPr lang="en-US" sz="2400" dirty="0" smtClean="0"/>
              <a:t>doctrine, and know when to be constrained by it</a:t>
            </a:r>
          </a:p>
          <a:p>
            <a:pPr>
              <a:lnSpc>
                <a:spcPct val="100000"/>
              </a:lnSpc>
              <a:spcBef>
                <a:spcPts val="0"/>
              </a:spcBef>
            </a:pPr>
            <a:r>
              <a:rPr lang="en-US" sz="2400" dirty="0" smtClean="0"/>
              <a:t>your </a:t>
            </a:r>
            <a:r>
              <a:rPr lang="en-US" sz="2400" dirty="0" smtClean="0"/>
              <a:t>profession, contribute to it, and develop with it</a:t>
            </a:r>
            <a:endParaRPr lang="en-US" sz="2400" b="1" u="sng" dirty="0"/>
          </a:p>
        </p:txBody>
      </p:sp>
      <p:sp>
        <p:nvSpPr>
          <p:cNvPr id="9" name="TextBox 8"/>
          <p:cNvSpPr txBox="1"/>
          <p:nvPr/>
        </p:nvSpPr>
        <p:spPr>
          <a:xfrm>
            <a:off x="152400" y="2809169"/>
            <a:ext cx="1414732" cy="707886"/>
          </a:xfrm>
          <a:prstGeom prst="rect">
            <a:avLst/>
          </a:prstGeom>
          <a:noFill/>
        </p:spPr>
        <p:txBody>
          <a:bodyPr wrap="square" rtlCol="0">
            <a:spAutoFit/>
          </a:bodyPr>
          <a:lstStyle/>
          <a:p>
            <a:r>
              <a:rPr lang="en-US" sz="4000" dirty="0" smtClean="0">
                <a:solidFill>
                  <a:schemeClr val="bg1"/>
                </a:solidFill>
                <a:latin typeface="Courier" charset="0"/>
                <a:ea typeface="Courier" charset="0"/>
                <a:cs typeface="Courier" charset="0"/>
              </a:rPr>
              <a:t>KNOW</a:t>
            </a:r>
            <a:endParaRPr lang="en-US" sz="4000" dirty="0">
              <a:solidFill>
                <a:schemeClr val="bg1"/>
              </a:solidFill>
              <a:latin typeface="Courier" charset="0"/>
              <a:ea typeface="Courier" charset="0"/>
              <a:cs typeface="Courier" charset="0"/>
            </a:endParaRPr>
          </a:p>
        </p:txBody>
      </p:sp>
      <p:sp>
        <p:nvSpPr>
          <p:cNvPr id="14" name="Content Placeholder 5"/>
          <p:cNvSpPr txBox="1">
            <a:spLocks/>
          </p:cNvSpPr>
          <p:nvPr/>
        </p:nvSpPr>
        <p:spPr>
          <a:xfrm>
            <a:off x="1664608" y="4138934"/>
            <a:ext cx="8331200" cy="1645640"/>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400" dirty="0" smtClean="0"/>
              <a:t>the </a:t>
            </a:r>
            <a:r>
              <a:rPr lang="en-US" sz="2400" dirty="0" smtClean="0"/>
              <a:t>right things right</a:t>
            </a:r>
          </a:p>
          <a:p>
            <a:pPr>
              <a:lnSpc>
                <a:spcPct val="100000"/>
              </a:lnSpc>
              <a:spcBef>
                <a:spcPts val="0"/>
              </a:spcBef>
            </a:pPr>
            <a:r>
              <a:rPr lang="en-US" sz="2400" dirty="0" smtClean="0"/>
              <a:t>provide </a:t>
            </a:r>
            <a:r>
              <a:rPr lang="en-US" sz="2400" dirty="0" smtClean="0"/>
              <a:t>a clear, actionable vision</a:t>
            </a:r>
          </a:p>
          <a:p>
            <a:pPr>
              <a:lnSpc>
                <a:spcPct val="100000"/>
              </a:lnSpc>
              <a:spcBef>
                <a:spcPts val="0"/>
              </a:spcBef>
            </a:pPr>
            <a:r>
              <a:rPr lang="en-US" sz="2400" dirty="0" smtClean="0"/>
              <a:t>make </a:t>
            </a:r>
            <a:r>
              <a:rPr lang="en-US" sz="2400" dirty="0" smtClean="0"/>
              <a:t>timely decisions</a:t>
            </a:r>
          </a:p>
          <a:p>
            <a:pPr>
              <a:lnSpc>
                <a:spcPct val="100000"/>
              </a:lnSpc>
              <a:spcBef>
                <a:spcPts val="0"/>
              </a:spcBef>
            </a:pPr>
            <a:r>
              <a:rPr lang="en-US" sz="2400" dirty="0" smtClean="0"/>
              <a:t>maintain </a:t>
            </a:r>
            <a:r>
              <a:rPr lang="en-US" sz="2400" dirty="0" smtClean="0"/>
              <a:t>balance and moderation</a:t>
            </a:r>
            <a:endParaRPr lang="en-US" sz="2400" b="1" u="sng" dirty="0" smtClean="0"/>
          </a:p>
          <a:p>
            <a:pPr>
              <a:lnSpc>
                <a:spcPct val="100000"/>
              </a:lnSpc>
              <a:spcBef>
                <a:spcPts val="0"/>
              </a:spcBef>
            </a:pPr>
            <a:endParaRPr lang="en-US" sz="2400" dirty="0"/>
          </a:p>
        </p:txBody>
      </p:sp>
      <p:sp>
        <p:nvSpPr>
          <p:cNvPr id="10" name="TextBox 9"/>
          <p:cNvSpPr txBox="1"/>
          <p:nvPr/>
        </p:nvSpPr>
        <p:spPr>
          <a:xfrm>
            <a:off x="152400" y="4607811"/>
            <a:ext cx="1414732" cy="707886"/>
          </a:xfrm>
          <a:prstGeom prst="rect">
            <a:avLst/>
          </a:prstGeom>
          <a:noFill/>
        </p:spPr>
        <p:txBody>
          <a:bodyPr wrap="square" rtlCol="0">
            <a:spAutoFit/>
          </a:bodyPr>
          <a:lstStyle/>
          <a:p>
            <a:r>
              <a:rPr lang="en-US" sz="4000" dirty="0" smtClean="0">
                <a:solidFill>
                  <a:schemeClr val="bg1"/>
                </a:solidFill>
                <a:latin typeface="Courier" charset="0"/>
                <a:ea typeface="Courier" charset="0"/>
                <a:cs typeface="Courier" charset="0"/>
              </a:rPr>
              <a:t>DO</a:t>
            </a:r>
            <a:endParaRPr lang="en-US" sz="4000" dirty="0">
              <a:solidFill>
                <a:schemeClr val="bg1"/>
              </a:solidFill>
              <a:latin typeface="Courier" charset="0"/>
              <a:ea typeface="Courier" charset="0"/>
              <a:cs typeface="Courier" charset="0"/>
            </a:endParaRPr>
          </a:p>
        </p:txBody>
      </p:sp>
    </p:spTree>
    <p:extLst>
      <p:ext uri="{BB962C8B-B14F-4D97-AF65-F5344CB8AC3E}">
        <p14:creationId xmlns:p14="http://schemas.microsoft.com/office/powerpoint/2010/main" val="126980346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797979"/>
                                      </p:to>
                                    </p:animClr>
                                  </p:sub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subTnLst>
                                    <p:animClr clrSpc="rgb" dir="cw">
                                      <p:cBhvr override="childStyle">
                                        <p:cTn dur="1" fill="hold" display="0" masterRel="nextClick" afterEffect="1"/>
                                        <p:tgtEl>
                                          <p:spTgt spid="16"/>
                                        </p:tgtEl>
                                        <p:attrNameLst>
                                          <p:attrName>ppt_c</p:attrName>
                                        </p:attrNameLst>
                                      </p:cBhvr>
                                      <p:to>
                                        <a:srgbClr val="797979"/>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subTnLst>
                                    <p:animClr clrSpc="rgb" dir="cw">
                                      <p:cBhvr override="childStyle">
                                        <p:cTn dur="1" fill="hold" display="0" masterRel="nextClick" afterEffect="1"/>
                                        <p:tgtEl>
                                          <p:spTgt spid="13"/>
                                        </p:tgtEl>
                                        <p:attrNameLst>
                                          <p:attrName>ppt_c</p:attrName>
                                        </p:attrNameLst>
                                      </p:cBhvr>
                                      <p:to>
                                        <a:srgbClr val="797979"/>
                                      </p:to>
                                    </p:animClr>
                                  </p:sub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rgbClr val="79797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rgbClr val="797979"/>
                                      </p:to>
                                    </p:animClr>
                                  </p:sub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P spid="13" grpId="0"/>
      <p:bldP spid="9" grpId="0"/>
      <p:bldP spid="14"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Core Challenge: </a:t>
            </a:r>
          </a:p>
          <a:p>
            <a:endParaRPr lang="en-US" sz="4800" dirty="0" smtClean="0"/>
          </a:p>
          <a:p>
            <a:r>
              <a:rPr lang="en-US" sz="4000" dirty="0" smtClean="0"/>
              <a:t>Enduring DevOps transformations require a commitment to learning</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4</a:t>
            </a:fld>
            <a:endParaRPr lang="en-US"/>
          </a:p>
        </p:txBody>
      </p:sp>
    </p:spTree>
    <p:extLst>
      <p:ext uri="{BB962C8B-B14F-4D97-AF65-F5344CB8AC3E}">
        <p14:creationId xmlns:p14="http://schemas.microsoft.com/office/powerpoint/2010/main" val="56716342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4400" u="sng" dirty="0"/>
              <a:t>Small batch DevOps®</a:t>
            </a:r>
          </a:p>
          <a:p>
            <a:endParaRPr lang="en-US" sz="2400" dirty="0" smtClean="0"/>
          </a:p>
          <a:p>
            <a:pPr marL="457200" indent="-457200">
              <a:buFont typeface="+mj-lt"/>
              <a:buAutoNum type="arabicPeriod"/>
            </a:pPr>
            <a:r>
              <a:rPr lang="en-US" sz="2400" dirty="0" smtClean="0"/>
              <a:t>Make a compelling case for change (Tactic 14)</a:t>
            </a:r>
          </a:p>
          <a:p>
            <a:pPr marL="457200" indent="-457200">
              <a:buFont typeface="+mj-lt"/>
              <a:buAutoNum type="arabicPeriod"/>
            </a:pPr>
            <a:r>
              <a:rPr lang="en-US" sz="2400" dirty="0" smtClean="0"/>
              <a:t>DevOps information sessions (Tactic 2)</a:t>
            </a:r>
          </a:p>
          <a:p>
            <a:pPr marL="457200" indent="-457200">
              <a:buFont typeface="+mj-lt"/>
              <a:buAutoNum type="arabicPeriod"/>
            </a:pPr>
            <a:r>
              <a:rPr lang="en-US" sz="2400" dirty="0" smtClean="0"/>
              <a:t>Make Work Visible (Tactic 11) – TFS Kanban</a:t>
            </a:r>
          </a:p>
          <a:p>
            <a:pPr marL="457200" indent="-457200">
              <a:buFont typeface="+mj-lt"/>
              <a:buAutoNum type="arabicPeriod"/>
            </a:pPr>
            <a:r>
              <a:rPr lang="en-US" sz="2400" dirty="0" smtClean="0"/>
              <a:t>Experiments (Tactic 4) </a:t>
            </a:r>
            <a:endParaRPr lang="en-US" sz="2400" dirty="0" smtClean="0"/>
          </a:p>
          <a:p>
            <a:pPr marL="457200" indent="-457200">
              <a:buFont typeface="+mj-lt"/>
              <a:buAutoNum type="arabicPeriod"/>
            </a:pPr>
            <a:r>
              <a:rPr lang="en-US" sz="2400" dirty="0" smtClean="0"/>
              <a:t>Gemba </a:t>
            </a:r>
            <a:r>
              <a:rPr lang="en-US" sz="2400" dirty="0" smtClean="0"/>
              <a:t>Walks (Tactic 9</a:t>
            </a:r>
            <a:r>
              <a:rPr lang="en-US" sz="2400" dirty="0" smtClean="0"/>
              <a:t>) - Go Observe</a:t>
            </a:r>
            <a:endParaRPr lang="en-US" sz="2400" dirty="0" smtClean="0"/>
          </a:p>
          <a:p>
            <a:endParaRPr lang="en-US" sz="2400" dirty="0" smtClean="0"/>
          </a:p>
          <a:p>
            <a:r>
              <a:rPr lang="en-US" sz="2400" dirty="0" smtClean="0"/>
              <a:t>Later</a:t>
            </a:r>
          </a:p>
          <a:p>
            <a:pPr lvl="1"/>
            <a:r>
              <a:rPr lang="en-US" sz="2000" dirty="0"/>
              <a:t>Set WIP Limits (Tactic 13)</a:t>
            </a:r>
          </a:p>
          <a:p>
            <a:pPr lvl="1"/>
            <a:r>
              <a:rPr lang="en-US" sz="2000" dirty="0" smtClean="0"/>
              <a:t>Blameless Retrospectives (Tactic 5)</a:t>
            </a:r>
          </a:p>
          <a:p>
            <a:endParaRPr lang="en-US" sz="24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40</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0" y="4132862"/>
            <a:ext cx="3635439" cy="241963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8006" y="4170788"/>
            <a:ext cx="1061419" cy="413912"/>
          </a:xfrm>
          <a:prstGeom prst="rect">
            <a:avLst/>
          </a:prstGeom>
        </p:spPr>
      </p:pic>
    </p:spTree>
    <p:extLst>
      <p:ext uri="{BB962C8B-B14F-4D97-AF65-F5344CB8AC3E}">
        <p14:creationId xmlns:p14="http://schemas.microsoft.com/office/powerpoint/2010/main" val="142712955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400" u="sng" dirty="0"/>
              <a:t>Learning Org progression</a:t>
            </a:r>
          </a:p>
          <a:p>
            <a:endParaRPr lang="en-US" sz="2800" dirty="0" smtClean="0"/>
          </a:p>
          <a:p>
            <a:r>
              <a:rPr lang="en-US" sz="2800" dirty="0" smtClean="0"/>
              <a:t>Cognitive - 2015</a:t>
            </a:r>
          </a:p>
          <a:p>
            <a:pPr lvl="1"/>
            <a:r>
              <a:rPr lang="en-US" sz="2400" dirty="0" smtClean="0"/>
              <a:t>Exposed to new ideas, expand their knowledge and begin to think differently.</a:t>
            </a:r>
          </a:p>
          <a:p>
            <a:pPr lvl="1"/>
            <a:endParaRPr lang="en-US" sz="2400" dirty="0" smtClean="0"/>
          </a:p>
          <a:p>
            <a:r>
              <a:rPr lang="en-US" sz="2800" dirty="0" smtClean="0"/>
              <a:t>Behavioral - 2016</a:t>
            </a:r>
          </a:p>
          <a:p>
            <a:pPr lvl="1"/>
            <a:r>
              <a:rPr lang="en-US" sz="2400" dirty="0" smtClean="0"/>
              <a:t>Employees internalize new insights and alter behavior.</a:t>
            </a:r>
          </a:p>
          <a:p>
            <a:pPr lvl="1"/>
            <a:endParaRPr lang="en-US" sz="2400" dirty="0" smtClean="0"/>
          </a:p>
          <a:p>
            <a:r>
              <a:rPr lang="en-US" sz="2800" dirty="0" smtClean="0"/>
              <a:t>Performance Improvement - 2017</a:t>
            </a:r>
          </a:p>
          <a:p>
            <a:pPr lvl="1"/>
            <a:r>
              <a:rPr lang="en-US" sz="2400" dirty="0" smtClean="0"/>
              <a:t>Changes in behavior leading to measurable improvements in results.</a:t>
            </a:r>
          </a:p>
          <a:p>
            <a:endParaRPr lang="en-US" sz="32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41</a:t>
            </a:fld>
            <a:endParaRPr lang="en-US"/>
          </a:p>
        </p:txBody>
      </p:sp>
    </p:spTree>
    <p:extLst>
      <p:ext uri="{BB962C8B-B14F-4D97-AF65-F5344CB8AC3E}">
        <p14:creationId xmlns:p14="http://schemas.microsoft.com/office/powerpoint/2010/main" val="174190583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2015</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42</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1167003331"/>
              </p:ext>
            </p:extLst>
          </p:nvPr>
        </p:nvGraphicFramePr>
        <p:xfrm>
          <a:off x="457199"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Daily Standup </a:t>
                      </a:r>
                      <a:r>
                        <a:rPr lang="en-US" sz="1600" baseline="0" dirty="0" smtClean="0">
                          <a:solidFill>
                            <a:schemeClr val="bg1"/>
                          </a:solidFill>
                          <a:latin typeface="Courier" charset="0"/>
                          <a:ea typeface="Courier" charset="0"/>
                          <a:cs typeface="Courier" charset="0"/>
                          <a:sym typeface="Wingdings"/>
                        </a:rPr>
                        <a:t> Weekly Standup</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sym typeface="Wingdings"/>
                        </a:rPr>
                        <a:t>TFS Kanban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sym typeface="Wingdings"/>
                        </a:rPr>
                        <a:t>TFS Version Control : </a:t>
                      </a:r>
                      <a:r>
                        <a:rPr lang="en-US" sz="1600" b="1" i="1" baseline="0" dirty="0" smtClean="0">
                          <a:solidFill>
                            <a:srgbClr val="FFFF00"/>
                          </a:solidFill>
                          <a:latin typeface="Courier" charset="0"/>
                          <a:ea typeface="Courier" charset="0"/>
                          <a:cs typeface="Courier" charset="0"/>
                          <a:sym typeface="Wingdings"/>
                        </a:rPr>
                        <a:t>Goal 250 artifacts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sym typeface="Wingdings"/>
                        </a:rPr>
                        <a:t>Conferences – spread wealth</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none" baseline="0" dirty="0" smtClean="0">
                          <a:solidFill>
                            <a:srgbClr val="FFFF00"/>
                          </a:solidFill>
                          <a:latin typeface="Courier" charset="0"/>
                          <a:ea typeface="Courier" charset="0"/>
                          <a:cs typeface="Courier" charset="0"/>
                        </a:rPr>
                        <a:t>DevOps in a Microsoft World (Snover)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Primary / Alternate engineer swaps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314370355"/>
              </p:ext>
            </p:extLst>
          </p:nvPr>
        </p:nvGraphicFramePr>
        <p:xfrm>
          <a:off x="6090248"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Q2</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Conf 2015 x 10</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Phoenix Project suggested reading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Nordstrom reference calls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PS &amp; VMware vCloud Automation Center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Prepare Workspace (TFS, </a:t>
                      </a:r>
                      <a:r>
                        <a:rPr lang="en-US" sz="1600" baseline="0" dirty="0" err="1" smtClean="0">
                          <a:solidFill>
                            <a:schemeClr val="bg1"/>
                          </a:solidFill>
                          <a:latin typeface="Courier" charset="0"/>
                          <a:ea typeface="Courier" charset="0"/>
                          <a:cs typeface="Courier" charset="0"/>
                        </a:rPr>
                        <a:t>.Net</a:t>
                      </a:r>
                      <a:r>
                        <a:rPr lang="en-US" sz="1600" baseline="0" dirty="0" smtClean="0">
                          <a:solidFill>
                            <a:schemeClr val="bg1"/>
                          </a:solidFill>
                          <a:latin typeface="Courier" charset="0"/>
                          <a:ea typeface="Courier" charset="0"/>
                          <a:cs typeface="Courier" charset="0"/>
                        </a:rPr>
                        <a:t>, PS, </a:t>
                      </a:r>
                      <a:r>
                        <a:rPr lang="en-US" sz="1600" baseline="0" dirty="0" err="1" smtClean="0">
                          <a:solidFill>
                            <a:schemeClr val="bg1"/>
                          </a:solidFill>
                          <a:latin typeface="Courier" charset="0"/>
                          <a:ea typeface="Courier" charset="0"/>
                          <a:cs typeface="Courier" charset="0"/>
                        </a:rPr>
                        <a:t>ChefDk</a:t>
                      </a:r>
                      <a:r>
                        <a:rPr lang="en-US" sz="1600" baseline="0" dirty="0" smtClean="0">
                          <a:solidFill>
                            <a:schemeClr val="bg1"/>
                          </a:solidFill>
                          <a:latin typeface="Courier" charset="0"/>
                          <a:ea typeface="Courier" charset="0"/>
                          <a:cs typeface="Courier" charset="0"/>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POC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293073341"/>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Q3</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Enterprise CHEF contract (700 nodes)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Weekly Demos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DSC Server provisioning (</a:t>
                      </a:r>
                      <a:r>
                        <a:rPr lang="en-US" sz="1600" baseline="0" dirty="0" err="1" smtClean="0">
                          <a:solidFill>
                            <a:schemeClr val="bg1"/>
                          </a:solidFill>
                          <a:latin typeface="Courier" charset="0"/>
                          <a:ea typeface="Courier" charset="0"/>
                          <a:cs typeface="Courier" charset="0"/>
                        </a:rPr>
                        <a:t>PoshOrigin</a:t>
                      </a:r>
                      <a:r>
                        <a:rPr lang="en-US" sz="1600" baseline="0" dirty="0" smtClean="0">
                          <a:solidFill>
                            <a:schemeClr val="bg1"/>
                          </a:solidFill>
                          <a:latin typeface="Courier" charset="0"/>
                          <a:ea typeface="Courier" charset="0"/>
                          <a:cs typeface="Courier" charset="0"/>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none" baseline="0" dirty="0" smtClean="0">
                          <a:solidFill>
                            <a:srgbClr val="FFFF00"/>
                          </a:solidFill>
                          <a:latin typeface="Courier" charset="0"/>
                          <a:ea typeface="Courier" charset="0"/>
                          <a:cs typeface="Courier" charset="0"/>
                        </a:rPr>
                        <a:t>Difficulty stabilizing tools, automation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Height of frustration </a:t>
                      </a:r>
                      <a:r>
                        <a:rPr lang="en-US" sz="1600" b="1" baseline="0" dirty="0" smtClean="0">
                          <a:solidFill>
                            <a:srgbClr val="FFFF00"/>
                          </a:solidFill>
                          <a:latin typeface="Courier" charset="0"/>
                          <a:ea typeface="Courier" charset="0"/>
                          <a:cs typeface="Courier" charset="0"/>
                          <a:sym typeface="Wingdings"/>
                        </a:rPr>
                        <a:t></a:t>
                      </a:r>
                      <a:endParaRPr lang="en-US" sz="1600" b="1" baseline="0" dirty="0" smtClean="0">
                        <a:solidFill>
                          <a:srgbClr val="FFFF00"/>
                        </a:solidFill>
                        <a:latin typeface="Courier" charset="0"/>
                        <a:ea typeface="Courier" charset="0"/>
                        <a:cs typeface="Courier"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PowerShell onsite 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331747488"/>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Simplified </a:t>
                      </a:r>
                      <a:r>
                        <a:rPr lang="en-US" sz="1600" baseline="0" dirty="0" err="1" smtClean="0">
                          <a:solidFill>
                            <a:schemeClr val="bg1"/>
                          </a:solidFill>
                          <a:latin typeface="Courier" charset="0"/>
                          <a:ea typeface="Courier" charset="0"/>
                          <a:cs typeface="Courier" charset="0"/>
                        </a:rPr>
                        <a:t>PoshOrigin</a:t>
                      </a:r>
                      <a:r>
                        <a:rPr lang="en-US" sz="1600" baseline="0" dirty="0" smtClean="0">
                          <a:solidFill>
                            <a:schemeClr val="bg1"/>
                          </a:solidFill>
                          <a:latin typeface="Courier" charset="0"/>
                          <a:ea typeface="Courier" charset="0"/>
                          <a:cs typeface="Courier" charset="0"/>
                        </a:rPr>
                        <a:t>: WSIWYG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Greenfield via Server provisioning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Automation for ransomware remediation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Curious people series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Desktop PowerShell module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CHEF: 100+ Greenfield Servers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500+ artifacts in version control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294421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797979"/>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2016</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43</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623531028"/>
              </p:ext>
            </p:extLst>
          </p:nvPr>
        </p:nvGraphicFramePr>
        <p:xfrm>
          <a:off x="457199" y="1408860"/>
          <a:ext cx="5633049" cy="2407920"/>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Greenfield N-Tier App with CHEF</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onsite training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Slack experimentation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Work visibility &amp; analytics – TFS + PowerShell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Clean up ticketing system</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Vmware DevOps investigation (vRA, etc.)</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All in one monitoring solution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1848612960"/>
              </p:ext>
            </p:extLst>
          </p:nvPr>
        </p:nvGraphicFramePr>
        <p:xfrm>
          <a:off x="6090248" y="1408860"/>
          <a:ext cx="5633049" cy="2407920"/>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Q2</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Exploration:</a:t>
                      </a:r>
                      <a:r>
                        <a:rPr lang="en-US" sz="1600" b="1" u="none" baseline="0" dirty="0" smtClean="0">
                          <a:solidFill>
                            <a:srgbClr val="FFFF00"/>
                          </a:solidFill>
                          <a:latin typeface="Courier" charset="0"/>
                          <a:ea typeface="Courier" charset="0"/>
                          <a:cs typeface="Courier" charset="0"/>
                        </a:rPr>
                        <a:t> </a:t>
                      </a:r>
                      <a:r>
                        <a:rPr lang="en-US" sz="1600" baseline="0" dirty="0" smtClean="0">
                          <a:solidFill>
                            <a:srgbClr val="FFFF00"/>
                          </a:solidFill>
                          <a:latin typeface="Courier" charset="0"/>
                          <a:ea typeface="Courier" charset="0"/>
                          <a:cs typeface="Courier" charset="0"/>
                        </a:rPr>
                        <a:t>PS script consumption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Automation:</a:t>
                      </a:r>
                      <a:r>
                        <a:rPr lang="en-US" sz="1600" baseline="0" dirty="0" smtClean="0">
                          <a:solidFill>
                            <a:schemeClr val="bg1"/>
                          </a:solidFill>
                          <a:latin typeface="Courier" charset="0"/>
                          <a:ea typeface="Courier" charset="0"/>
                          <a:cs typeface="Courier" charset="0"/>
                        </a:rPr>
                        <a:t> </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psake, pester, Artifactory</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Stretched vSAN cluster</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Data Center migration via automation</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PowerShell module to manage TFS Kanban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Community:</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DevOpsDays Portland Sponsor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CFPs for tech conferences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2113273883"/>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Q3</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Ideas:</a:t>
                      </a:r>
                      <a:r>
                        <a:rPr lang="en-US" sz="1600" b="1" baseline="0" dirty="0" smtClean="0">
                          <a:solidFill>
                            <a:srgbClr val="FFFF00"/>
                          </a:solidFill>
                          <a:latin typeface="Courier" charset="0"/>
                          <a:ea typeface="Courier" charset="0"/>
                          <a:cs typeface="Courier" charset="0"/>
                        </a:rPr>
                        <a:t> VelocityConf - ChatOps &amp;  Rotations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Book:</a:t>
                      </a:r>
                      <a:r>
                        <a:rPr lang="en-US" sz="1600" b="1" u="none" baseline="0" dirty="0" smtClean="0">
                          <a:solidFill>
                            <a:srgbClr val="FFFF00"/>
                          </a:solidFill>
                          <a:latin typeface="Courier" charset="0"/>
                          <a:ea typeface="Courier" charset="0"/>
                          <a:cs typeface="Courier" charset="0"/>
                        </a:rPr>
                        <a:t> </a:t>
                      </a:r>
                      <a:r>
                        <a:rPr lang="en-US" sz="1600" baseline="0" dirty="0" smtClean="0">
                          <a:solidFill>
                            <a:srgbClr val="FFFF00"/>
                          </a:solidFill>
                          <a:latin typeface="Courier" charset="0"/>
                          <a:ea typeface="Courier" charset="0"/>
                          <a:cs typeface="Courier" charset="0"/>
                        </a:rPr>
                        <a:t>“Team of Teams” McChrystal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Organization:</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Cross functional re-org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SCM:</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GitLab – version control &amp; CI/CD</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ChatOps:</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CHEF + Hubot + Slack + GitLab</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Automation:</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O365 Exchange in Cloud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1678971126"/>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Exploration</a:t>
                      </a:r>
                      <a:r>
                        <a:rPr lang="en-US" sz="1600" baseline="0" dirty="0" smtClean="0">
                          <a:solidFill>
                            <a:schemeClr val="bg1"/>
                          </a:solidFill>
                          <a:latin typeface="Courier" charset="0"/>
                          <a:ea typeface="Courier" charset="0"/>
                          <a:cs typeface="Courier" charset="0"/>
                        </a:rPr>
                        <a:t>: scripting for AWS/Azure, EMC</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Challenges:</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Loadbalancer pains, SOX 404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CHEF:</a:t>
                      </a:r>
                      <a:r>
                        <a:rPr lang="en-US" sz="1600" b="1" u="none" baseline="0" dirty="0" smtClean="0">
                          <a:solidFill>
                            <a:srgbClr val="FFFF00"/>
                          </a:solidFill>
                          <a:latin typeface="Courier" charset="0"/>
                          <a:ea typeface="Courier" charset="0"/>
                          <a:cs typeface="Courier" charset="0"/>
                        </a:rPr>
                        <a:t> </a:t>
                      </a:r>
                      <a:r>
                        <a:rPr lang="en-US" sz="1600" baseline="0" dirty="0" smtClean="0">
                          <a:solidFill>
                            <a:srgbClr val="FFFF00"/>
                          </a:solidFill>
                          <a:latin typeface="Courier" charset="0"/>
                          <a:ea typeface="Courier" charset="0"/>
                          <a:cs typeface="Courier" charset="0"/>
                        </a:rPr>
                        <a:t>500+ Servers &amp; CHEF Automate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ChatOps:</a:t>
                      </a:r>
                      <a:r>
                        <a:rPr lang="en-US" sz="1600" b="1" baseline="0" dirty="0" smtClean="0">
                          <a:solidFill>
                            <a:srgbClr val="FFFF00"/>
                          </a:solidFill>
                          <a:latin typeface="Courier" charset="0"/>
                          <a:ea typeface="Courier" charset="0"/>
                          <a:cs typeface="Courier" charset="0"/>
                        </a:rPr>
                        <a:t> 150+ scripts, “Etsy Day 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Friction:</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Prioritization, Principles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Org:</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Hiring great engineers, rotations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562192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797979"/>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3600" dirty="0" smtClean="0"/>
              <a:t>Artifactory, CHEF</a:t>
            </a:r>
            <a:r>
              <a:rPr lang="en-US" sz="3600" dirty="0"/>
              <a:t>, </a:t>
            </a:r>
            <a:r>
              <a:rPr lang="en-US" sz="3600" dirty="0" smtClean="0"/>
              <a:t>DSC, EMC</a:t>
            </a:r>
            <a:r>
              <a:rPr lang="en-US" sz="3600" dirty="0"/>
              <a:t>, GitLab, </a:t>
            </a:r>
            <a:r>
              <a:rPr lang="en-US" sz="3600" dirty="0" smtClean="0"/>
              <a:t>Grafana, Hubot</a:t>
            </a:r>
            <a:r>
              <a:rPr lang="en-US" sz="3600" dirty="0"/>
              <a:t>, </a:t>
            </a:r>
            <a:r>
              <a:rPr lang="en-US" sz="3600" dirty="0" smtClean="0"/>
              <a:t>InfluxDb, Jenkins</a:t>
            </a:r>
            <a:r>
              <a:rPr lang="en-US" sz="3600" dirty="0"/>
              <a:t>, </a:t>
            </a:r>
            <a:r>
              <a:rPr lang="en-US" sz="3600" dirty="0" smtClean="0"/>
              <a:t>Nuget, OVF, Packer, Pester, *POSHOrigin, PowerShell</a:t>
            </a:r>
            <a:r>
              <a:rPr lang="en-US" sz="3600" dirty="0" smtClean="0"/>
              <a:t>, PowerCLI, psake, Sensu</a:t>
            </a:r>
            <a:r>
              <a:rPr lang="en-US" sz="3600" dirty="0"/>
              <a:t>, </a:t>
            </a:r>
            <a:r>
              <a:rPr lang="en-US" sz="3600" dirty="0" smtClean="0"/>
              <a:t>Slack, Terraform, </a:t>
            </a:r>
            <a:r>
              <a:rPr lang="en-US" sz="3600" dirty="0" smtClean="0"/>
              <a:t>TFS (</a:t>
            </a:r>
            <a:r>
              <a:rPr lang="en-US" sz="3600" dirty="0"/>
              <a:t>Kanban), </a:t>
            </a:r>
            <a:r>
              <a:rPr lang="en-US" sz="3600" dirty="0" smtClean="0"/>
              <a:t>Vagrant, Visual Studio, VMware, VS Code</a:t>
            </a:r>
            <a:endParaRPr lang="en-US" sz="3600" dirty="0" smtClean="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44</a:t>
            </a:fld>
            <a:endParaRPr lang="en-US"/>
          </a:p>
        </p:txBody>
      </p:sp>
    </p:spTree>
    <p:extLst>
      <p:ext uri="{BB962C8B-B14F-4D97-AF65-F5344CB8AC3E}">
        <p14:creationId xmlns:p14="http://schemas.microsoft.com/office/powerpoint/2010/main" val="40305326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Pods, Rotations, Cross-training</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45</a:t>
            </a:fld>
            <a:endParaRPr lang="en-US"/>
          </a:p>
        </p:txBody>
      </p:sp>
    </p:spTree>
    <p:extLst>
      <p:ext uri="{BB962C8B-B14F-4D97-AF65-F5344CB8AC3E}">
        <p14:creationId xmlns:p14="http://schemas.microsoft.com/office/powerpoint/2010/main" val="169397077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ChatOps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025" y="649531"/>
            <a:ext cx="4225769" cy="5634359"/>
          </a:xfrm>
          <a:prstGeom prst="rect">
            <a:avLst/>
          </a:prstGeom>
        </p:spPr>
      </p:pic>
    </p:spTree>
    <p:extLst>
      <p:ext uri="{BB962C8B-B14F-4D97-AF65-F5344CB8AC3E}">
        <p14:creationId xmlns:p14="http://schemas.microsoft.com/office/powerpoint/2010/main" val="198066255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Scheduled Weekly Retrospectives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47</a:t>
            </a:fld>
            <a:endParaRPr lang="en-US"/>
          </a:p>
        </p:txBody>
      </p:sp>
    </p:spTree>
    <p:extLst>
      <p:ext uri="{BB962C8B-B14F-4D97-AF65-F5344CB8AC3E}">
        <p14:creationId xmlns:p14="http://schemas.microsoft.com/office/powerpoint/2010/main" val="2081954571"/>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Azure PaaS: 10+ POCs, ”Cloud first</a:t>
            </a:r>
            <a:r>
              <a:rPr lang="en-US" sz="4000" dirty="0" smtClean="0"/>
              <a:t>”, Terraform, ARM templates</a:t>
            </a:r>
            <a:endParaRPr lang="en-US" sz="4000" dirty="0" smtClean="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48</a:t>
            </a:fld>
            <a:endParaRPr lang="en-US"/>
          </a:p>
        </p:txBody>
      </p:sp>
    </p:spTree>
    <p:extLst>
      <p:ext uri="{BB962C8B-B14F-4D97-AF65-F5344CB8AC3E}">
        <p14:creationId xmlns:p14="http://schemas.microsoft.com/office/powerpoint/2010/main" val="1163432721"/>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CHEF: 1300+ Nodes, Sensu, Compliance</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49</a:t>
            </a:fld>
            <a:endParaRPr lang="en-US"/>
          </a:p>
        </p:txBody>
      </p:sp>
    </p:spTree>
    <p:extLst>
      <p:ext uri="{BB962C8B-B14F-4D97-AF65-F5344CB8AC3E}">
        <p14:creationId xmlns:p14="http://schemas.microsoft.com/office/powerpoint/2010/main" val="166156272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000" dirty="0"/>
              <a:t>“A learning organization is an organization skilled at creating, acquiring, and transferring knowledge, and at modifying its behavior to reflect new knowledge and insights”</a:t>
            </a:r>
            <a:endParaRPr lang="en-US" sz="4000" dirty="0" smtClean="0"/>
          </a:p>
          <a:p>
            <a:endParaRPr lang="en-US" sz="4000" dirty="0" smtClean="0"/>
          </a:p>
          <a:p>
            <a:r>
              <a:rPr lang="en-US" sz="4000" i="1" dirty="0" smtClean="0"/>
              <a:t>- Professor David A. Garvin, HBS</a:t>
            </a:r>
            <a:endParaRPr lang="en-US" sz="4000" i="1"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5</a:t>
            </a:fld>
            <a:endParaRPr lang="en-US"/>
          </a:p>
        </p:txBody>
      </p:sp>
    </p:spTree>
    <p:extLst>
      <p:ext uri="{BB962C8B-B14F-4D97-AF65-F5344CB8AC3E}">
        <p14:creationId xmlns:p14="http://schemas.microsoft.com/office/powerpoint/2010/main" val="10271709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Green/Blue </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50</a:t>
            </a:fld>
            <a:endParaRPr lang="en-US"/>
          </a:p>
        </p:txBody>
      </p:sp>
    </p:spTree>
    <p:extLst>
      <p:ext uri="{BB962C8B-B14F-4D97-AF65-F5344CB8AC3E}">
        <p14:creationId xmlns:p14="http://schemas.microsoft.com/office/powerpoint/2010/main" val="167265868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Learning labs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51</a:t>
            </a:fld>
            <a:endParaRPr lang="en-US"/>
          </a:p>
        </p:txBody>
      </p:sp>
    </p:spTree>
    <p:extLst>
      <p:ext uri="{BB962C8B-B14F-4D97-AF65-F5344CB8AC3E}">
        <p14:creationId xmlns:p14="http://schemas.microsoft.com/office/powerpoint/2010/main" val="89308944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Hypothesis: </a:t>
            </a:r>
          </a:p>
          <a:p>
            <a:endParaRPr lang="en-US" sz="4000" dirty="0" smtClean="0"/>
          </a:p>
          <a:p>
            <a:r>
              <a:rPr lang="en-US" sz="4000" dirty="0"/>
              <a:t>DevOps practices can be used to teach the organization to become a learning organization</a:t>
            </a:r>
          </a:p>
          <a:p>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52</a:t>
            </a:fld>
            <a:endParaRPr lang="en-US"/>
          </a:p>
        </p:txBody>
      </p:sp>
    </p:spTree>
    <p:extLst>
      <p:ext uri="{BB962C8B-B14F-4D97-AF65-F5344CB8AC3E}">
        <p14:creationId xmlns:p14="http://schemas.microsoft.com/office/powerpoint/2010/main" val="13304927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If you want to “do the DevOps” and don’t have a learning organization, what do you do?</a:t>
            </a:r>
          </a:p>
          <a:p>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6</a:t>
            </a:fld>
            <a:endParaRPr lang="en-US"/>
          </a:p>
        </p:txBody>
      </p:sp>
    </p:spTree>
    <p:extLst>
      <p:ext uri="{BB962C8B-B14F-4D97-AF65-F5344CB8AC3E}">
        <p14:creationId xmlns:p14="http://schemas.microsoft.com/office/powerpoint/2010/main" val="71845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Growth Mindset?</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7</a:t>
            </a:fld>
            <a:endParaRPr lang="en-US"/>
          </a:p>
        </p:txBody>
      </p:sp>
    </p:spTree>
    <p:extLst>
      <p:ext uri="{BB962C8B-B14F-4D97-AF65-F5344CB8AC3E}">
        <p14:creationId xmlns:p14="http://schemas.microsoft.com/office/powerpoint/2010/main" val="120832622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Interviews: </a:t>
            </a:r>
          </a:p>
          <a:p>
            <a:endParaRPr lang="en-US" sz="4000" dirty="0" smtClean="0"/>
          </a:p>
          <a:p>
            <a:pPr marL="914400" indent="-914400">
              <a:buFont typeface="+mj-lt"/>
              <a:buAutoNum type="arabicPeriod"/>
            </a:pPr>
            <a:r>
              <a:rPr lang="en-US" sz="4000" dirty="0" smtClean="0"/>
              <a:t>Describe Journey</a:t>
            </a:r>
          </a:p>
          <a:p>
            <a:pPr marL="914400" indent="-914400">
              <a:buFont typeface="+mj-lt"/>
              <a:buAutoNum type="arabicPeriod"/>
            </a:pPr>
            <a:r>
              <a:rPr lang="en-US" sz="4000" dirty="0" smtClean="0"/>
              <a:t>Favorite/least favorite aspect</a:t>
            </a:r>
          </a:p>
          <a:p>
            <a:pPr marL="914400" indent="-914400">
              <a:buFont typeface="+mj-lt"/>
              <a:buAutoNum type="arabicPeriod"/>
            </a:pPr>
            <a:r>
              <a:rPr lang="en-US" sz="4000" dirty="0" smtClean="0"/>
              <a:t>Advice to the 2015 you</a:t>
            </a:r>
          </a:p>
          <a:p>
            <a:pPr marL="914400" indent="-914400">
              <a:buFont typeface="+mj-lt"/>
              <a:buAutoNum type="arabicPeriod"/>
            </a:pPr>
            <a:r>
              <a:rPr lang="en-US" sz="4000" dirty="0" smtClean="0"/>
              <a:t>Anticipating in next 2 years</a:t>
            </a:r>
          </a:p>
          <a:p>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8</a:t>
            </a:fld>
            <a:endParaRPr lang="en-US"/>
          </a:p>
        </p:txBody>
      </p:sp>
    </p:spTree>
    <p:extLst>
      <p:ext uri="{BB962C8B-B14F-4D97-AF65-F5344CB8AC3E}">
        <p14:creationId xmlns:p14="http://schemas.microsoft.com/office/powerpoint/2010/main" val="29179008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Describe the journey we’ve been on over the last 2 years</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9</a:t>
            </a:fld>
            <a:endParaRPr lang="en-US"/>
          </a:p>
        </p:txBody>
      </p:sp>
    </p:spTree>
    <p:extLst>
      <p:ext uri="{BB962C8B-B14F-4D97-AF65-F5344CB8AC3E}">
        <p14:creationId xmlns:p14="http://schemas.microsoft.com/office/powerpoint/2010/main" val="119964327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56092</TotalTime>
  <Words>2763</Words>
  <Application>Microsoft Macintosh PowerPoint</Application>
  <PresentationFormat>Widescreen</PresentationFormat>
  <Paragraphs>431</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Calibri</vt:lpstr>
      <vt:lpstr>Courier</vt:lpstr>
      <vt:lpstr>GerTT</vt:lpstr>
      <vt:lpstr>Wingdings</vt:lpstr>
      <vt:lpstr>Arial</vt:lpstr>
      <vt:lpstr>Office Theme</vt:lpstr>
      <vt:lpstr>DevOpsing in a Microsoft World</vt:lpstr>
      <vt:lpstr>PowerPoint Presentation</vt:lpstr>
      <vt:lpstr>DevOps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SWOT Analysis ~2014</vt:lpstr>
      <vt:lpstr>PowerPoint Presentation</vt:lpstr>
      <vt:lpstr>PowerPoint Presentation</vt:lpstr>
      <vt:lpstr>PowerPoint Presentation</vt:lpstr>
      <vt:lpstr>PowerPoint Presentation</vt:lpstr>
      <vt:lpstr>2015</vt:lpstr>
      <vt:lpstr>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c:title>
  <dc:creator>Nasello, Scott</dc:creator>
  <cp:lastModifiedBy>Nasello, Scott</cp:lastModifiedBy>
  <cp:revision>627</cp:revision>
  <cp:lastPrinted>2017-04-22T16:30:34Z</cp:lastPrinted>
  <dcterms:created xsi:type="dcterms:W3CDTF">2016-04-06T03:20:48Z</dcterms:created>
  <dcterms:modified xsi:type="dcterms:W3CDTF">2017-04-25T16:28:09Z</dcterms:modified>
</cp:coreProperties>
</file>