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51" r:id="rId2"/>
    <p:sldId id="385" r:id="rId3"/>
    <p:sldId id="349" r:id="rId4"/>
    <p:sldId id="350" r:id="rId5"/>
    <p:sldId id="375" r:id="rId6"/>
    <p:sldId id="374" r:id="rId7"/>
    <p:sldId id="381" r:id="rId8"/>
    <p:sldId id="405" r:id="rId9"/>
    <p:sldId id="382" r:id="rId10"/>
    <p:sldId id="399" r:id="rId11"/>
    <p:sldId id="391" r:id="rId12"/>
    <p:sldId id="392" r:id="rId13"/>
    <p:sldId id="395" r:id="rId14"/>
    <p:sldId id="393" r:id="rId15"/>
    <p:sldId id="394" r:id="rId16"/>
    <p:sldId id="396" r:id="rId17"/>
    <p:sldId id="408" r:id="rId18"/>
    <p:sldId id="409" r:id="rId19"/>
    <p:sldId id="387" r:id="rId20"/>
    <p:sldId id="410" r:id="rId21"/>
    <p:sldId id="388" r:id="rId22"/>
    <p:sldId id="407" r:id="rId23"/>
    <p:sldId id="355" r:id="rId24"/>
    <p:sldId id="380" r:id="rId25"/>
    <p:sldId id="390" r:id="rId26"/>
    <p:sldId id="389" r:id="rId27"/>
    <p:sldId id="356" r:id="rId28"/>
    <p:sldId id="386" r:id="rId29"/>
    <p:sldId id="403" r:id="rId30"/>
    <p:sldId id="401" r:id="rId31"/>
    <p:sldId id="402"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0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0" autoAdjust="0"/>
    <p:restoredTop sz="87224" autoAdjust="0"/>
  </p:normalViewPr>
  <p:slideViewPr>
    <p:cSldViewPr snapToGrid="0">
      <p:cViewPr>
        <p:scale>
          <a:sx n="102" d="100"/>
          <a:sy n="102" d="100"/>
        </p:scale>
        <p:origin x="1280" y="3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B498BCF-C905-E646-944D-2928BFE2F061}" type="datetimeFigureOut">
              <a:rPr lang="en-US" smtClean="0"/>
              <a:t>4/15/17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3F72D5D-D97B-0A4F-881B-00F17EBB65B1}" type="slidenum">
              <a:rPr lang="en-US" smtClean="0"/>
              <a:t>‹#›</a:t>
            </a:fld>
            <a:endParaRPr lang="en-US"/>
          </a:p>
        </p:txBody>
      </p:sp>
    </p:spTree>
    <p:extLst>
      <p:ext uri="{BB962C8B-B14F-4D97-AF65-F5344CB8AC3E}">
        <p14:creationId xmlns:p14="http://schemas.microsoft.com/office/powerpoint/2010/main" val="993481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BB03E87-2196-409F-9917-B96E0FB7F128}" type="datetimeFigureOut">
              <a:rPr lang="en-US" smtClean="0"/>
              <a:t>4/15/17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61D6427-4E40-48B2-9E5C-DB98B8F42838}" type="slidenum">
              <a:rPr lang="en-US" smtClean="0"/>
              <a:t>‹#›</a:t>
            </a:fld>
            <a:endParaRPr lang="en-US"/>
          </a:p>
        </p:txBody>
      </p:sp>
    </p:spTree>
    <p:extLst>
      <p:ext uri="{BB962C8B-B14F-4D97-AF65-F5344CB8AC3E}">
        <p14:creationId xmlns:p14="http://schemas.microsoft.com/office/powerpoint/2010/main" val="80678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1</a:t>
            </a:fld>
            <a:endParaRPr lang="en-US"/>
          </a:p>
        </p:txBody>
      </p:sp>
    </p:spTree>
    <p:extLst>
      <p:ext uri="{BB962C8B-B14F-4D97-AF65-F5344CB8AC3E}">
        <p14:creationId xmlns:p14="http://schemas.microsoft.com/office/powerpoint/2010/main" val="1337456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t>Don’t be afraid to fail; Don’t be afraid to learn from prior mistakes; Jump in and experiment</a:t>
            </a:r>
          </a:p>
          <a:p>
            <a:pPr>
              <a:lnSpc>
                <a:spcPct val="100000"/>
              </a:lnSpc>
              <a:spcBef>
                <a:spcPts val="0"/>
              </a:spcBef>
            </a:pPr>
            <a:endParaRPr lang="en-US" sz="1200" dirty="0" smtClean="0"/>
          </a:p>
          <a:p>
            <a:pPr>
              <a:lnSpc>
                <a:spcPct val="100000"/>
              </a:lnSpc>
              <a:spcBef>
                <a:spcPts val="0"/>
              </a:spcBef>
            </a:pPr>
            <a:r>
              <a:rPr lang="en-US" sz="1200" dirty="0" smtClean="0"/>
              <a:t>Be ready, have patience and be open to learning new things</a:t>
            </a:r>
          </a:p>
          <a:p>
            <a:pPr>
              <a:lnSpc>
                <a:spcPct val="100000"/>
              </a:lnSpc>
              <a:spcBef>
                <a:spcPts val="0"/>
              </a:spcBef>
            </a:pPr>
            <a:endParaRPr lang="en-US" sz="1200" dirty="0" smtClean="0"/>
          </a:p>
          <a:p>
            <a:pPr>
              <a:lnSpc>
                <a:spcPct val="100000"/>
              </a:lnSpc>
              <a:spcBef>
                <a:spcPts val="0"/>
              </a:spcBef>
            </a:pPr>
            <a:r>
              <a:rPr lang="en-US" sz="1200" dirty="0" smtClean="0">
                <a:solidFill>
                  <a:srgbClr val="FFFF00"/>
                </a:solidFill>
              </a:rPr>
              <a:t>Don’t be overwhelmed by DevOps nirvana</a:t>
            </a:r>
            <a:r>
              <a:rPr lang="is-IS" sz="1200" dirty="0" smtClean="0">
                <a:solidFill>
                  <a:srgbClr val="FFFF00"/>
                </a:solidFill>
              </a:rPr>
              <a:t>…try to stay focused on incremental improvements.  Each improvement is like a savings deposit that will compound over time</a:t>
            </a:r>
          </a:p>
          <a:p>
            <a:pPr>
              <a:lnSpc>
                <a:spcPct val="100000"/>
              </a:lnSpc>
              <a:spcBef>
                <a:spcPts val="0"/>
              </a:spcBef>
            </a:pPr>
            <a:endParaRPr lang="is-IS" sz="1200" dirty="0" smtClean="0"/>
          </a:p>
          <a:p>
            <a:pPr>
              <a:lnSpc>
                <a:spcPct val="100000"/>
              </a:lnSpc>
              <a:spcBef>
                <a:spcPts val="0"/>
              </a:spcBef>
            </a:pPr>
            <a:r>
              <a:rPr lang="is-IS" sz="1200" dirty="0" smtClean="0"/>
              <a:t>Your existing skills are becoming obsolete and your expertise is at risk; Find a way to get started on new ideas</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Prepare for a lot of change; be willing to embrace the change; Reflect on why you do things...is it still valid?  Was it ever valid?</a:t>
            </a: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14</a:t>
            </a:fld>
            <a:endParaRPr lang="en-US"/>
          </a:p>
        </p:txBody>
      </p:sp>
    </p:spTree>
    <p:extLst>
      <p:ext uri="{BB962C8B-B14F-4D97-AF65-F5344CB8AC3E}">
        <p14:creationId xmlns:p14="http://schemas.microsoft.com/office/powerpoint/2010/main" val="319782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t>Don’t be afraid to fail; Don’t be afraid to learn from prior mistakes; Jump in and experiment</a:t>
            </a:r>
          </a:p>
          <a:p>
            <a:pPr>
              <a:lnSpc>
                <a:spcPct val="100000"/>
              </a:lnSpc>
              <a:spcBef>
                <a:spcPts val="0"/>
              </a:spcBef>
            </a:pPr>
            <a:endParaRPr lang="en-US" sz="1200" dirty="0" smtClean="0"/>
          </a:p>
          <a:p>
            <a:pPr>
              <a:lnSpc>
                <a:spcPct val="100000"/>
              </a:lnSpc>
              <a:spcBef>
                <a:spcPts val="0"/>
              </a:spcBef>
            </a:pPr>
            <a:r>
              <a:rPr lang="en-US" sz="1200" dirty="0" smtClean="0"/>
              <a:t>Be ready, have patience and be open to learning new things</a:t>
            </a:r>
          </a:p>
          <a:p>
            <a:pPr>
              <a:lnSpc>
                <a:spcPct val="100000"/>
              </a:lnSpc>
              <a:spcBef>
                <a:spcPts val="0"/>
              </a:spcBef>
            </a:pPr>
            <a:endParaRPr lang="en-US" sz="1200" dirty="0" smtClean="0"/>
          </a:p>
          <a:p>
            <a:pPr>
              <a:lnSpc>
                <a:spcPct val="100000"/>
              </a:lnSpc>
              <a:spcBef>
                <a:spcPts val="0"/>
              </a:spcBef>
            </a:pPr>
            <a:r>
              <a:rPr lang="en-US" sz="1200" dirty="0" smtClean="0">
                <a:solidFill>
                  <a:srgbClr val="FFFF00"/>
                </a:solidFill>
              </a:rPr>
              <a:t>Don’t be overwhelmed by DevOps nirvana</a:t>
            </a:r>
            <a:r>
              <a:rPr lang="is-IS" sz="1200" dirty="0" smtClean="0">
                <a:solidFill>
                  <a:srgbClr val="FFFF00"/>
                </a:solidFill>
              </a:rPr>
              <a:t>…try to stay focused on incremental improvements.  Each improvement is like a savings deposit that will compound over time</a:t>
            </a:r>
          </a:p>
          <a:p>
            <a:pPr>
              <a:lnSpc>
                <a:spcPct val="100000"/>
              </a:lnSpc>
              <a:spcBef>
                <a:spcPts val="0"/>
              </a:spcBef>
            </a:pPr>
            <a:endParaRPr lang="is-IS" sz="1200" dirty="0" smtClean="0"/>
          </a:p>
          <a:p>
            <a:pPr>
              <a:lnSpc>
                <a:spcPct val="100000"/>
              </a:lnSpc>
              <a:spcBef>
                <a:spcPts val="0"/>
              </a:spcBef>
            </a:pPr>
            <a:r>
              <a:rPr lang="is-IS" sz="1200" dirty="0" smtClean="0"/>
              <a:t>Your existing skills are becoming obsolete and your expertise is at risk; Find a way to get started on new ideas</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Prepare for a lot of change; be willing to embrace the change; Reflect on why you do things...is it still valid?  Was it ever valid?</a:t>
            </a: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15</a:t>
            </a:fld>
            <a:endParaRPr lang="en-US"/>
          </a:p>
        </p:txBody>
      </p:sp>
    </p:spTree>
    <p:extLst>
      <p:ext uri="{BB962C8B-B14F-4D97-AF65-F5344CB8AC3E}">
        <p14:creationId xmlns:p14="http://schemas.microsoft.com/office/powerpoint/2010/main" val="984156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t>Don’t be afraid to fail; Don’t be afraid to learn from prior mistakes; Jump in and experiment</a:t>
            </a:r>
          </a:p>
          <a:p>
            <a:pPr>
              <a:lnSpc>
                <a:spcPct val="100000"/>
              </a:lnSpc>
              <a:spcBef>
                <a:spcPts val="0"/>
              </a:spcBef>
            </a:pPr>
            <a:endParaRPr lang="en-US" sz="1200" dirty="0" smtClean="0"/>
          </a:p>
          <a:p>
            <a:pPr>
              <a:lnSpc>
                <a:spcPct val="100000"/>
              </a:lnSpc>
              <a:spcBef>
                <a:spcPts val="0"/>
              </a:spcBef>
            </a:pPr>
            <a:r>
              <a:rPr lang="en-US" sz="1200" dirty="0" smtClean="0"/>
              <a:t>Be ready, have patience and be open to learning new things</a:t>
            </a:r>
          </a:p>
          <a:p>
            <a:pPr>
              <a:lnSpc>
                <a:spcPct val="100000"/>
              </a:lnSpc>
              <a:spcBef>
                <a:spcPts val="0"/>
              </a:spcBef>
            </a:pPr>
            <a:endParaRPr lang="en-US" sz="1200" dirty="0" smtClean="0"/>
          </a:p>
          <a:p>
            <a:pPr>
              <a:lnSpc>
                <a:spcPct val="100000"/>
              </a:lnSpc>
              <a:spcBef>
                <a:spcPts val="0"/>
              </a:spcBef>
            </a:pPr>
            <a:r>
              <a:rPr lang="en-US" sz="1200" dirty="0" smtClean="0">
                <a:solidFill>
                  <a:srgbClr val="FFFF00"/>
                </a:solidFill>
              </a:rPr>
              <a:t>Don’t be overwhelmed by DevOps nirvana</a:t>
            </a:r>
            <a:r>
              <a:rPr lang="is-IS" sz="1200" dirty="0" smtClean="0">
                <a:solidFill>
                  <a:srgbClr val="FFFF00"/>
                </a:solidFill>
              </a:rPr>
              <a:t>…try to stay focused on incremental improvements.  Each improvement is like a savings deposit that will compound over time</a:t>
            </a:r>
          </a:p>
          <a:p>
            <a:pPr>
              <a:lnSpc>
                <a:spcPct val="100000"/>
              </a:lnSpc>
              <a:spcBef>
                <a:spcPts val="0"/>
              </a:spcBef>
            </a:pPr>
            <a:endParaRPr lang="is-IS" sz="1200" dirty="0" smtClean="0"/>
          </a:p>
          <a:p>
            <a:pPr>
              <a:lnSpc>
                <a:spcPct val="100000"/>
              </a:lnSpc>
              <a:spcBef>
                <a:spcPts val="0"/>
              </a:spcBef>
            </a:pPr>
            <a:r>
              <a:rPr lang="is-IS" sz="1200" dirty="0" smtClean="0"/>
              <a:t>Your existing skills are becoming obsolete and your expertise is at risk; Find a way to get started on new ideas</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Prepare for a lot of change; be willing to embrace the change; Reflect on why you do things...is it still valid?  Was it ever valid?</a:t>
            </a: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16</a:t>
            </a:fld>
            <a:endParaRPr lang="en-US"/>
          </a:p>
        </p:txBody>
      </p:sp>
    </p:spTree>
    <p:extLst>
      <p:ext uri="{BB962C8B-B14F-4D97-AF65-F5344CB8AC3E}">
        <p14:creationId xmlns:p14="http://schemas.microsoft.com/office/powerpoint/2010/main" val="1237062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21</a:t>
            </a:fld>
            <a:endParaRPr lang="en-US"/>
          </a:p>
        </p:txBody>
      </p:sp>
    </p:spTree>
    <p:extLst>
      <p:ext uri="{BB962C8B-B14F-4D97-AF65-F5344CB8AC3E}">
        <p14:creationId xmlns:p14="http://schemas.microsoft.com/office/powerpoint/2010/main" val="80095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endParaRPr lang="is-IS" sz="1200" dirty="0" smtClean="0">
              <a:solidFill>
                <a:srgbClr val="FFFF00"/>
              </a:solidFill>
            </a:endParaRPr>
          </a:p>
        </p:txBody>
      </p:sp>
      <p:sp>
        <p:nvSpPr>
          <p:cNvPr id="4" name="Slide Number Placeholder 3"/>
          <p:cNvSpPr>
            <a:spLocks noGrp="1"/>
          </p:cNvSpPr>
          <p:nvPr>
            <p:ph type="sldNum" sz="quarter" idx="10"/>
          </p:nvPr>
        </p:nvSpPr>
        <p:spPr/>
        <p:txBody>
          <a:bodyPr/>
          <a:lstStyle/>
          <a:p>
            <a:fld id="{A61D6427-4E40-48B2-9E5C-DB98B8F42838}" type="slidenum">
              <a:rPr lang="en-US" smtClean="0"/>
              <a:t>22</a:t>
            </a:fld>
            <a:endParaRPr lang="en-US"/>
          </a:p>
        </p:txBody>
      </p:sp>
    </p:spTree>
    <p:extLst>
      <p:ext uri="{BB962C8B-B14F-4D97-AF65-F5344CB8AC3E}">
        <p14:creationId xmlns:p14="http://schemas.microsoft.com/office/powerpoint/2010/main" val="1927324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Tactics</a:t>
            </a:r>
            <a:r>
              <a:rPr lang="en-US" sz="1200" baseline="0" dirty="0" smtClean="0"/>
              <a:t> for Leading Change wasn’t available when we started but many of the early patterns are well-represented in the </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Without accompanying changes in the way that work gets done, only the potential for improvement exists – David A. Garvin</a:t>
            </a:r>
            <a:endParaRPr lang="en-US" sz="1050" dirty="0" smtClean="0"/>
          </a:p>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23</a:t>
            </a:fld>
            <a:endParaRPr lang="en-US"/>
          </a:p>
        </p:txBody>
      </p:sp>
    </p:spTree>
    <p:extLst>
      <p:ext uri="{BB962C8B-B14F-4D97-AF65-F5344CB8AC3E}">
        <p14:creationId xmlns:p14="http://schemas.microsoft.com/office/powerpoint/2010/main" val="52154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25</a:t>
            </a:fld>
            <a:endParaRPr lang="en-US"/>
          </a:p>
        </p:txBody>
      </p:sp>
    </p:spTree>
    <p:extLst>
      <p:ext uri="{BB962C8B-B14F-4D97-AF65-F5344CB8AC3E}">
        <p14:creationId xmlns:p14="http://schemas.microsoft.com/office/powerpoint/2010/main" val="19191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26</a:t>
            </a:fld>
            <a:endParaRPr lang="en-US"/>
          </a:p>
        </p:txBody>
      </p:sp>
    </p:spTree>
    <p:extLst>
      <p:ext uri="{BB962C8B-B14F-4D97-AF65-F5344CB8AC3E}">
        <p14:creationId xmlns:p14="http://schemas.microsoft.com/office/powerpoint/2010/main" val="154923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Excited</a:t>
            </a:r>
            <a:r>
              <a:rPr lang="en-US" sz="1200" baseline="0" dirty="0" smtClean="0"/>
              <a:t> because ChatOps is transformative.  </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27</a:t>
            </a:fld>
            <a:endParaRPr lang="en-US"/>
          </a:p>
        </p:txBody>
      </p:sp>
    </p:spTree>
    <p:extLst>
      <p:ext uri="{BB962C8B-B14F-4D97-AF65-F5344CB8AC3E}">
        <p14:creationId xmlns:p14="http://schemas.microsoft.com/office/powerpoint/2010/main" val="7800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30</a:t>
            </a:fld>
            <a:endParaRPr lang="en-US"/>
          </a:p>
        </p:txBody>
      </p:sp>
    </p:spTree>
    <p:extLst>
      <p:ext uri="{BB962C8B-B14F-4D97-AF65-F5344CB8AC3E}">
        <p14:creationId xmlns:p14="http://schemas.microsoft.com/office/powerpoint/2010/main" val="39796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b="0" i="0" kern="1200" dirty="0" smtClean="0">
                <a:solidFill>
                  <a:schemeClr val="tx1"/>
                </a:solidFill>
                <a:effectLst/>
                <a:latin typeface="+mn-lt"/>
                <a:ea typeface="+mn-ea"/>
                <a:cs typeface="+mn-cs"/>
              </a:rPr>
              <a:t>It’s not like that perfect vacation that you bought through that vacation planner you heard great things about.  That trip that starts off great and maintains and exceeds your expectations throughout, knowing where you’re going, how you’re going to get there, and what you’re going to do.  Where you make in instant connection with the taxi driver on the way to dinner and they suggest that you dine at a different restaurant and you forever have the satisfaction knowing that it was the better choice.  That vacation where your partner repeatedly praises you throughout for your flawless planning and execution.</a:t>
            </a:r>
          </a:p>
          <a:p>
            <a:pPr marL="0" indent="0">
              <a:lnSpc>
                <a:spcPct val="100000"/>
              </a:lnSpc>
              <a:spcBef>
                <a:spcPts val="0"/>
              </a:spcBef>
              <a:buNone/>
            </a:pPr>
            <a:endParaRPr lang="en-US" sz="1200" b="0" i="0" kern="1200" dirty="0" smtClean="0">
              <a:solidFill>
                <a:schemeClr val="tx1"/>
              </a:solidFill>
              <a:effectLst/>
              <a:latin typeface="+mn-lt"/>
              <a:ea typeface="+mn-ea"/>
              <a:cs typeface="+mn-cs"/>
            </a:endParaRPr>
          </a:p>
          <a:p>
            <a:pPr marL="0" indent="0">
              <a:lnSpc>
                <a:spcPct val="100000"/>
              </a:lnSpc>
              <a:spcBef>
                <a:spcPts val="0"/>
              </a:spcBef>
              <a:buNone/>
            </a:pPr>
            <a:r>
              <a:rPr lang="en-US" sz="1200" dirty="0" smtClean="0"/>
              <a:t>It’s really like that vacation your mom planned, to take you and a couple friends to the amusement park a short 5 hour drive away on the hottest August day of the summer.  That’s the trip you learn that one of your neighbor friends is really weird, someone was inevitably going to throw up in the car and others are going to follow, your mom is going to power you through it, and the family truckster will take some messy hits.  But you’re glad you didn’t miss the opportunity to hit that park and now you know how weird your neighbor is.  And as long as you have that car, you will know where to look to see those stains that will remind you of that trip.</a:t>
            </a:r>
          </a:p>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2</a:t>
            </a:fld>
            <a:endParaRPr lang="en-US"/>
          </a:p>
        </p:txBody>
      </p:sp>
    </p:spTree>
    <p:extLst>
      <p:ext uri="{BB962C8B-B14F-4D97-AF65-F5344CB8AC3E}">
        <p14:creationId xmlns:p14="http://schemas.microsoft.com/office/powerpoint/2010/main" val="1029945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31</a:t>
            </a:fld>
            <a:endParaRPr lang="en-US"/>
          </a:p>
        </p:txBody>
      </p:sp>
    </p:spTree>
    <p:extLst>
      <p:ext uri="{BB962C8B-B14F-4D97-AF65-F5344CB8AC3E}">
        <p14:creationId xmlns:p14="http://schemas.microsoft.com/office/powerpoint/2010/main" val="98440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Microsoft</a:t>
            </a:r>
            <a:r>
              <a:rPr lang="en-US" sz="1200" baseline="0" dirty="0" smtClean="0"/>
              <a:t> has changed quite a bit under Satya via Azure and PowerShell, however many enterprises likely have substantial residue remaining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3</a:t>
            </a:fld>
            <a:endParaRPr lang="en-US"/>
          </a:p>
        </p:txBody>
      </p:sp>
    </p:spTree>
    <p:extLst>
      <p:ext uri="{BB962C8B-B14F-4D97-AF65-F5344CB8AC3E}">
        <p14:creationId xmlns:p14="http://schemas.microsoft.com/office/powerpoint/2010/main" val="77195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Regardless of the background,</a:t>
            </a:r>
            <a:r>
              <a:rPr lang="en-US" baseline="0" dirty="0" smtClean="0"/>
              <a:t> all organizations share a common challenge:  </a:t>
            </a:r>
            <a:endParaRPr lang="en-US" dirty="0"/>
          </a:p>
        </p:txBody>
      </p:sp>
      <p:sp>
        <p:nvSpPr>
          <p:cNvPr id="4" name="Slide Number Placeholder 3"/>
          <p:cNvSpPr>
            <a:spLocks noGrp="1"/>
          </p:cNvSpPr>
          <p:nvPr>
            <p:ph type="sldNum" sz="quarter" idx="10"/>
          </p:nvPr>
        </p:nvSpPr>
        <p:spPr/>
        <p:txBody>
          <a:bodyPr/>
          <a:lstStyle/>
          <a:p>
            <a:fld id="{A61D6427-4E40-48B2-9E5C-DB98B8F42838}" type="slidenum">
              <a:rPr lang="en-US" smtClean="0"/>
              <a:t>4</a:t>
            </a:fld>
            <a:endParaRPr lang="en-US"/>
          </a:p>
        </p:txBody>
      </p:sp>
    </p:spTree>
    <p:extLst>
      <p:ext uri="{BB962C8B-B14F-4D97-AF65-F5344CB8AC3E}">
        <p14:creationId xmlns:p14="http://schemas.microsoft.com/office/powerpoint/2010/main" val="1974983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00000"/>
              </a:lnSpc>
              <a:spcBef>
                <a:spcPts val="0"/>
              </a:spcBef>
              <a:buFont typeface="+mj-lt"/>
              <a:buAutoNum type="arabicPeriod"/>
            </a:pPr>
            <a:r>
              <a:rPr lang="en-US" sz="1200" dirty="0" smtClean="0"/>
              <a:t>How would you describe the journey we’ve been own over the last 2 years?</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What’s been your least favorite aspect of this journey?</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would you tell your “2015 self” about the journey you are about to go on?</a:t>
            </a:r>
          </a:p>
          <a:p>
            <a:pPr marL="457200" indent="-457200">
              <a:lnSpc>
                <a:spcPct val="100000"/>
              </a:lnSpc>
              <a:spcBef>
                <a:spcPts val="0"/>
              </a:spcBef>
              <a:buFont typeface="+mj-lt"/>
              <a:buAutoNum type="arabicPeriod"/>
            </a:pPr>
            <a:endParaRPr lang="en-US" sz="1200" dirty="0" smtClean="0"/>
          </a:p>
          <a:p>
            <a:pPr marL="457200" indent="-457200">
              <a:lnSpc>
                <a:spcPct val="100000"/>
              </a:lnSpc>
              <a:spcBef>
                <a:spcPts val="0"/>
              </a:spcBef>
              <a:buFont typeface="+mj-lt"/>
              <a:buAutoNum type="arabicPeriod"/>
            </a:pPr>
            <a:r>
              <a:rPr lang="en-US" sz="1200" dirty="0" smtClean="0"/>
              <a:t>What are you most eagerly anticipating over the next 2 years?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8</a:t>
            </a:fld>
            <a:endParaRPr lang="en-US"/>
          </a:p>
        </p:txBody>
      </p:sp>
    </p:spTree>
    <p:extLst>
      <p:ext uri="{BB962C8B-B14F-4D97-AF65-F5344CB8AC3E}">
        <p14:creationId xmlns:p14="http://schemas.microsoft.com/office/powerpoint/2010/main" val="141524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t>It has given me ability to stretch and grow</a:t>
            </a:r>
          </a:p>
          <a:p>
            <a:pPr>
              <a:lnSpc>
                <a:spcPct val="100000"/>
              </a:lnSpc>
              <a:spcBef>
                <a:spcPts val="0"/>
              </a:spcBef>
            </a:pPr>
            <a:endParaRPr lang="en-US" sz="1200" dirty="0" smtClean="0"/>
          </a:p>
          <a:p>
            <a:pPr>
              <a:lnSpc>
                <a:spcPct val="100000"/>
              </a:lnSpc>
              <a:spcBef>
                <a:spcPts val="0"/>
              </a:spcBef>
            </a:pPr>
            <a:r>
              <a:rPr lang="en-US" sz="1200" dirty="0" smtClean="0">
                <a:solidFill>
                  <a:srgbClr val="FFFF00"/>
                </a:solidFill>
              </a:rPr>
              <a:t>Rewarding, bumpy, and lots of self doubt, definitely felt like an imposter.  Eventually: “I can do things, I can grow”</a:t>
            </a:r>
          </a:p>
          <a:p>
            <a:pPr>
              <a:lnSpc>
                <a:spcPct val="100000"/>
              </a:lnSpc>
              <a:spcBef>
                <a:spcPts val="0"/>
              </a:spcBef>
            </a:pPr>
            <a:endParaRPr lang="en-US" sz="1200" dirty="0" smtClean="0"/>
          </a:p>
          <a:p>
            <a:pPr>
              <a:lnSpc>
                <a:spcPct val="100000"/>
              </a:lnSpc>
              <a:spcBef>
                <a:spcPts val="0"/>
              </a:spcBef>
            </a:pPr>
            <a:r>
              <a:rPr lang="en-US" sz="1200" dirty="0" smtClean="0"/>
              <a:t>The path has been both invigorating and frustrating; but the journey has been worth it.  </a:t>
            </a:r>
          </a:p>
          <a:p>
            <a:pPr>
              <a:lnSpc>
                <a:spcPct val="100000"/>
              </a:lnSpc>
              <a:spcBef>
                <a:spcPts val="0"/>
              </a:spcBef>
            </a:pPr>
            <a:endParaRPr lang="en-US" sz="1200" dirty="0" smtClean="0"/>
          </a:p>
          <a:p>
            <a:pPr>
              <a:lnSpc>
                <a:spcPct val="100000"/>
              </a:lnSpc>
              <a:spcBef>
                <a:spcPts val="0"/>
              </a:spcBef>
            </a:pPr>
            <a:r>
              <a:rPr lang="en-US" sz="1200" dirty="0" smtClean="0"/>
              <a:t>Difficult + stressful: hard balancing DevOps, Maintenance, Support</a:t>
            </a:r>
          </a:p>
          <a:p>
            <a:pPr>
              <a:lnSpc>
                <a:spcPct val="100000"/>
              </a:lnSpc>
              <a:spcBef>
                <a:spcPts val="0"/>
              </a:spcBef>
            </a:pPr>
            <a:endParaRPr lang="en-US" sz="1200" dirty="0" smtClean="0"/>
          </a:p>
          <a:p>
            <a:pPr>
              <a:lnSpc>
                <a:spcPct val="100000"/>
              </a:lnSpc>
              <a:spcBef>
                <a:spcPts val="0"/>
              </a:spcBef>
            </a:pPr>
            <a:r>
              <a:rPr lang="en-US" sz="1200" dirty="0" smtClean="0"/>
              <a:t>Team has grown quite a bit but can regress to old ideas and mindsets; Learned quite a bit about dealing with folks I don’t agree with</a:t>
            </a:r>
          </a:p>
          <a:p>
            <a:pPr>
              <a:lnSpc>
                <a:spcPct val="100000"/>
              </a:lnSpc>
              <a:spcBef>
                <a:spcPts val="0"/>
              </a:spcBef>
            </a:pPr>
            <a:endParaRPr lang="en-US" sz="1200" dirty="0" smtClean="0"/>
          </a:p>
          <a:p>
            <a:pPr>
              <a:lnSpc>
                <a:spcPct val="100000"/>
              </a:lnSpc>
              <a:spcBef>
                <a:spcPts val="0"/>
              </a:spcBef>
            </a:pPr>
            <a:r>
              <a:rPr lang="en-US" sz="1200" dirty="0" smtClean="0"/>
              <a:t>Hard to ramp up due to the slew of tools, behaviors, and new ways of thinking (especially for windows admins)</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10</a:t>
            </a:fld>
            <a:endParaRPr lang="en-US"/>
          </a:p>
        </p:txBody>
      </p:sp>
    </p:spTree>
    <p:extLst>
      <p:ext uri="{BB962C8B-B14F-4D97-AF65-F5344CB8AC3E}">
        <p14:creationId xmlns:p14="http://schemas.microsoft.com/office/powerpoint/2010/main" val="236067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t>Scripting / automation; making my life easier</a:t>
            </a:r>
          </a:p>
          <a:p>
            <a:pPr>
              <a:lnSpc>
                <a:spcPct val="100000"/>
              </a:lnSpc>
              <a:spcBef>
                <a:spcPts val="0"/>
              </a:spcBef>
            </a:pPr>
            <a:endParaRPr lang="en-US" sz="1200" dirty="0" smtClean="0"/>
          </a:p>
          <a:p>
            <a:pPr>
              <a:lnSpc>
                <a:spcPct val="100000"/>
              </a:lnSpc>
              <a:spcBef>
                <a:spcPts val="0"/>
              </a:spcBef>
            </a:pPr>
            <a:r>
              <a:rPr lang="en-US" sz="1200" dirty="0" smtClean="0"/>
              <a:t>Leading edge of enterprise IT. DevOps is not new for unicorns but still in beginning stages in Microsoft centric enterprises</a:t>
            </a:r>
          </a:p>
          <a:p>
            <a:pPr>
              <a:lnSpc>
                <a:spcPct val="100000"/>
              </a:lnSpc>
              <a:spcBef>
                <a:spcPts val="0"/>
              </a:spcBef>
            </a:pPr>
            <a:endParaRPr lang="en-US" sz="1200" dirty="0" smtClean="0"/>
          </a:p>
          <a:p>
            <a:pPr>
              <a:lnSpc>
                <a:spcPct val="100000"/>
              </a:lnSpc>
              <a:spcBef>
                <a:spcPts val="0"/>
              </a:spcBef>
            </a:pPr>
            <a:r>
              <a:rPr lang="en-US" sz="1200" dirty="0" smtClean="0"/>
              <a:t>People, Teammates, Mentorship, Learning to ask for help; Developing confidence</a:t>
            </a:r>
          </a:p>
          <a:p>
            <a:pPr>
              <a:lnSpc>
                <a:spcPct val="100000"/>
              </a:lnSpc>
              <a:spcBef>
                <a:spcPts val="0"/>
              </a:spcBef>
            </a:pPr>
            <a:endParaRPr lang="en-US" sz="1200" dirty="0" smtClean="0"/>
          </a:p>
          <a:p>
            <a:pPr>
              <a:lnSpc>
                <a:spcPct val="100000"/>
              </a:lnSpc>
              <a:spcBef>
                <a:spcPts val="0"/>
              </a:spcBef>
            </a:pPr>
            <a:r>
              <a:rPr lang="en-US" sz="1200" dirty="0" smtClean="0"/>
              <a:t>ChatOps!  It has encouraged more collaboration and automation</a:t>
            </a:r>
          </a:p>
          <a:p>
            <a:pPr>
              <a:lnSpc>
                <a:spcPct val="100000"/>
              </a:lnSpc>
              <a:spcBef>
                <a:spcPts val="0"/>
              </a:spcBef>
            </a:pPr>
            <a:endParaRPr lang="en-US" sz="1200" dirty="0" smtClean="0"/>
          </a:p>
          <a:p>
            <a:pPr>
              <a:lnSpc>
                <a:spcPct val="100000"/>
              </a:lnSpc>
              <a:spcBef>
                <a:spcPts val="0"/>
              </a:spcBef>
            </a:pPr>
            <a:r>
              <a:rPr lang="en-US" sz="1200" dirty="0" smtClean="0">
                <a:solidFill>
                  <a:srgbClr val="FFFF00"/>
                </a:solidFill>
              </a:rPr>
              <a:t>I have enjoyed expanding my sphere of responsibilities and interests by breaking down IT silos.  The variety and level of activity within the team has been rejuvenating</a:t>
            </a:r>
          </a:p>
          <a:p>
            <a:pPr>
              <a:lnSpc>
                <a:spcPct val="100000"/>
              </a:lnSpc>
              <a:spcBef>
                <a:spcPts val="0"/>
              </a:spcBef>
            </a:pPr>
            <a:endParaRPr lang="en-US" sz="1200" dirty="0" smtClean="0"/>
          </a:p>
          <a:p>
            <a:pPr>
              <a:lnSpc>
                <a:spcPct val="100000"/>
              </a:lnSpc>
              <a:spcBef>
                <a:spcPts val="0"/>
              </a:spcBef>
            </a:pPr>
            <a:r>
              <a:rPr lang="en-US" sz="1200" dirty="0" smtClean="0"/>
              <a:t>The encouragement to experiment (fail) without the fear of punishment</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11</a:t>
            </a:fld>
            <a:endParaRPr lang="en-US"/>
          </a:p>
        </p:txBody>
      </p:sp>
    </p:spTree>
    <p:extLst>
      <p:ext uri="{BB962C8B-B14F-4D97-AF65-F5344CB8AC3E}">
        <p14:creationId xmlns:p14="http://schemas.microsoft.com/office/powerpoint/2010/main" val="50377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sz="1200" dirty="0" smtClean="0">
                <a:solidFill>
                  <a:srgbClr val="FFFF00"/>
                </a:solidFill>
              </a:rPr>
              <a:t>Constant change</a:t>
            </a:r>
            <a:r>
              <a:rPr lang="is-IS" sz="1200" dirty="0" smtClean="0">
                <a:solidFill>
                  <a:srgbClr val="FFFF00"/>
                </a:solidFill>
              </a:rPr>
              <a:t>… all the experiments, not enough time to go deep</a:t>
            </a:r>
          </a:p>
          <a:p>
            <a:pPr>
              <a:lnSpc>
                <a:spcPct val="100000"/>
              </a:lnSpc>
              <a:spcBef>
                <a:spcPts val="0"/>
              </a:spcBef>
            </a:pPr>
            <a:endParaRPr lang="is-IS" sz="1200" dirty="0" smtClean="0"/>
          </a:p>
          <a:p>
            <a:pPr>
              <a:lnSpc>
                <a:spcPct val="100000"/>
              </a:lnSpc>
              <a:spcBef>
                <a:spcPts val="0"/>
              </a:spcBef>
            </a:pPr>
            <a:r>
              <a:rPr lang="is-IS" sz="1200" dirty="0" smtClean="0"/>
              <a:t>Adapting to change is difficult, especially for those in the field for many years</a:t>
            </a:r>
          </a:p>
          <a:p>
            <a:pPr>
              <a:lnSpc>
                <a:spcPct val="100000"/>
              </a:lnSpc>
              <a:spcBef>
                <a:spcPts val="0"/>
              </a:spcBef>
            </a:pPr>
            <a:endParaRPr lang="is-IS" sz="1200" dirty="0" smtClean="0"/>
          </a:p>
          <a:p>
            <a:pPr>
              <a:lnSpc>
                <a:spcPct val="100000"/>
              </a:lnSpc>
              <a:spcBef>
                <a:spcPts val="0"/>
              </a:spcBef>
            </a:pPr>
            <a:r>
              <a:rPr lang="is-IS" sz="1200" dirty="0" smtClean="0"/>
              <a:t>Not being able to devote enough time to new work</a:t>
            </a:r>
          </a:p>
          <a:p>
            <a:pPr>
              <a:lnSpc>
                <a:spcPct val="100000"/>
              </a:lnSpc>
              <a:spcBef>
                <a:spcPts val="0"/>
              </a:spcBef>
            </a:pPr>
            <a:endParaRPr lang="is-IS" sz="1200" dirty="0" smtClean="0"/>
          </a:p>
          <a:p>
            <a:pPr>
              <a:lnSpc>
                <a:spcPct val="100000"/>
              </a:lnSpc>
              <a:spcBef>
                <a:spcPts val="0"/>
              </a:spcBef>
            </a:pPr>
            <a:r>
              <a:rPr lang="is-IS" sz="1200" dirty="0" smtClean="0">
                <a:solidFill>
                  <a:srgbClr val="FFFF00"/>
                </a:solidFill>
              </a:rPr>
              <a:t>Feeling lost/helpless, discomfort due to width and breadth of areas</a:t>
            </a:r>
          </a:p>
          <a:p>
            <a:pPr>
              <a:lnSpc>
                <a:spcPct val="100000"/>
              </a:lnSpc>
              <a:spcBef>
                <a:spcPts val="0"/>
              </a:spcBef>
            </a:pPr>
            <a:endParaRPr lang="is-IS" sz="1200" dirty="0" smtClean="0"/>
          </a:p>
          <a:p>
            <a:pPr>
              <a:lnSpc>
                <a:spcPct val="100000"/>
              </a:lnSpc>
              <a:spcBef>
                <a:spcPts val="0"/>
              </a:spcBef>
            </a:pPr>
            <a:r>
              <a:rPr lang="is-IS" sz="1200" dirty="0" smtClean="0"/>
              <a:t>Windows makes it harder than it needs to be</a:t>
            </a:r>
          </a:p>
          <a:p>
            <a:pPr>
              <a:lnSpc>
                <a:spcPct val="100000"/>
              </a:lnSpc>
              <a:spcBef>
                <a:spcPts val="0"/>
              </a:spcBef>
            </a:pPr>
            <a:endParaRPr lang="is-IS" sz="1200" dirty="0" smtClean="0"/>
          </a:p>
          <a:p>
            <a:pPr>
              <a:lnSpc>
                <a:spcPct val="100000"/>
              </a:lnSpc>
              <a:spcBef>
                <a:spcPts val="0"/>
              </a:spcBef>
            </a:pPr>
            <a:r>
              <a:rPr lang="is-IS" sz="1200" dirty="0" smtClean="0"/>
              <a:t>Lack of prioritization across projects</a:t>
            </a:r>
          </a:p>
          <a:p>
            <a:pPr>
              <a:lnSpc>
                <a:spcPct val="100000"/>
              </a:lnSpc>
              <a:spcBef>
                <a:spcPts val="0"/>
              </a:spcBef>
            </a:pPr>
            <a:endParaRPr lang="en-US" sz="1200" dirty="0" smtClean="0"/>
          </a:p>
          <a:p>
            <a:pPr>
              <a:lnSpc>
                <a:spcPct val="100000"/>
              </a:lnSpc>
              <a:spcBef>
                <a:spcPts val="0"/>
              </a:spcBef>
            </a:pPr>
            <a:r>
              <a:rPr lang="en-US" sz="1200" dirty="0" smtClean="0"/>
              <a:t>The lack of time to experiment with technologies outside my immediate areas of responsibility has been frustrating</a:t>
            </a:r>
            <a:endParaRPr lang="en-US" sz="1200" dirty="0" smtClean="0"/>
          </a:p>
        </p:txBody>
      </p:sp>
      <p:sp>
        <p:nvSpPr>
          <p:cNvPr id="4" name="Slide Number Placeholder 3"/>
          <p:cNvSpPr>
            <a:spLocks noGrp="1"/>
          </p:cNvSpPr>
          <p:nvPr>
            <p:ph type="sldNum" sz="quarter" idx="10"/>
          </p:nvPr>
        </p:nvSpPr>
        <p:spPr/>
        <p:txBody>
          <a:bodyPr/>
          <a:lstStyle/>
          <a:p>
            <a:fld id="{A61D6427-4E40-48B2-9E5C-DB98B8F42838}" type="slidenum">
              <a:rPr lang="en-US" smtClean="0"/>
              <a:t>12</a:t>
            </a:fld>
            <a:endParaRPr lang="en-US"/>
          </a:p>
        </p:txBody>
      </p:sp>
    </p:spTree>
    <p:extLst>
      <p:ext uri="{BB962C8B-B14F-4D97-AF65-F5344CB8AC3E}">
        <p14:creationId xmlns:p14="http://schemas.microsoft.com/office/powerpoint/2010/main" val="148319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r>
              <a:rPr lang="en-US" sz="1200" dirty="0" smtClean="0"/>
              <a:t>Over the next two years, you’re going to have to disappoint someone - It could be your manager, it could be the business, it could be your teammates, it could be your family, it could be yourself. You’re already at 100% and changing the way you work will seem like adding another 30% of work.  Choose wisely who you disappoint, and remember that you’re not in this transformation alone – sacrifice a little of your teammates sanity when yours is depleted cause it will require that kind of team effort.  Spend some time assisting the business units you support to be more self-sufficient – give them the tools and rights to help themselves so that you can focus on the true elements of infrastructure.  The near future and speed of infrastructure isn’t going to allow itself to be built and maintained by a Microsoft Wizard that simplifies the process and guides you through every procedure – even MS is rapidly changing its toolsets in response to the reinvention of IT infrastructure.  If you have any doubts, review what the sessions are at MS Ignite these days.</a:t>
            </a:r>
            <a:endParaRPr lang="en-US" sz="1200" dirty="0"/>
          </a:p>
        </p:txBody>
      </p:sp>
      <p:sp>
        <p:nvSpPr>
          <p:cNvPr id="4" name="Slide Number Placeholder 3"/>
          <p:cNvSpPr>
            <a:spLocks noGrp="1"/>
          </p:cNvSpPr>
          <p:nvPr>
            <p:ph type="sldNum" sz="quarter" idx="10"/>
          </p:nvPr>
        </p:nvSpPr>
        <p:spPr/>
        <p:txBody>
          <a:bodyPr/>
          <a:lstStyle/>
          <a:p>
            <a:fld id="{A61D6427-4E40-48B2-9E5C-DB98B8F42838}" type="slidenum">
              <a:rPr lang="en-US" smtClean="0"/>
              <a:t>13</a:t>
            </a:fld>
            <a:endParaRPr lang="en-US"/>
          </a:p>
        </p:txBody>
      </p:sp>
    </p:spTree>
    <p:extLst>
      <p:ext uri="{BB962C8B-B14F-4D97-AF65-F5344CB8AC3E}">
        <p14:creationId xmlns:p14="http://schemas.microsoft.com/office/powerpoint/2010/main" val="127534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185365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chemeClr val="bg1"/>
                </a:solidFill>
                <a:latin typeface="Courier" charset="0"/>
                <a:ea typeface="Courier" charset="0"/>
                <a:cs typeface="Courier" charset="0"/>
              </a:defRPr>
            </a:lvl1pPr>
            <a:lvl2pPr>
              <a:defRPr>
                <a:solidFill>
                  <a:schemeClr val="bg1"/>
                </a:solidFill>
                <a:latin typeface="Courier" charset="0"/>
                <a:ea typeface="Courier" charset="0"/>
                <a:cs typeface="Courier" charset="0"/>
              </a:defRPr>
            </a:lvl2pPr>
            <a:lvl3pPr>
              <a:defRPr>
                <a:solidFill>
                  <a:schemeClr val="bg1"/>
                </a:solidFill>
                <a:latin typeface="Courier" charset="0"/>
                <a:ea typeface="Courier" charset="0"/>
                <a:cs typeface="Courier" charset="0"/>
              </a:defRPr>
            </a:lvl3pPr>
            <a:lvl4pPr>
              <a:defRPr>
                <a:solidFill>
                  <a:schemeClr val="bg1"/>
                </a:solidFill>
                <a:latin typeface="Courier" charset="0"/>
                <a:ea typeface="Courier" charset="0"/>
                <a:cs typeface="Courier" charset="0"/>
              </a:defRPr>
            </a:lvl4pPr>
            <a:lvl5pPr>
              <a:defRPr>
                <a:solidFill>
                  <a:schemeClr val="bg1"/>
                </a:solidFill>
                <a:latin typeface="Courier" charset="0"/>
                <a:ea typeface="Courier" charset="0"/>
                <a:cs typeface="Courier"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267406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1671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7" name="TextBox 6"/>
          <p:cNvSpPr txBox="1"/>
          <p:nvPr userDrawn="1"/>
        </p:nvSpPr>
        <p:spPr>
          <a:xfrm>
            <a:off x="618466" y="6232435"/>
            <a:ext cx="5889014" cy="461665"/>
          </a:xfrm>
          <a:prstGeom prst="rect">
            <a:avLst/>
          </a:prstGeom>
          <a:noFill/>
        </p:spPr>
        <p:txBody>
          <a:bodyPr wrap="square" rtlCol="0">
            <a:spAutoFit/>
          </a:bodyPr>
          <a:lstStyle/>
          <a:p>
            <a:r>
              <a:rPr lang="en-US" sz="2400" b="0" dirty="0" smtClean="0">
                <a:solidFill>
                  <a:schemeClr val="bg1"/>
                </a:solidFill>
                <a:latin typeface="Courier" charset="0"/>
                <a:ea typeface="Courier" charset="0"/>
                <a:cs typeface="Courier" charset="0"/>
              </a:rPr>
              <a:t>@scottnasello | @DevOpsDaysSea</a:t>
            </a:r>
            <a:endParaRPr lang="en-US" sz="2400" b="0" dirty="0">
              <a:solidFill>
                <a:schemeClr val="bg1"/>
              </a:solidFill>
              <a:latin typeface="Courier" charset="0"/>
              <a:ea typeface="Courier" charset="0"/>
              <a:cs typeface="Courier" charset="0"/>
            </a:endParaRPr>
          </a:p>
        </p:txBody>
      </p:sp>
      <p:sp>
        <p:nvSpPr>
          <p:cNvPr id="8" name="Slide Number Placeholder 5"/>
          <p:cNvSpPr>
            <a:spLocks noGrp="1"/>
          </p:cNvSpPr>
          <p:nvPr>
            <p:ph type="sldNum" sz="quarter" idx="4"/>
          </p:nvPr>
        </p:nvSpPr>
        <p:spPr>
          <a:xfrm>
            <a:off x="152400" y="6283890"/>
            <a:ext cx="807720" cy="410210"/>
          </a:xfrm>
          <a:prstGeom prst="rect">
            <a:avLst/>
          </a:prstGeom>
        </p:spPr>
        <p:txBody>
          <a:bodyPr vert="horz" lIns="91440" tIns="45720" rIns="91440" bIns="45720" rtlCol="0" anchor="ctr"/>
          <a:lstStyle>
            <a:lvl1pPr algn="l">
              <a:defRPr sz="1600">
                <a:solidFill>
                  <a:schemeClr val="bg1"/>
                </a:solidFill>
                <a:latin typeface="GerTT" charset="0"/>
                <a:ea typeface="GerTT" charset="0"/>
                <a:cs typeface="GerTT" charset="0"/>
              </a:defRPr>
            </a:lvl1pPr>
          </a:lstStyle>
          <a:p>
            <a:fld id="{03CBEB89-E47E-4106-9DE1-9B407DF8E52F}" type="slidenum">
              <a:rPr lang="en-US" smtClean="0"/>
              <a:pPr/>
              <a:t>‹#›</a:t>
            </a:fld>
            <a:endParaRPr lang="en-US"/>
          </a:p>
        </p:txBody>
      </p:sp>
    </p:spTree>
    <p:extLst>
      <p:ext uri="{BB962C8B-B14F-4D97-AF65-F5344CB8AC3E}">
        <p14:creationId xmlns:p14="http://schemas.microsoft.com/office/powerpoint/2010/main" val="3528119532"/>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bg1"/>
          </a:solidFill>
          <a:latin typeface="Courier" charset="0"/>
          <a:ea typeface="Courier" charset="0"/>
          <a:cs typeface="Courier"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1919"/>
            <a:ext cx="10515600" cy="1325563"/>
          </a:xfrm>
        </p:spPr>
        <p:txBody>
          <a:bodyPr>
            <a:noAutofit/>
          </a:bodyPr>
          <a:lstStyle/>
          <a:p>
            <a:r>
              <a:rPr lang="en-US" sz="5400" dirty="0" smtClean="0"/>
              <a:t>DevOpsing in a Microsoft World</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a:t>
            </a:fld>
            <a:endParaRPr lang="en-US"/>
          </a:p>
        </p:txBody>
      </p:sp>
    </p:spTree>
    <p:extLst>
      <p:ext uri="{BB962C8B-B14F-4D97-AF65-F5344CB8AC3E}">
        <p14:creationId xmlns:p14="http://schemas.microsoft.com/office/powerpoint/2010/main" val="152609271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10</a:t>
            </a:fld>
            <a:endParaRPr lang="en-US"/>
          </a:p>
        </p:txBody>
      </p:sp>
      <p:sp>
        <p:nvSpPr>
          <p:cNvPr id="7" name="Content Placeholder 2"/>
          <p:cNvSpPr>
            <a:spLocks noGrp="1"/>
          </p:cNvSpPr>
          <p:nvPr>
            <p:ph idx="1"/>
          </p:nvPr>
        </p:nvSpPr>
        <p:spPr>
          <a:xfrm>
            <a:off x="469900" y="1386315"/>
            <a:ext cx="11341100" cy="4085371"/>
          </a:xfrm>
        </p:spPr>
        <p:txBody>
          <a:bodyPr anchor="ctr"/>
          <a:lstStyle/>
          <a:p>
            <a:pPr marL="0" indent="0">
              <a:buNone/>
            </a:pPr>
            <a:r>
              <a:rPr lang="en-US" sz="5400" u="sng" dirty="0" smtClean="0"/>
              <a:t>The Journey:</a:t>
            </a:r>
            <a:r>
              <a:rPr lang="en-US" sz="5400" dirty="0" smtClean="0"/>
              <a:t> </a:t>
            </a:r>
          </a:p>
          <a:p>
            <a:pPr marL="0" indent="0">
              <a:buNone/>
            </a:pPr>
            <a:endParaRPr lang="en-US" sz="4400" dirty="0" smtClean="0"/>
          </a:p>
          <a:p>
            <a:pPr marL="0" indent="0">
              <a:buNone/>
            </a:pPr>
            <a:r>
              <a:rPr lang="en-US" sz="4000" dirty="0"/>
              <a:t>Rewarding, bumpy, and lots of self doubt, </a:t>
            </a:r>
            <a:r>
              <a:rPr lang="en-US" sz="4000" dirty="0" smtClean="0"/>
              <a:t>I definitely </a:t>
            </a:r>
            <a:r>
              <a:rPr lang="en-US" sz="4000" dirty="0"/>
              <a:t>felt like an imposter.  Eventually: “</a:t>
            </a:r>
            <a:r>
              <a:rPr lang="en-US" sz="4000" dirty="0" smtClean="0"/>
              <a:t>I felt like I could grow/contribute”</a:t>
            </a:r>
            <a:endParaRPr lang="en-US" sz="4000" dirty="0"/>
          </a:p>
          <a:p>
            <a:pPr marL="0" indent="0">
              <a:buNone/>
            </a:pPr>
            <a:endParaRPr lang="en-US" sz="5400" dirty="0"/>
          </a:p>
        </p:txBody>
      </p:sp>
    </p:spTree>
    <p:extLst>
      <p:ext uri="{BB962C8B-B14F-4D97-AF65-F5344CB8AC3E}">
        <p14:creationId xmlns:p14="http://schemas.microsoft.com/office/powerpoint/2010/main" val="1914439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11</a:t>
            </a:fld>
            <a:endParaRPr lang="en-US"/>
          </a:p>
        </p:txBody>
      </p:sp>
      <p:sp>
        <p:nvSpPr>
          <p:cNvPr id="7" name="Content Placeholder 2"/>
          <p:cNvSpPr>
            <a:spLocks noGrp="1"/>
          </p:cNvSpPr>
          <p:nvPr>
            <p:ph idx="1"/>
          </p:nvPr>
        </p:nvSpPr>
        <p:spPr>
          <a:xfrm>
            <a:off x="469900" y="1218641"/>
            <a:ext cx="11341100" cy="4420719"/>
          </a:xfrm>
        </p:spPr>
        <p:txBody>
          <a:bodyPr anchor="ctr"/>
          <a:lstStyle/>
          <a:p>
            <a:pPr marL="0" indent="0">
              <a:buNone/>
            </a:pPr>
            <a:r>
              <a:rPr lang="en-US" sz="5400" u="sng" dirty="0" smtClean="0"/>
              <a:t>Favorite Aspect:</a:t>
            </a:r>
            <a:r>
              <a:rPr lang="en-US" sz="5400" dirty="0" smtClean="0"/>
              <a:t> </a:t>
            </a:r>
          </a:p>
          <a:p>
            <a:pPr marL="0" indent="0">
              <a:buNone/>
            </a:pPr>
            <a:endParaRPr lang="en-US" sz="4400" dirty="0" smtClean="0"/>
          </a:p>
          <a:p>
            <a:pPr marL="0" indent="0">
              <a:buNone/>
            </a:pPr>
            <a:r>
              <a:rPr lang="en-US" sz="4000" dirty="0"/>
              <a:t>I have enjoyed expanding my sphere of responsibilities and interests by breaking down IT silos.  The variety and level of activity within the team has been rejuvenating</a:t>
            </a:r>
          </a:p>
          <a:p>
            <a:pPr marL="0" indent="0">
              <a:buNone/>
            </a:pPr>
            <a:endParaRPr lang="en-US" sz="5400" dirty="0"/>
          </a:p>
        </p:txBody>
      </p:sp>
    </p:spTree>
    <p:extLst>
      <p:ext uri="{BB962C8B-B14F-4D97-AF65-F5344CB8AC3E}">
        <p14:creationId xmlns:p14="http://schemas.microsoft.com/office/powerpoint/2010/main" val="199584687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12</a:t>
            </a:fld>
            <a:endParaRPr lang="en-US"/>
          </a:p>
        </p:txBody>
      </p:sp>
      <p:sp>
        <p:nvSpPr>
          <p:cNvPr id="7" name="Content Placeholder 2"/>
          <p:cNvSpPr>
            <a:spLocks noGrp="1"/>
          </p:cNvSpPr>
          <p:nvPr>
            <p:ph idx="1"/>
          </p:nvPr>
        </p:nvSpPr>
        <p:spPr>
          <a:xfrm>
            <a:off x="469900" y="1218641"/>
            <a:ext cx="11341100" cy="4420719"/>
          </a:xfrm>
        </p:spPr>
        <p:txBody>
          <a:bodyPr anchor="ctr"/>
          <a:lstStyle/>
          <a:p>
            <a:pPr marL="0" indent="0">
              <a:buNone/>
            </a:pPr>
            <a:r>
              <a:rPr lang="en-US" sz="5400" u="sng" dirty="0" smtClean="0"/>
              <a:t>Least </a:t>
            </a:r>
            <a:r>
              <a:rPr lang="en-US" sz="5400" u="sng" dirty="0" smtClean="0"/>
              <a:t>Favorite Aspect:</a:t>
            </a:r>
            <a:r>
              <a:rPr lang="en-US" sz="5400" dirty="0" smtClean="0"/>
              <a:t> </a:t>
            </a:r>
          </a:p>
          <a:p>
            <a:pPr marL="0" indent="0">
              <a:buNone/>
            </a:pPr>
            <a:endParaRPr lang="en-US" sz="4400" dirty="0" smtClean="0"/>
          </a:p>
          <a:p>
            <a:pPr marL="0" indent="0">
              <a:buNone/>
            </a:pPr>
            <a:r>
              <a:rPr lang="en-US" sz="4000" dirty="0"/>
              <a:t>Constant </a:t>
            </a:r>
            <a:r>
              <a:rPr lang="en-US" sz="4000" dirty="0" smtClean="0"/>
              <a:t>change...all </a:t>
            </a:r>
            <a:r>
              <a:rPr lang="en-US" sz="4000" dirty="0"/>
              <a:t>the experiments, not enough time to go deep</a:t>
            </a:r>
          </a:p>
          <a:p>
            <a:pPr marL="0" indent="0">
              <a:buNone/>
            </a:pPr>
            <a:endParaRPr lang="en-US" sz="5400" dirty="0"/>
          </a:p>
        </p:txBody>
      </p:sp>
    </p:spTree>
    <p:extLst>
      <p:ext uri="{BB962C8B-B14F-4D97-AF65-F5344CB8AC3E}">
        <p14:creationId xmlns:p14="http://schemas.microsoft.com/office/powerpoint/2010/main" val="4888206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13</a:t>
            </a:fld>
            <a:endParaRPr lang="en-US"/>
          </a:p>
        </p:txBody>
      </p:sp>
      <p:sp>
        <p:nvSpPr>
          <p:cNvPr id="7" name="Content Placeholder 2"/>
          <p:cNvSpPr>
            <a:spLocks noGrp="1"/>
          </p:cNvSpPr>
          <p:nvPr>
            <p:ph idx="1"/>
          </p:nvPr>
        </p:nvSpPr>
        <p:spPr>
          <a:xfrm>
            <a:off x="469900" y="1218641"/>
            <a:ext cx="11341100" cy="4420719"/>
          </a:xfrm>
        </p:spPr>
        <p:txBody>
          <a:bodyPr anchor="ctr"/>
          <a:lstStyle/>
          <a:p>
            <a:pPr marL="0" indent="0">
              <a:buNone/>
            </a:pPr>
            <a:r>
              <a:rPr lang="en-US" sz="5400" u="sng" dirty="0" smtClean="0"/>
              <a:t>Advice to 2015 self (1)</a:t>
            </a:r>
            <a:r>
              <a:rPr lang="en-US" sz="5400" u="sng" dirty="0" smtClean="0"/>
              <a:t>:</a:t>
            </a:r>
            <a:r>
              <a:rPr lang="en-US" sz="5400" dirty="0" smtClean="0"/>
              <a:t> </a:t>
            </a:r>
          </a:p>
          <a:p>
            <a:pPr marL="0" indent="0">
              <a:buNone/>
            </a:pPr>
            <a:endParaRPr lang="en-US" sz="4400" dirty="0" smtClean="0"/>
          </a:p>
          <a:p>
            <a:pPr marL="0" indent="0">
              <a:buNone/>
            </a:pPr>
            <a:r>
              <a:rPr lang="en-US" sz="4000" dirty="0" smtClean="0"/>
              <a:t>Be prepared to disappoint someone,  It could be your manager, the business, your teammate, or yourself</a:t>
            </a:r>
            <a:endParaRPr lang="en-US" sz="4000" dirty="0"/>
          </a:p>
          <a:p>
            <a:pPr marL="0" indent="0">
              <a:buNone/>
            </a:pPr>
            <a:endParaRPr lang="en-US" sz="5400" dirty="0"/>
          </a:p>
        </p:txBody>
      </p:sp>
    </p:spTree>
    <p:extLst>
      <p:ext uri="{BB962C8B-B14F-4D97-AF65-F5344CB8AC3E}">
        <p14:creationId xmlns:p14="http://schemas.microsoft.com/office/powerpoint/2010/main" val="9829070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14</a:t>
            </a:fld>
            <a:endParaRPr lang="en-US"/>
          </a:p>
        </p:txBody>
      </p:sp>
      <p:sp>
        <p:nvSpPr>
          <p:cNvPr id="7" name="Content Placeholder 2"/>
          <p:cNvSpPr>
            <a:spLocks noGrp="1"/>
          </p:cNvSpPr>
          <p:nvPr>
            <p:ph idx="1"/>
          </p:nvPr>
        </p:nvSpPr>
        <p:spPr>
          <a:xfrm>
            <a:off x="469900" y="1218641"/>
            <a:ext cx="11341100" cy="4420719"/>
          </a:xfrm>
        </p:spPr>
        <p:txBody>
          <a:bodyPr anchor="ctr"/>
          <a:lstStyle/>
          <a:p>
            <a:pPr marL="0" indent="0">
              <a:buNone/>
            </a:pPr>
            <a:r>
              <a:rPr lang="en-US" sz="5400" u="sng" dirty="0" smtClean="0"/>
              <a:t>Advice to 2015 self (2)</a:t>
            </a:r>
            <a:r>
              <a:rPr lang="en-US" sz="5400" u="sng" dirty="0" smtClean="0"/>
              <a:t>:</a:t>
            </a:r>
            <a:r>
              <a:rPr lang="en-US" sz="5400" dirty="0" smtClean="0"/>
              <a:t> </a:t>
            </a:r>
          </a:p>
          <a:p>
            <a:pPr marL="0" indent="0">
              <a:buNone/>
            </a:pPr>
            <a:endParaRPr lang="en-US" sz="4400" dirty="0" smtClean="0"/>
          </a:p>
          <a:p>
            <a:pPr marL="0" indent="0">
              <a:buNone/>
            </a:pPr>
            <a:r>
              <a:rPr lang="en-US" sz="4000" dirty="0"/>
              <a:t>Don’t be overwhelmed by DevOps </a:t>
            </a:r>
            <a:r>
              <a:rPr lang="en-US" sz="4000" dirty="0" smtClean="0"/>
              <a:t>nirvana...try </a:t>
            </a:r>
            <a:r>
              <a:rPr lang="en-US" sz="4000" dirty="0"/>
              <a:t>to stay focused on incremental improvements.  Each improvement is like a savings deposit that will compound over time</a:t>
            </a:r>
          </a:p>
          <a:p>
            <a:pPr marL="0" indent="0">
              <a:buNone/>
            </a:pPr>
            <a:endParaRPr lang="en-US" sz="5400" dirty="0"/>
          </a:p>
        </p:txBody>
      </p:sp>
    </p:spTree>
    <p:extLst>
      <p:ext uri="{BB962C8B-B14F-4D97-AF65-F5344CB8AC3E}">
        <p14:creationId xmlns:p14="http://schemas.microsoft.com/office/powerpoint/2010/main" val="786207334"/>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15</a:t>
            </a:fld>
            <a:endParaRPr lang="en-US"/>
          </a:p>
        </p:txBody>
      </p:sp>
      <p:sp>
        <p:nvSpPr>
          <p:cNvPr id="7" name="Content Placeholder 2"/>
          <p:cNvSpPr>
            <a:spLocks noGrp="1"/>
          </p:cNvSpPr>
          <p:nvPr>
            <p:ph idx="1"/>
          </p:nvPr>
        </p:nvSpPr>
        <p:spPr>
          <a:xfrm>
            <a:off x="469900" y="1218641"/>
            <a:ext cx="11341100" cy="4420719"/>
          </a:xfrm>
        </p:spPr>
        <p:txBody>
          <a:bodyPr anchor="ctr"/>
          <a:lstStyle/>
          <a:p>
            <a:pPr marL="0" indent="0">
              <a:buNone/>
            </a:pPr>
            <a:r>
              <a:rPr lang="en-US" sz="5400" u="sng" dirty="0" smtClean="0"/>
              <a:t>Advice to 2015 self (3)</a:t>
            </a:r>
            <a:r>
              <a:rPr lang="en-US" sz="5400" u="sng" dirty="0" smtClean="0"/>
              <a:t>:</a:t>
            </a:r>
            <a:r>
              <a:rPr lang="en-US" sz="5400" dirty="0" smtClean="0"/>
              <a:t> </a:t>
            </a:r>
          </a:p>
          <a:p>
            <a:pPr marL="0" indent="0">
              <a:buNone/>
            </a:pPr>
            <a:endParaRPr lang="en-US" sz="4400" dirty="0" smtClean="0"/>
          </a:p>
          <a:p>
            <a:pPr marL="0" indent="0">
              <a:buNone/>
            </a:pPr>
            <a:r>
              <a:rPr lang="en-US" sz="4000" dirty="0"/>
              <a:t>Prepare for a lot of change; be willing to embrace the change; Reflect on why you do things...is it still valid?  Was it ever valid</a:t>
            </a:r>
            <a:r>
              <a:rPr lang="en-US" sz="4000" dirty="0" smtClean="0"/>
              <a:t>?</a:t>
            </a:r>
            <a:endParaRPr lang="en-US" sz="5400" dirty="0"/>
          </a:p>
        </p:txBody>
      </p:sp>
    </p:spTree>
    <p:extLst>
      <p:ext uri="{BB962C8B-B14F-4D97-AF65-F5344CB8AC3E}">
        <p14:creationId xmlns:p14="http://schemas.microsoft.com/office/powerpoint/2010/main" val="197389846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16</a:t>
            </a:fld>
            <a:endParaRPr lang="en-US"/>
          </a:p>
        </p:txBody>
      </p:sp>
      <p:sp>
        <p:nvSpPr>
          <p:cNvPr id="7" name="Content Placeholder 2"/>
          <p:cNvSpPr>
            <a:spLocks noGrp="1"/>
          </p:cNvSpPr>
          <p:nvPr>
            <p:ph idx="1"/>
          </p:nvPr>
        </p:nvSpPr>
        <p:spPr>
          <a:xfrm>
            <a:off x="469900" y="1236454"/>
            <a:ext cx="11341100" cy="4385093"/>
          </a:xfrm>
        </p:spPr>
        <p:txBody>
          <a:bodyPr anchor="ctr"/>
          <a:lstStyle/>
          <a:p>
            <a:pPr marL="0" indent="0">
              <a:buNone/>
            </a:pPr>
            <a:r>
              <a:rPr lang="en-US" sz="5400" u="sng" dirty="0" smtClean="0"/>
              <a:t>Anticipating:</a:t>
            </a:r>
            <a:endParaRPr lang="en-US" sz="5400" dirty="0" smtClean="0"/>
          </a:p>
          <a:p>
            <a:pPr marL="0" indent="0">
              <a:buNone/>
            </a:pPr>
            <a:endParaRPr lang="en-US" sz="4400" dirty="0" smtClean="0"/>
          </a:p>
          <a:p>
            <a:pPr marL="0" indent="0">
              <a:buNone/>
            </a:pPr>
            <a:r>
              <a:rPr lang="en-US" sz="4000" dirty="0" smtClean="0"/>
              <a:t>CHEF, Public Cloud, automation</a:t>
            </a:r>
            <a:endParaRPr lang="en-US" sz="4000" dirty="0"/>
          </a:p>
          <a:p>
            <a:pPr marL="0" indent="0">
              <a:buNone/>
            </a:pPr>
            <a:endParaRPr lang="en-US" sz="5400" dirty="0"/>
          </a:p>
        </p:txBody>
      </p:sp>
    </p:spTree>
    <p:extLst>
      <p:ext uri="{BB962C8B-B14F-4D97-AF65-F5344CB8AC3E}">
        <p14:creationId xmlns:p14="http://schemas.microsoft.com/office/powerpoint/2010/main" val="17422843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67477"/>
            <a:ext cx="11341100" cy="4323046"/>
          </a:xfrm>
        </p:spPr>
        <p:txBody>
          <a:bodyPr anchor="ctr"/>
          <a:lstStyle/>
          <a:p>
            <a:pPr marL="0" indent="0">
              <a:buNone/>
            </a:pPr>
            <a:r>
              <a:rPr lang="en-US" sz="5400" u="sng" dirty="0" smtClean="0"/>
              <a:t>Additional questions</a:t>
            </a:r>
            <a:r>
              <a:rPr lang="en-US" sz="5400" u="sng" dirty="0" smtClean="0"/>
              <a:t>: </a:t>
            </a:r>
          </a:p>
          <a:p>
            <a:pPr marL="0" indent="0">
              <a:buNone/>
            </a:pPr>
            <a:endParaRPr lang="en-US" sz="5400" dirty="0"/>
          </a:p>
          <a:p>
            <a:pPr marL="914400" indent="-914400">
              <a:buAutoNum type="arabicParenR"/>
            </a:pPr>
            <a:r>
              <a:rPr lang="en-US" sz="5400" dirty="0" smtClean="0"/>
              <a:t>Career progression</a:t>
            </a:r>
          </a:p>
          <a:p>
            <a:pPr marL="914400" indent="-914400">
              <a:buAutoNum type="arabicParenR"/>
            </a:pPr>
            <a:r>
              <a:rPr lang="en-US" sz="5400" dirty="0" smtClean="0"/>
              <a:t>Educational background</a:t>
            </a:r>
          </a:p>
          <a:p>
            <a:pPr marL="914400" indent="-914400">
              <a:buAutoNum type="arabicParenR"/>
            </a:pPr>
            <a:r>
              <a:rPr lang="en-US" sz="5400" dirty="0" smtClean="0"/>
              <a:t>Vendor certifications</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17</a:t>
            </a:fld>
            <a:endParaRPr lang="en-US"/>
          </a:p>
        </p:txBody>
      </p:sp>
    </p:spTree>
    <p:extLst>
      <p:ext uri="{BB962C8B-B14F-4D97-AF65-F5344CB8AC3E}">
        <p14:creationId xmlns:p14="http://schemas.microsoft.com/office/powerpoint/2010/main" val="115720070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450" y="1326267"/>
            <a:ext cx="11341100" cy="4205466"/>
          </a:xfrm>
        </p:spPr>
        <p:txBody>
          <a:bodyPr anchor="ctr"/>
          <a:lstStyle/>
          <a:p>
            <a:pPr marL="0" indent="0">
              <a:buNone/>
            </a:pPr>
            <a:r>
              <a:rPr lang="en-US" sz="5400" u="sng" dirty="0" smtClean="0"/>
              <a:t>Observation:</a:t>
            </a:r>
            <a:endParaRPr lang="en-US" sz="5400" dirty="0" smtClean="0"/>
          </a:p>
          <a:p>
            <a:pPr marL="0" indent="0">
              <a:buNone/>
            </a:pPr>
            <a:endParaRPr lang="en-US" sz="4400" dirty="0" smtClean="0"/>
          </a:p>
          <a:p>
            <a:pPr marL="0" indent="0">
              <a:buNone/>
            </a:pPr>
            <a:r>
              <a:rPr lang="en-US" sz="4400" dirty="0" smtClean="0"/>
              <a:t>Many veteran “IT Pros” started their career in help desk, quickly rose through ranks, and probably bypassed college.</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18</a:t>
            </a:fld>
            <a:endParaRPr lang="en-US"/>
          </a:p>
        </p:txBody>
      </p:sp>
    </p:spTree>
    <p:extLst>
      <p:ext uri="{BB962C8B-B14F-4D97-AF65-F5344CB8AC3E}">
        <p14:creationId xmlns:p14="http://schemas.microsoft.com/office/powerpoint/2010/main" val="146035851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562576"/>
            <a:ext cx="11341100" cy="3732849"/>
          </a:xfrm>
        </p:spPr>
        <p:txBody>
          <a:bodyPr anchor="ctr"/>
          <a:lstStyle/>
          <a:p>
            <a:pPr marL="0" indent="0">
              <a:buNone/>
            </a:pPr>
            <a:r>
              <a:rPr lang="en-US" sz="5400" dirty="0" smtClean="0"/>
              <a:t>If you want to “do the DevOps” and don’t have a learning organization, what do you </a:t>
            </a:r>
            <a:r>
              <a:rPr lang="en-US" sz="5400" smtClean="0"/>
              <a:t>do?</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19</a:t>
            </a:fld>
            <a:endParaRPr lang="en-US"/>
          </a:p>
        </p:txBody>
      </p:sp>
    </p:spTree>
    <p:extLst>
      <p:ext uri="{BB962C8B-B14F-4D97-AF65-F5344CB8AC3E}">
        <p14:creationId xmlns:p14="http://schemas.microsoft.com/office/powerpoint/2010/main" val="185271813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706819"/>
            <a:ext cx="11341100" cy="3444363"/>
          </a:xfrm>
        </p:spPr>
        <p:txBody>
          <a:bodyPr anchor="ctr"/>
          <a:lstStyle/>
          <a:p>
            <a:pPr marL="0" indent="0">
              <a:buNone/>
            </a:pPr>
            <a:r>
              <a:rPr lang="en-US" sz="5400" dirty="0" smtClean="0"/>
              <a:t>“A 5 hour road trip to an amusement park on the hottest day of the year”</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2</a:t>
            </a:fld>
            <a:endParaRPr lang="en-US"/>
          </a:p>
        </p:txBody>
      </p:sp>
    </p:spTree>
    <p:extLst>
      <p:ext uri="{BB962C8B-B14F-4D97-AF65-F5344CB8AC3E}">
        <p14:creationId xmlns:p14="http://schemas.microsoft.com/office/powerpoint/2010/main" val="2022010680"/>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464054"/>
            <a:ext cx="11341100" cy="3929893"/>
          </a:xfrm>
        </p:spPr>
        <p:txBody>
          <a:bodyPr/>
          <a:lstStyle/>
          <a:p>
            <a:pPr marL="0" indent="0">
              <a:buNone/>
            </a:pPr>
            <a:r>
              <a:rPr lang="en-US" sz="6000" u="sng" dirty="0" smtClean="0"/>
              <a:t>Hypothesis:</a:t>
            </a:r>
            <a:r>
              <a:rPr lang="en-US" sz="6000" dirty="0" smtClean="0"/>
              <a:t> </a:t>
            </a:r>
          </a:p>
          <a:p>
            <a:pPr marL="0" indent="0">
              <a:buNone/>
            </a:pPr>
            <a:endParaRPr lang="en-US" sz="4800" dirty="0" smtClean="0"/>
          </a:p>
          <a:p>
            <a:pPr marL="0" indent="0">
              <a:buNone/>
            </a:pPr>
            <a:r>
              <a:rPr lang="en-US" sz="4800" dirty="0" smtClean="0"/>
              <a:t>DevOps patterns can be used to teach the organization to become a learning organization</a:t>
            </a:r>
            <a:endParaRPr lang="en-US" sz="4800" dirty="0" smtClean="0"/>
          </a:p>
          <a:p>
            <a:pPr marL="0" indent="0">
              <a:buNone/>
            </a:pPr>
            <a:endParaRPr lang="en-US" sz="60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20</a:t>
            </a:fld>
            <a:endParaRPr lang="en-US"/>
          </a:p>
        </p:txBody>
      </p:sp>
    </p:spTree>
    <p:extLst>
      <p:ext uri="{BB962C8B-B14F-4D97-AF65-F5344CB8AC3E}">
        <p14:creationId xmlns:p14="http://schemas.microsoft.com/office/powerpoint/2010/main" val="24183332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SWOT Analysis ~2014</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21</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354715532"/>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Strengths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Vendor partnerships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Exceptionally tight knit teams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Expertise in storage &amp; virtualization</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Strong operational background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Entrepreneurial DNA</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turnover in team</a:t>
                      </a:r>
                    </a:p>
                    <a:p>
                      <a:pPr marL="285750" indent="-285750" rtl="0">
                        <a:buSzPts val="1400"/>
                        <a:buFont typeface="Arial" charset="0"/>
                        <a:buChar char="•"/>
                      </a:pPr>
                      <a:r>
                        <a:rPr lang="en-US" sz="1600" b="0" i="0" u="none" strike="noStrike" kern="1200" baseline="0" dirty="0" smtClean="0">
                          <a:solidFill>
                            <a:srgbClr val="FFFFFF"/>
                          </a:solidFill>
                          <a:latin typeface="Courier" charset="0"/>
                        </a:rPr>
                        <a:t>99% virtualized with high availability</a:t>
                      </a: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2095366583"/>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Weaknesses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Reliance on vendors (COTS, Microsoft)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Single threaded in numerous technologies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Substantial legacy footprint</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Large population of long-lived servers </a:t>
                      </a:r>
                    </a:p>
                    <a:p>
                      <a:pPr marL="285750" indent="-285750" rtl="0">
                        <a:buSzPts val="1400"/>
                        <a:buFont typeface="Arial" charset="0"/>
                        <a:buChar char="•"/>
                      </a:pPr>
                      <a:r>
                        <a:rPr lang="en-US" sz="1600" b="0" i="0" u="none" strike="noStrike" kern="1200" baseline="0" dirty="0" smtClean="0">
                          <a:solidFill>
                            <a:srgbClr val="FFFFFF"/>
                          </a:solidFill>
                          <a:latin typeface="Courier" charset="0"/>
                        </a:rPr>
                        <a:t>Organization not “product” oriented</a:t>
                      </a:r>
                    </a:p>
                    <a:p>
                      <a:pPr marL="285750" indent="-285750" rtl="0">
                        <a:buSzPts val="1400"/>
                        <a:buFont typeface="Arial" charset="0"/>
                        <a:buChar char="•"/>
                      </a:pPr>
                      <a:r>
                        <a:rPr lang="en-US" sz="1600" b="0" i="0" u="none" strike="noStrike" kern="1200" baseline="0" dirty="0" smtClean="0">
                          <a:solidFill>
                            <a:srgbClr val="FFFFFF"/>
                          </a:solidFill>
                          <a:latin typeface="Courier" charset="0"/>
                        </a:rPr>
                        <a:t>Decentralized internal customers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Low standardization / automation</a:t>
                      </a: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590014679"/>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Opportunities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Centralized Infrastructure Engineering</a:t>
                      </a:r>
                    </a:p>
                    <a:p>
                      <a:pPr marL="285750" indent="-285750" rtl="0">
                        <a:buSzPts val="1400"/>
                        <a:buFont typeface="Arial" charset="0"/>
                        <a:buChar char="•"/>
                      </a:pPr>
                      <a:r>
                        <a:rPr lang="en-US" sz="1600" b="0" i="0" u="none" strike="noStrike" kern="1200" baseline="0" dirty="0" smtClean="0">
                          <a:solidFill>
                            <a:srgbClr val="FFFFFF"/>
                          </a:solidFill>
                          <a:latin typeface="Courier" charset="0"/>
                        </a:rPr>
                        <a:t>2 Engineers with scripting capabilities</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1401691269"/>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algn="ctr" rtl="0"/>
                      <a:r>
                        <a:rPr lang="en-US" sz="2800" b="0" i="0" u="sng" strike="noStrike" kern="1200" baseline="0" dirty="0" smtClean="0">
                          <a:solidFill>
                            <a:srgbClr val="FFFFFF"/>
                          </a:solidFill>
                          <a:latin typeface="Courier" charset="0"/>
                        </a:rPr>
                        <a:t>Threats</a:t>
                      </a:r>
                    </a:p>
                    <a:p>
                      <a:pPr marL="285750" indent="-285750" rtl="0">
                        <a:buSzPts val="1400"/>
                        <a:buFont typeface="Arial" charset="0"/>
                        <a:buChar char="•"/>
                      </a:pPr>
                      <a:r>
                        <a:rPr lang="en-US" sz="1600" b="0" i="0" u="none" strike="noStrike" kern="1200" baseline="0" dirty="0" smtClean="0">
                          <a:solidFill>
                            <a:srgbClr val="FFFFFF"/>
                          </a:solidFill>
                          <a:latin typeface="Courier" charset="0"/>
                        </a:rPr>
                        <a:t>Rapid disruption in retail</a:t>
                      </a:r>
                    </a:p>
                    <a:p>
                      <a:pPr marL="285750" indent="-285750" rtl="0">
                        <a:buSzPts val="1400"/>
                        <a:buFont typeface="Arial" charset="0"/>
                        <a:buChar char="•"/>
                      </a:pPr>
                      <a:endParaRPr lang="en-US" sz="1600" b="0" i="0" u="none" strike="noStrike" kern="1200" baseline="0" dirty="0" smtClean="0">
                        <a:solidFill>
                          <a:srgbClr val="FFFFFF"/>
                        </a:solidFill>
                        <a:latin typeface="Courier" charset="0"/>
                      </a:endParaRPr>
                    </a:p>
                    <a:p>
                      <a:pPr marL="285750" indent="-285750" rtl="0">
                        <a:buSzPts val="1400"/>
                        <a:buFont typeface="Arial" charset="0"/>
                        <a:buChar char="•"/>
                      </a:pPr>
                      <a:endParaRPr lang="en-US" sz="1400" b="0" i="0" u="none" strike="noStrike" kern="1200" baseline="0" dirty="0" smtClean="0">
                        <a:solidFill>
                          <a:srgbClr val="FFFFFF"/>
                        </a:solidFill>
                        <a:latin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5785258"/>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22</a:t>
            </a:fld>
            <a:endParaRPr lang="en-US"/>
          </a:p>
        </p:txBody>
      </p:sp>
      <p:sp>
        <p:nvSpPr>
          <p:cNvPr id="7" name="Content Placeholder 2"/>
          <p:cNvSpPr>
            <a:spLocks noGrp="1"/>
          </p:cNvSpPr>
          <p:nvPr>
            <p:ph idx="1"/>
          </p:nvPr>
        </p:nvSpPr>
        <p:spPr>
          <a:xfrm>
            <a:off x="469900" y="1236454"/>
            <a:ext cx="11341100" cy="4385093"/>
          </a:xfrm>
        </p:spPr>
        <p:txBody>
          <a:bodyPr anchor="ctr"/>
          <a:lstStyle/>
          <a:p>
            <a:pPr marL="0" indent="0">
              <a:buNone/>
            </a:pPr>
            <a:r>
              <a:rPr lang="en-US" sz="5400" u="sng" dirty="0" smtClean="0"/>
              <a:t>PSA: Leadership matters</a:t>
            </a:r>
            <a:endParaRPr lang="en-US" sz="5400" dirty="0" smtClean="0"/>
          </a:p>
        </p:txBody>
      </p:sp>
    </p:spTree>
    <p:extLst>
      <p:ext uri="{BB962C8B-B14F-4D97-AF65-F5344CB8AC3E}">
        <p14:creationId xmlns:p14="http://schemas.microsoft.com/office/powerpoint/2010/main" val="312903391"/>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Small batch DevOps®</a:t>
            </a:r>
            <a:endParaRPr lang="en-US" dirty="0"/>
          </a:p>
        </p:txBody>
      </p:sp>
      <p:sp>
        <p:nvSpPr>
          <p:cNvPr id="6" name="Content Placeholder 5"/>
          <p:cNvSpPr>
            <a:spLocks noGrp="1"/>
          </p:cNvSpPr>
          <p:nvPr>
            <p:ph idx="1"/>
          </p:nvPr>
        </p:nvSpPr>
        <p:spPr>
          <a:xfrm>
            <a:off x="838200" y="1825625"/>
            <a:ext cx="10515600" cy="4351338"/>
          </a:xfrm>
        </p:spPr>
        <p:txBody>
          <a:bodyPr/>
          <a:lstStyle/>
          <a:p>
            <a:pPr>
              <a:lnSpc>
                <a:spcPct val="100000"/>
              </a:lnSpc>
              <a:spcBef>
                <a:spcPts val="0"/>
              </a:spcBef>
            </a:pPr>
            <a:r>
              <a:rPr lang="en-US" dirty="0" smtClean="0"/>
              <a:t>Make a compelling case for change (Tactic 14)</a:t>
            </a:r>
          </a:p>
          <a:p>
            <a:pPr>
              <a:lnSpc>
                <a:spcPct val="100000"/>
              </a:lnSpc>
              <a:spcBef>
                <a:spcPts val="0"/>
              </a:spcBef>
            </a:pPr>
            <a:r>
              <a:rPr lang="en-US" dirty="0" smtClean="0"/>
              <a:t>DevOps information sessions (Tactic 2)</a:t>
            </a:r>
          </a:p>
          <a:p>
            <a:pPr>
              <a:lnSpc>
                <a:spcPct val="100000"/>
              </a:lnSpc>
              <a:spcBef>
                <a:spcPts val="0"/>
              </a:spcBef>
            </a:pPr>
            <a:r>
              <a:rPr lang="en-US" dirty="0" smtClean="0"/>
              <a:t>Make Work Visible (Tactic 11) – TFS Kanban</a:t>
            </a:r>
          </a:p>
          <a:p>
            <a:pPr>
              <a:lnSpc>
                <a:spcPct val="100000"/>
              </a:lnSpc>
              <a:spcBef>
                <a:spcPts val="0"/>
              </a:spcBef>
            </a:pPr>
            <a:r>
              <a:rPr lang="en-US" dirty="0" smtClean="0"/>
              <a:t>Experiments (Tactic 4) – vRA for IaaS</a:t>
            </a:r>
          </a:p>
          <a:p>
            <a:pPr>
              <a:lnSpc>
                <a:spcPct val="100000"/>
              </a:lnSpc>
              <a:spcBef>
                <a:spcPts val="0"/>
              </a:spcBef>
            </a:pPr>
            <a:r>
              <a:rPr lang="en-US" dirty="0" smtClean="0"/>
              <a:t>Gemba Walks (Tactic 9)</a:t>
            </a:r>
          </a:p>
          <a:p>
            <a:pPr>
              <a:lnSpc>
                <a:spcPct val="100000"/>
              </a:lnSpc>
              <a:spcBef>
                <a:spcPts val="0"/>
              </a:spcBef>
            </a:pPr>
            <a:endParaRPr lang="en-US" dirty="0" smtClean="0"/>
          </a:p>
          <a:p>
            <a:pPr>
              <a:lnSpc>
                <a:spcPct val="100000"/>
              </a:lnSpc>
              <a:spcBef>
                <a:spcPts val="0"/>
              </a:spcBef>
            </a:pPr>
            <a:r>
              <a:rPr lang="en-US" dirty="0" smtClean="0"/>
              <a:t>Later</a:t>
            </a:r>
          </a:p>
          <a:p>
            <a:pPr lvl="1">
              <a:lnSpc>
                <a:spcPct val="100000"/>
              </a:lnSpc>
              <a:spcBef>
                <a:spcPts val="0"/>
              </a:spcBef>
            </a:pPr>
            <a:r>
              <a:rPr lang="en-US" dirty="0"/>
              <a:t>Blameless Retrospectives (Tactic 5</a:t>
            </a:r>
            <a:r>
              <a:rPr lang="en-US" dirty="0" smtClean="0"/>
              <a:t>)</a:t>
            </a:r>
            <a:endParaRPr lang="en-US" dirty="0" smtClean="0"/>
          </a:p>
          <a:p>
            <a:pPr lvl="1">
              <a:lnSpc>
                <a:spcPct val="100000"/>
              </a:lnSpc>
              <a:spcBef>
                <a:spcPts val="0"/>
              </a:spcBef>
            </a:pPr>
            <a:r>
              <a:rPr lang="en-US" dirty="0" smtClean="0"/>
              <a:t>Set </a:t>
            </a:r>
            <a:r>
              <a:rPr lang="en-US" dirty="0" smtClean="0"/>
              <a:t>WIP Limits (Tactic 13)</a:t>
            </a:r>
          </a:p>
          <a:p>
            <a:pPr marL="457200" indent="-457200">
              <a:lnSpc>
                <a:spcPct val="100000"/>
              </a:lnSpc>
              <a:spcBef>
                <a:spcPts val="0"/>
              </a:spcBef>
              <a:buFont typeface="+mj-lt"/>
              <a:buAutoNum type="arabicPeriod"/>
            </a:pP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23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0" y="4132862"/>
            <a:ext cx="3635439" cy="241963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8006" y="4170788"/>
            <a:ext cx="1061419" cy="413912"/>
          </a:xfrm>
          <a:prstGeom prst="rect">
            <a:avLst/>
          </a:prstGeom>
        </p:spPr>
      </p:pic>
    </p:spTree>
    <p:extLst>
      <p:ext uri="{BB962C8B-B14F-4D97-AF65-F5344CB8AC3E}">
        <p14:creationId xmlns:p14="http://schemas.microsoft.com/office/powerpoint/2010/main" val="142712955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Org progression</a:t>
            </a:r>
            <a:endParaRPr lang="en-US" dirty="0"/>
          </a:p>
        </p:txBody>
      </p:sp>
      <p:sp>
        <p:nvSpPr>
          <p:cNvPr id="3" name="Content Placeholder 2"/>
          <p:cNvSpPr>
            <a:spLocks noGrp="1"/>
          </p:cNvSpPr>
          <p:nvPr>
            <p:ph idx="1"/>
          </p:nvPr>
        </p:nvSpPr>
        <p:spPr/>
        <p:txBody>
          <a:bodyPr/>
          <a:lstStyle/>
          <a:p>
            <a:pPr marL="0" indent="0">
              <a:buNone/>
            </a:pPr>
            <a:r>
              <a:rPr lang="en-US" b="1" u="sng" dirty="0" smtClean="0"/>
              <a:t>Cognitive - 2015</a:t>
            </a:r>
            <a:endParaRPr lang="en-US" b="1" u="sng" dirty="0"/>
          </a:p>
          <a:p>
            <a:pPr lvl="1"/>
            <a:r>
              <a:rPr lang="en-US" sz="2000" dirty="0"/>
              <a:t>Exposed to new ideas, expand their knowledge and begin to think differently</a:t>
            </a:r>
            <a:r>
              <a:rPr lang="en-US" sz="2000" dirty="0" smtClean="0"/>
              <a:t>.</a:t>
            </a:r>
          </a:p>
          <a:p>
            <a:pPr lvl="1"/>
            <a:endParaRPr lang="en-US" sz="2000" dirty="0"/>
          </a:p>
          <a:p>
            <a:pPr marL="0" indent="0">
              <a:buNone/>
            </a:pPr>
            <a:r>
              <a:rPr lang="en-US" b="1" u="sng" dirty="0" smtClean="0"/>
              <a:t>Behavioral - 2016</a:t>
            </a:r>
            <a:endParaRPr lang="en-US" b="1" u="sng" dirty="0"/>
          </a:p>
          <a:p>
            <a:pPr lvl="1"/>
            <a:r>
              <a:rPr lang="en-US" sz="2000" dirty="0"/>
              <a:t>Employees internalize new insights and alter behavior</a:t>
            </a:r>
            <a:r>
              <a:rPr lang="en-US" sz="2000" dirty="0" smtClean="0"/>
              <a:t>.</a:t>
            </a:r>
          </a:p>
          <a:p>
            <a:pPr lvl="1"/>
            <a:endParaRPr lang="en-US" sz="2000" dirty="0"/>
          </a:p>
          <a:p>
            <a:pPr marL="0" indent="0">
              <a:buNone/>
            </a:pPr>
            <a:r>
              <a:rPr lang="en-US" b="1" u="sng" dirty="0"/>
              <a:t>Performance </a:t>
            </a:r>
            <a:r>
              <a:rPr lang="en-US" b="1" u="sng" dirty="0" smtClean="0"/>
              <a:t>Improvement - 2017</a:t>
            </a:r>
            <a:endParaRPr lang="en-US" b="1" u="sng" dirty="0"/>
          </a:p>
          <a:p>
            <a:pPr lvl="1"/>
            <a:r>
              <a:rPr lang="en-US" sz="2000" dirty="0"/>
              <a:t>Changes in behavior leading to measurable improvements in results.</a:t>
            </a:r>
          </a:p>
          <a:p>
            <a:endParaRPr lang="en-US" sz="2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24</a:t>
            </a:fld>
            <a:endParaRPr lang="en-US"/>
          </a:p>
        </p:txBody>
      </p:sp>
    </p:spTree>
    <p:extLst>
      <p:ext uri="{BB962C8B-B14F-4D97-AF65-F5344CB8AC3E}">
        <p14:creationId xmlns:p14="http://schemas.microsoft.com/office/powerpoint/2010/main" val="174190583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2015</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25</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167003331"/>
              </p:ext>
            </p:extLst>
          </p:nvPr>
        </p:nvGraphicFramePr>
        <p:xfrm>
          <a:off x="457199"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Daily Standup </a:t>
                      </a:r>
                      <a:r>
                        <a:rPr lang="en-US" sz="1600" baseline="0" dirty="0" smtClean="0">
                          <a:solidFill>
                            <a:schemeClr val="bg1"/>
                          </a:solidFill>
                          <a:latin typeface="Courier" charset="0"/>
                          <a:ea typeface="Courier" charset="0"/>
                          <a:cs typeface="Courier" charset="0"/>
                          <a:sym typeface="Wingdings"/>
                        </a:rPr>
                        <a:t> Weekly Standup</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sym typeface="Wingdings"/>
                        </a:rPr>
                        <a:t>TFS Version Control : </a:t>
                      </a:r>
                      <a:r>
                        <a:rPr lang="en-US" sz="1600" b="1" i="1" baseline="0" dirty="0" smtClean="0">
                          <a:solidFill>
                            <a:srgbClr val="FFFF00"/>
                          </a:solidFill>
                          <a:latin typeface="Courier" charset="0"/>
                          <a:ea typeface="Courier" charset="0"/>
                          <a:cs typeface="Courier" charset="0"/>
                          <a:sym typeface="Wingdings"/>
                        </a:rPr>
                        <a:t>Goal 250 artifacts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sym typeface="Wingdings"/>
                        </a:rPr>
                        <a:t>Conferences – spread wealth</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none" baseline="0" dirty="0" smtClean="0">
                          <a:solidFill>
                            <a:srgbClr val="FFFF00"/>
                          </a:solidFill>
                          <a:latin typeface="Courier" charset="0"/>
                          <a:ea typeface="Courier" charset="0"/>
                          <a:cs typeface="Courier" charset="0"/>
                        </a:rPr>
                        <a:t>DevOps in a Microsoft World (Snover)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Primary / Alternate engineer swaps</a:t>
                      </a:r>
                      <a:endParaRPr lang="en-US" sz="1600" baseline="0" dirty="0" smtClean="0">
                        <a:solidFill>
                          <a:schemeClr val="bg1"/>
                        </a:solidFill>
                        <a:latin typeface="Courier" charset="0"/>
                        <a:ea typeface="Courier" charset="0"/>
                        <a:cs typeface="Courier"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721797941"/>
              </p:ext>
            </p:extLst>
          </p:nvPr>
        </p:nvGraphicFramePr>
        <p:xfrm>
          <a:off x="6090248" y="1408860"/>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Conf 2015 x 10</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Phoenix Project suggested reading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Nordstrom reference calls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0" baseline="0" dirty="0" smtClean="0">
                          <a:solidFill>
                            <a:schemeClr val="bg1"/>
                          </a:solidFill>
                          <a:latin typeface="Courier" charset="0"/>
                          <a:ea typeface="Courier" charset="0"/>
                          <a:cs typeface="Courier" charset="0"/>
                        </a:rPr>
                        <a:t>PS &amp; VMware vCloud Automation Center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Prepare Workspace (TFS, </a:t>
                      </a:r>
                      <a:r>
                        <a:rPr lang="en-US" sz="1600" baseline="0" dirty="0" err="1" smtClean="0">
                          <a:solidFill>
                            <a:schemeClr val="bg1"/>
                          </a:solidFill>
                          <a:latin typeface="Courier" charset="0"/>
                          <a:ea typeface="Courier" charset="0"/>
                          <a:cs typeface="Courier" charset="0"/>
                        </a:rPr>
                        <a:t>.Net</a:t>
                      </a:r>
                      <a:r>
                        <a:rPr lang="en-US" sz="1600" baseline="0" dirty="0" smtClean="0">
                          <a:solidFill>
                            <a:schemeClr val="bg1"/>
                          </a:solidFill>
                          <a:latin typeface="Courier" charset="0"/>
                          <a:ea typeface="Courier" charset="0"/>
                          <a:cs typeface="Courier" charset="0"/>
                        </a:rPr>
                        <a:t>, PS, </a:t>
                      </a:r>
                      <a:r>
                        <a:rPr lang="en-US" sz="1600" baseline="0" dirty="0" err="1" smtClean="0">
                          <a:solidFill>
                            <a:schemeClr val="bg1"/>
                          </a:solidFill>
                          <a:latin typeface="Courier" charset="0"/>
                          <a:ea typeface="Courier" charset="0"/>
                          <a:cs typeface="Courier" charset="0"/>
                        </a:rPr>
                        <a:t>ChefDk</a:t>
                      </a:r>
                      <a:r>
                        <a:rPr lang="en-US" sz="1600" baseline="0" dirty="0" smtClean="0">
                          <a:solidFill>
                            <a:schemeClr val="bg1"/>
                          </a:solidFill>
                          <a:latin typeface="Courier" charset="0"/>
                          <a:ea typeface="Courier" charset="0"/>
                          <a:cs typeface="Courier" charset="0"/>
                        </a:rPr>
                        <a:t>)</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POC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392433980"/>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Enterprise CHEF contract (700 nodes)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Weekly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DSC Server provisioning (PoshOrigin)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Difficulty stabilizing tools, automation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Height of frustration </a:t>
                      </a:r>
                      <a:r>
                        <a:rPr lang="en-US" sz="1600" b="1" baseline="0" dirty="0" smtClean="0">
                          <a:solidFill>
                            <a:srgbClr val="FFFF00"/>
                          </a:solidFill>
                          <a:latin typeface="Courier" charset="0"/>
                          <a:ea typeface="Courier" charset="0"/>
                          <a:cs typeface="Courier" charset="0"/>
                          <a:sym typeface="Wingdings"/>
                        </a:rPr>
                        <a:t></a:t>
                      </a:r>
                      <a:endParaRPr lang="en-US" sz="1600" b="1" baseline="0" dirty="0" smtClean="0">
                        <a:solidFill>
                          <a:srgbClr val="FFFF00"/>
                        </a:solidFill>
                        <a:latin typeface="Courier" charset="0"/>
                        <a:ea typeface="Courier" charset="0"/>
                        <a:cs typeface="Courier" charset="0"/>
                      </a:endParaRP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onsite training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662661411"/>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Simplified PoshOrigin: WSIWYG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Greenfield via Server provisioning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Automation for ransomware remediation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Curious people series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Desktop PowerShell module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CHEF: 100+ Greenfield Servers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500+ artifacts in version control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294421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2016</a:t>
            </a:r>
            <a:endParaRPr lang="en-US"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latin typeface="Courier" charset="0"/>
                <a:ea typeface="Courier" charset="0"/>
                <a:cs typeface="Courier" charset="0"/>
              </a:rPr>
              <a:pPr/>
              <a:t>26</a:t>
            </a:fld>
            <a:endParaRPr lang="en-US">
              <a:latin typeface="Courier" charset="0"/>
              <a:ea typeface="Courier" charset="0"/>
              <a:cs typeface="Courier" charset="0"/>
            </a:endParaRPr>
          </a:p>
        </p:txBody>
      </p:sp>
      <p:graphicFrame>
        <p:nvGraphicFramePr>
          <p:cNvPr id="4" name="Table 3"/>
          <p:cNvGraphicFramePr>
            <a:graphicFrameLocks noGrp="1" noChangeAspect="1"/>
          </p:cNvGraphicFramePr>
          <p:nvPr>
            <p:extLst>
              <p:ext uri="{D42A27DB-BD31-4B8C-83A1-F6EECF244321}">
                <p14:modId xmlns:p14="http://schemas.microsoft.com/office/powerpoint/2010/main" val="185345375"/>
              </p:ext>
            </p:extLst>
          </p:nvPr>
        </p:nvGraphicFramePr>
        <p:xfrm>
          <a:off x="457199"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Q1</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Greenfield N-Tier App with CHEF</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CHEF onsite training</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Slack experimentation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Work visibility &amp; analytics – TFS + PowerShell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Clean up ticketing system</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vRA, NSX, etc. investigation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All in one monitoring solution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0" name="Table 9"/>
          <p:cNvGraphicFramePr>
            <a:graphicFrameLocks noGrp="1" noChangeAspect="1"/>
          </p:cNvGraphicFramePr>
          <p:nvPr>
            <p:extLst>
              <p:ext uri="{D42A27DB-BD31-4B8C-83A1-F6EECF244321}">
                <p14:modId xmlns:p14="http://schemas.microsoft.com/office/powerpoint/2010/main" val="1848612960"/>
              </p:ext>
            </p:extLst>
          </p:nvPr>
        </p:nvGraphicFramePr>
        <p:xfrm>
          <a:off x="6090248" y="1408860"/>
          <a:ext cx="5633049" cy="2407920"/>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Q2</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Exploration:</a:t>
                      </a:r>
                      <a:r>
                        <a:rPr lang="en-US" sz="1600" b="1" u="none" baseline="0" dirty="0" smtClean="0">
                          <a:solidFill>
                            <a:srgbClr val="FFFF00"/>
                          </a:solidFill>
                          <a:latin typeface="Courier" charset="0"/>
                          <a:ea typeface="Courier" charset="0"/>
                          <a:cs typeface="Courier" charset="0"/>
                        </a:rPr>
                        <a:t> </a:t>
                      </a:r>
                      <a:r>
                        <a:rPr lang="en-US" sz="1600" baseline="0" dirty="0" smtClean="0">
                          <a:solidFill>
                            <a:srgbClr val="FFFF00"/>
                          </a:solidFill>
                          <a:latin typeface="Courier" charset="0"/>
                          <a:ea typeface="Courier" charset="0"/>
                          <a:cs typeface="Courier" charset="0"/>
                        </a:rPr>
                        <a:t>PS script consumption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aseline="0" dirty="0" smtClean="0">
                          <a:solidFill>
                            <a:schemeClr val="bg1"/>
                          </a:solidFill>
                          <a:latin typeface="Courier" charset="0"/>
                          <a:ea typeface="Courier" charset="0"/>
                          <a:cs typeface="Courier" charset="0"/>
                        </a:rPr>
                        <a:t> </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psake, pester, Artifactory</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Stretched vSAN cluster</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baseline="0" dirty="0" smtClean="0">
                          <a:solidFill>
                            <a:srgbClr val="FFFF00"/>
                          </a:solidFill>
                          <a:latin typeface="Courier" charset="0"/>
                          <a:ea typeface="Courier" charset="0"/>
                          <a:cs typeface="Courier" charset="0"/>
                        </a:rPr>
                        <a:t>Data Center migration via automation</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PowerShell module to manage TFS Kanban</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Community:</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DevOpsDays Portland Sponsor</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aseline="0" dirty="0" smtClean="0">
                          <a:solidFill>
                            <a:schemeClr val="bg1"/>
                          </a:solidFill>
                          <a:latin typeface="Courier" charset="0"/>
                          <a:ea typeface="Courier" charset="0"/>
                          <a:cs typeface="Courier" charset="0"/>
                        </a:rPr>
                        <a:t>CFPs for tech conferences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1" name="Table 10"/>
          <p:cNvGraphicFramePr>
            <a:graphicFrameLocks noGrp="1" noChangeAspect="1"/>
          </p:cNvGraphicFramePr>
          <p:nvPr>
            <p:extLst>
              <p:ext uri="{D42A27DB-BD31-4B8C-83A1-F6EECF244321}">
                <p14:modId xmlns:p14="http://schemas.microsoft.com/office/powerpoint/2010/main" val="1335953634"/>
              </p:ext>
            </p:extLst>
          </p:nvPr>
        </p:nvGraphicFramePr>
        <p:xfrm>
          <a:off x="457199"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Q3</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Ideas:</a:t>
                      </a:r>
                      <a:r>
                        <a:rPr lang="en-US" sz="1600" b="1" baseline="0" dirty="0" smtClean="0">
                          <a:solidFill>
                            <a:srgbClr val="FFFF00"/>
                          </a:solidFill>
                          <a:latin typeface="Courier" charset="0"/>
                          <a:ea typeface="Courier" charset="0"/>
                          <a:cs typeface="Courier" charset="0"/>
                        </a:rPr>
                        <a:t> VelocityConf - ChatOps &amp;  Rotations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Book:</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“Team of Teams” McChrystal</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Organization: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Cross functional re-org </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SCM:</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GitLab – version control &amp; CI/CD</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CHEF + Hubot + Slack + GitLab</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Automation:</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O365 Exchange in Cloud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noChangeAspect="1"/>
          </p:cNvGraphicFramePr>
          <p:nvPr>
            <p:extLst>
              <p:ext uri="{D42A27DB-BD31-4B8C-83A1-F6EECF244321}">
                <p14:modId xmlns:p14="http://schemas.microsoft.com/office/powerpoint/2010/main" val="729277212"/>
              </p:ext>
            </p:extLst>
          </p:nvPr>
        </p:nvGraphicFramePr>
        <p:xfrm>
          <a:off x="6090248" y="3814679"/>
          <a:ext cx="5633049" cy="2396045"/>
        </p:xfrm>
        <a:graphic>
          <a:graphicData uri="http://schemas.openxmlformats.org/drawingml/2006/table">
            <a:tbl>
              <a:tblPr firstRow="1" bandRow="1">
                <a:tableStyleId>{2D5ABB26-0587-4C30-8999-92F81FD0307C}</a:tableStyleId>
              </a:tblPr>
              <a:tblGrid>
                <a:gridCol w="5633049"/>
              </a:tblGrid>
              <a:tr h="2396045">
                <a:tc>
                  <a:txBody>
                    <a:bodyPr/>
                    <a:lstStyle/>
                    <a:p>
                      <a:pPr marL="285750" marR="0" lvl="0" indent="-285750" algn="ctr" defTabSz="914400" rtl="0" eaLnBrk="1" fontAlgn="auto" latinLnBrk="0" hangingPunct="1">
                        <a:lnSpc>
                          <a:spcPct val="100000"/>
                        </a:lnSpc>
                        <a:spcBef>
                          <a:spcPts val="0"/>
                        </a:spcBef>
                        <a:spcAft>
                          <a:spcPts val="0"/>
                        </a:spcAft>
                        <a:buClrTx/>
                        <a:buSzTx/>
                        <a:buFont typeface="Arial" charset="0"/>
                        <a:buNone/>
                        <a:tabLst/>
                        <a:defRPr/>
                      </a:pPr>
                      <a:r>
                        <a:rPr lang="en-US" sz="2400" u="sng" dirty="0" smtClean="0">
                          <a:solidFill>
                            <a:schemeClr val="bg1"/>
                          </a:solidFill>
                          <a:latin typeface="Courier" charset="0"/>
                          <a:ea typeface="Courier" charset="0"/>
                          <a:cs typeface="Courier" charset="0"/>
                        </a:rPr>
                        <a:t>Q4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Exploration</a:t>
                      </a:r>
                      <a:r>
                        <a:rPr lang="en-US" sz="1600" baseline="0" dirty="0" smtClean="0">
                          <a:solidFill>
                            <a:schemeClr val="bg1"/>
                          </a:solidFill>
                          <a:latin typeface="Courier" charset="0"/>
                          <a:ea typeface="Courier" charset="0"/>
                          <a:cs typeface="Courier" charset="0"/>
                        </a:rPr>
                        <a:t>: scripting for AWS/Azure, EMC</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Challenges:</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Loadbalancer pains, SOX 404</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CHEF:</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500+ Servers &amp; CHEF Automate</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ChatOps:</a:t>
                      </a:r>
                      <a:r>
                        <a:rPr lang="en-US" sz="1600" b="1" baseline="0" dirty="0" smtClean="0">
                          <a:solidFill>
                            <a:srgbClr val="FFFF00"/>
                          </a:solidFill>
                          <a:latin typeface="Courier" charset="0"/>
                          <a:ea typeface="Courier" charset="0"/>
                          <a:cs typeface="Courier" charset="0"/>
                        </a:rPr>
                        <a:t> 150+ scripts, “Etsy Day 1”, demos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rgbClr val="FFFF00"/>
                          </a:solidFill>
                          <a:latin typeface="Courier" charset="0"/>
                          <a:ea typeface="Courier" charset="0"/>
                          <a:cs typeface="Courier" charset="0"/>
                        </a:rPr>
                        <a:t>Friction:</a:t>
                      </a:r>
                      <a:r>
                        <a:rPr lang="en-US" sz="1600" b="1" u="none" baseline="0" dirty="0" smtClean="0">
                          <a:solidFill>
                            <a:srgbClr val="FFFF00"/>
                          </a:solidFill>
                          <a:latin typeface="Courier" charset="0"/>
                          <a:ea typeface="Courier" charset="0"/>
                          <a:cs typeface="Courier" charset="0"/>
                        </a:rPr>
                        <a:t> </a:t>
                      </a:r>
                      <a:r>
                        <a:rPr lang="en-US" sz="1600" b="1" baseline="0" dirty="0" smtClean="0">
                          <a:solidFill>
                            <a:srgbClr val="FFFF00"/>
                          </a:solidFill>
                          <a:latin typeface="Courier" charset="0"/>
                          <a:ea typeface="Courier" charset="0"/>
                          <a:cs typeface="Courier" charset="0"/>
                        </a:rPr>
                        <a:t>Prioritization, Principles</a:t>
                      </a:r>
                    </a:p>
                    <a:p>
                      <a:pPr marL="285750" marR="0" lvl="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600" b="1" u="sng" baseline="0" dirty="0" smtClean="0">
                          <a:solidFill>
                            <a:schemeClr val="bg1"/>
                          </a:solidFill>
                          <a:latin typeface="Courier" charset="0"/>
                          <a:ea typeface="Courier" charset="0"/>
                          <a:cs typeface="Courier" charset="0"/>
                        </a:rPr>
                        <a:t>Org:</a:t>
                      </a:r>
                      <a:r>
                        <a:rPr lang="en-US" sz="1600" b="1" u="none" baseline="0" dirty="0" smtClean="0">
                          <a:solidFill>
                            <a:schemeClr val="bg1"/>
                          </a:solidFill>
                          <a:latin typeface="Courier" charset="0"/>
                          <a:ea typeface="Courier" charset="0"/>
                          <a:cs typeface="Courier" charset="0"/>
                        </a:rPr>
                        <a:t> </a:t>
                      </a:r>
                      <a:r>
                        <a:rPr lang="en-US" sz="1600" baseline="0" dirty="0" smtClean="0">
                          <a:solidFill>
                            <a:schemeClr val="bg1"/>
                          </a:solidFill>
                          <a:latin typeface="Courier" charset="0"/>
                          <a:ea typeface="Courier" charset="0"/>
                          <a:cs typeface="Courier" charset="0"/>
                        </a:rPr>
                        <a:t>Hiring great engineers, rotations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5621923"/>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42424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42424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42424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2017 </a:t>
            </a:r>
            <a:endParaRPr lang="en-US" dirty="0"/>
          </a:p>
        </p:txBody>
      </p:sp>
      <p:sp>
        <p:nvSpPr>
          <p:cNvPr id="6" name="Content Placeholder 5"/>
          <p:cNvSpPr>
            <a:spLocks noGrp="1"/>
          </p:cNvSpPr>
          <p:nvPr>
            <p:ph idx="1"/>
          </p:nvPr>
        </p:nvSpPr>
        <p:spPr>
          <a:xfrm>
            <a:off x="533400" y="1320800"/>
            <a:ext cx="11201400" cy="4856163"/>
          </a:xfrm>
        </p:spPr>
        <p:txBody>
          <a:bodyPr/>
          <a:lstStyle/>
          <a:p>
            <a:pPr>
              <a:lnSpc>
                <a:spcPct val="100000"/>
              </a:lnSpc>
              <a:spcBef>
                <a:spcPts val="0"/>
              </a:spcBef>
            </a:pPr>
            <a:r>
              <a:rPr lang="en-US" sz="1600" b="1" u="sng" dirty="0" smtClean="0"/>
              <a:t>Organization</a:t>
            </a:r>
            <a:endParaRPr lang="en-US" sz="1400" dirty="0" smtClean="0"/>
          </a:p>
          <a:p>
            <a:pPr lvl="1">
              <a:lnSpc>
                <a:spcPct val="100000"/>
              </a:lnSpc>
              <a:spcBef>
                <a:spcPts val="0"/>
              </a:spcBef>
            </a:pPr>
            <a:r>
              <a:rPr lang="en-US" sz="1400" dirty="0"/>
              <a:t>Cross-functional </a:t>
            </a:r>
            <a:r>
              <a:rPr lang="en-US" sz="1400" dirty="0" smtClean="0"/>
              <a:t>teams “Pods” </a:t>
            </a:r>
            <a:r>
              <a:rPr lang="en-US" sz="1400" dirty="0"/>
              <a:t>of 4 to 5 that rotate </a:t>
            </a:r>
          </a:p>
          <a:p>
            <a:pPr lvl="1">
              <a:lnSpc>
                <a:spcPct val="100000"/>
              </a:lnSpc>
              <a:spcBef>
                <a:spcPts val="0"/>
              </a:spcBef>
            </a:pPr>
            <a:r>
              <a:rPr lang="en-US" sz="1400" dirty="0" smtClean="0"/>
              <a:t>Scheduled weekly </a:t>
            </a:r>
            <a:r>
              <a:rPr lang="en-US" sz="1400" dirty="0" smtClean="0"/>
              <a:t>retrospectives – ITSM Queue, Notable incidents/projects </a:t>
            </a:r>
            <a:endParaRPr lang="en-US" sz="1400" dirty="0"/>
          </a:p>
          <a:p>
            <a:pPr>
              <a:lnSpc>
                <a:spcPct val="100000"/>
              </a:lnSpc>
              <a:spcBef>
                <a:spcPts val="0"/>
              </a:spcBef>
            </a:pPr>
            <a:endParaRPr lang="en-US" sz="1600" dirty="0" smtClean="0"/>
          </a:p>
          <a:p>
            <a:pPr>
              <a:lnSpc>
                <a:spcPct val="100000"/>
              </a:lnSpc>
              <a:spcBef>
                <a:spcPts val="0"/>
              </a:spcBef>
            </a:pPr>
            <a:r>
              <a:rPr lang="en-US" sz="1600" b="1" u="sng" dirty="0" smtClean="0"/>
              <a:t>ChatOps</a:t>
            </a:r>
          </a:p>
          <a:p>
            <a:pPr lvl="1">
              <a:lnSpc>
                <a:spcPct val="100000"/>
              </a:lnSpc>
              <a:spcBef>
                <a:spcPts val="0"/>
              </a:spcBef>
            </a:pPr>
            <a:r>
              <a:rPr lang="en-US" sz="1400" dirty="0"/>
              <a:t>“We should create a RYU for that</a:t>
            </a:r>
            <a:r>
              <a:rPr lang="en-US" sz="1400" dirty="0" smtClean="0"/>
              <a:t>”</a:t>
            </a:r>
          </a:p>
          <a:p>
            <a:pPr lvl="1">
              <a:lnSpc>
                <a:spcPct val="100000"/>
              </a:lnSpc>
              <a:spcBef>
                <a:spcPts val="0"/>
              </a:spcBef>
            </a:pPr>
            <a:r>
              <a:rPr lang="en-US" sz="1400" dirty="0"/>
              <a:t>Demo with Microsoft’s Teams Product </a:t>
            </a:r>
            <a:r>
              <a:rPr lang="en-US" sz="1400" dirty="0" smtClean="0"/>
              <a:t>leadership</a:t>
            </a:r>
            <a:endParaRPr lang="en-US" sz="1400" dirty="0" smtClean="0"/>
          </a:p>
          <a:p>
            <a:pPr lvl="1">
              <a:lnSpc>
                <a:spcPct val="100000"/>
              </a:lnSpc>
              <a:spcBef>
                <a:spcPts val="0"/>
              </a:spcBef>
            </a:pPr>
            <a:r>
              <a:rPr lang="en-US" sz="1400" dirty="0" smtClean="0"/>
              <a:t>Contributions </a:t>
            </a:r>
            <a:r>
              <a:rPr lang="en-US" sz="1400" dirty="0"/>
              <a:t>from other </a:t>
            </a:r>
            <a:r>
              <a:rPr lang="en-US" sz="1400" dirty="0" smtClean="0"/>
              <a:t>orgs </a:t>
            </a:r>
            <a:endParaRPr lang="en-US" sz="1400" dirty="0"/>
          </a:p>
          <a:p>
            <a:pPr lvl="1">
              <a:lnSpc>
                <a:spcPct val="100000"/>
              </a:lnSpc>
              <a:spcBef>
                <a:spcPts val="0"/>
              </a:spcBef>
            </a:pPr>
            <a:r>
              <a:rPr lang="en-US" sz="1400" dirty="0" smtClean="0"/>
              <a:t>Slack </a:t>
            </a:r>
            <a:r>
              <a:rPr lang="en-US" sz="1400" dirty="0" smtClean="0"/>
              <a:t>Rules of Engagement (Skype For Business, Workplace, etc.)</a:t>
            </a:r>
          </a:p>
          <a:p>
            <a:pPr lvl="1">
              <a:lnSpc>
                <a:spcPct val="100000"/>
              </a:lnSpc>
              <a:spcBef>
                <a:spcPts val="0"/>
              </a:spcBef>
            </a:pPr>
            <a:r>
              <a:rPr lang="en-US" sz="1400" dirty="0" smtClean="0"/>
              <a:t>Azure Management &amp; Costing, NetScaler, SharePoint, Teradata, Commvault, </a:t>
            </a:r>
            <a:r>
              <a:rPr lang="en-US" sz="1400" dirty="0" smtClean="0"/>
              <a:t>EMC, VMAX </a:t>
            </a:r>
            <a:r>
              <a:rPr lang="en-US" sz="1400" dirty="0" smtClean="0"/>
              <a:t>migrations</a:t>
            </a:r>
          </a:p>
          <a:p>
            <a:pPr lvl="1">
              <a:lnSpc>
                <a:spcPct val="100000"/>
              </a:lnSpc>
              <a:spcBef>
                <a:spcPts val="0"/>
              </a:spcBef>
            </a:pPr>
            <a:endParaRPr lang="en-US" sz="1600" dirty="0" smtClean="0"/>
          </a:p>
          <a:p>
            <a:pPr>
              <a:lnSpc>
                <a:spcPct val="100000"/>
              </a:lnSpc>
              <a:spcBef>
                <a:spcPts val="0"/>
              </a:spcBef>
            </a:pPr>
            <a:r>
              <a:rPr lang="en-US" sz="1600" b="1" u="sng" dirty="0" smtClean="0"/>
              <a:t>Azure PaaS </a:t>
            </a:r>
            <a:r>
              <a:rPr lang="en-US" sz="1600" b="1" u="sng" dirty="0" smtClean="0"/>
              <a:t>Exploration</a:t>
            </a:r>
          </a:p>
          <a:p>
            <a:pPr lvl="1">
              <a:lnSpc>
                <a:spcPct val="100000"/>
              </a:lnSpc>
              <a:spcBef>
                <a:spcPts val="0"/>
              </a:spcBef>
            </a:pPr>
            <a:r>
              <a:rPr lang="en-US" sz="1400" dirty="0" smtClean="0"/>
              <a:t>10 Proofs of Concept in flight, GitLab CI (Terraform/ARM</a:t>
            </a:r>
            <a:r>
              <a:rPr lang="en-US" sz="1400" dirty="0" smtClean="0"/>
              <a:t>)</a:t>
            </a:r>
          </a:p>
          <a:p>
            <a:pPr lvl="1">
              <a:lnSpc>
                <a:spcPct val="100000"/>
              </a:lnSpc>
              <a:spcBef>
                <a:spcPts val="0"/>
              </a:spcBef>
            </a:pPr>
            <a:r>
              <a:rPr lang="en-US" sz="1400" dirty="0" smtClean="0"/>
              <a:t>Emerging ”cloud first” orientation</a:t>
            </a:r>
          </a:p>
          <a:p>
            <a:pPr lvl="1">
              <a:lnSpc>
                <a:spcPct val="100000"/>
              </a:lnSpc>
              <a:spcBef>
                <a:spcPts val="0"/>
              </a:spcBef>
            </a:pPr>
            <a:r>
              <a:rPr lang="en-US" sz="1400" dirty="0" smtClean="0"/>
              <a:t>Deferred Capital re-investment in Colocation facilities</a:t>
            </a:r>
            <a:endParaRPr lang="en-US" sz="1400" dirty="0" smtClean="0"/>
          </a:p>
          <a:p>
            <a:pPr lvl="1">
              <a:lnSpc>
                <a:spcPct val="100000"/>
              </a:lnSpc>
              <a:spcBef>
                <a:spcPts val="0"/>
              </a:spcBef>
            </a:pPr>
            <a:endParaRPr lang="en-US" sz="1600" dirty="0" smtClean="0"/>
          </a:p>
          <a:p>
            <a:pPr>
              <a:lnSpc>
                <a:spcPct val="100000"/>
              </a:lnSpc>
              <a:spcBef>
                <a:spcPts val="0"/>
              </a:spcBef>
            </a:pPr>
            <a:r>
              <a:rPr lang="en-US" sz="1600" b="1" u="sng" dirty="0" smtClean="0"/>
              <a:t>Green/Blue</a:t>
            </a:r>
          </a:p>
          <a:p>
            <a:pPr lvl="1">
              <a:lnSpc>
                <a:spcPct val="100000"/>
              </a:lnSpc>
              <a:spcBef>
                <a:spcPts val="0"/>
              </a:spcBef>
            </a:pPr>
            <a:r>
              <a:rPr lang="en-US" sz="1400" dirty="0" smtClean="0"/>
              <a:t>NetScaler, SAP Application Servers</a:t>
            </a:r>
          </a:p>
          <a:p>
            <a:pPr lvl="1">
              <a:lnSpc>
                <a:spcPct val="100000"/>
              </a:lnSpc>
              <a:spcBef>
                <a:spcPts val="0"/>
              </a:spcBef>
            </a:pPr>
            <a:endParaRPr lang="en-US" sz="1600" dirty="0"/>
          </a:p>
          <a:p>
            <a:pPr>
              <a:lnSpc>
                <a:spcPct val="100000"/>
              </a:lnSpc>
              <a:spcBef>
                <a:spcPts val="0"/>
              </a:spcBef>
            </a:pPr>
            <a:r>
              <a:rPr lang="en-US" sz="1600" b="1" u="sng" dirty="0" smtClean="0"/>
              <a:t>CHEF</a:t>
            </a:r>
            <a:endParaRPr lang="en-US" sz="1600" b="1" u="sng" dirty="0"/>
          </a:p>
          <a:p>
            <a:pPr lvl="1">
              <a:lnSpc>
                <a:spcPct val="100000"/>
              </a:lnSpc>
              <a:spcBef>
                <a:spcPts val="0"/>
              </a:spcBef>
            </a:pPr>
            <a:r>
              <a:rPr lang="en-US" sz="1400" dirty="0" smtClean="0"/>
              <a:t>”Brownfield”, 1300+ Servers, Sensu cookbook, Security / Compliance CIS cookbooks</a:t>
            </a:r>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27</a:t>
            </a:fld>
            <a:endParaRPr lang="en-US"/>
          </a:p>
        </p:txBody>
      </p:sp>
    </p:spTree>
    <p:extLst>
      <p:ext uri="{BB962C8B-B14F-4D97-AF65-F5344CB8AC3E}">
        <p14:creationId xmlns:p14="http://schemas.microsoft.com/office/powerpoint/2010/main" val="23995847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706819"/>
            <a:ext cx="11341100" cy="3444363"/>
          </a:xfrm>
        </p:spPr>
        <p:txBody>
          <a:bodyPr anchor="ctr"/>
          <a:lstStyle/>
          <a:p>
            <a:pPr marL="0" indent="0">
              <a:buNone/>
            </a:pPr>
            <a:r>
              <a:rPr lang="en-US" sz="5400" dirty="0" smtClean="0"/>
              <a:t>ChatOps</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28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025" y="649531"/>
            <a:ext cx="4225769" cy="5634359"/>
          </a:xfrm>
          <a:prstGeom prst="rect">
            <a:avLst/>
          </a:prstGeom>
        </p:spPr>
      </p:pic>
    </p:spTree>
    <p:extLst>
      <p:ext uri="{BB962C8B-B14F-4D97-AF65-F5344CB8AC3E}">
        <p14:creationId xmlns:p14="http://schemas.microsoft.com/office/powerpoint/2010/main" val="20950088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706819"/>
            <a:ext cx="11341100" cy="3444363"/>
          </a:xfrm>
        </p:spPr>
        <p:txBody>
          <a:bodyPr anchor="ctr"/>
          <a:lstStyle/>
          <a:p>
            <a:pPr marL="0" indent="0">
              <a:buNone/>
            </a:pPr>
            <a:r>
              <a:rPr lang="en-US" sz="5400" dirty="0" smtClean="0"/>
              <a:t>Provisioning Lab</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29</a:t>
            </a:fld>
            <a:endParaRPr lang="en-US"/>
          </a:p>
        </p:txBody>
      </p:sp>
    </p:spTree>
    <p:extLst>
      <p:ext uri="{BB962C8B-B14F-4D97-AF65-F5344CB8AC3E}">
        <p14:creationId xmlns:p14="http://schemas.microsoft.com/office/powerpoint/2010/main" val="60897369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DevOps Challenges</a:t>
            </a:r>
            <a:endParaRPr lang="en-US" dirty="0"/>
          </a:p>
        </p:txBody>
      </p:sp>
      <p:sp>
        <p:nvSpPr>
          <p:cNvPr id="6" name="Content Placeholder 5"/>
          <p:cNvSpPr>
            <a:spLocks noGrp="1"/>
          </p:cNvSpPr>
          <p:nvPr>
            <p:ph idx="1"/>
          </p:nvPr>
        </p:nvSpPr>
        <p:spPr>
          <a:xfrm>
            <a:off x="838200" y="1840122"/>
            <a:ext cx="8331200" cy="1044575"/>
          </a:xfrm>
        </p:spPr>
        <p:txBody>
          <a:bodyPr/>
          <a:lstStyle/>
          <a:p>
            <a:pPr>
              <a:lnSpc>
                <a:spcPct val="100000"/>
              </a:lnSpc>
              <a:spcBef>
                <a:spcPts val="0"/>
              </a:spcBef>
            </a:pPr>
            <a:r>
              <a:rPr lang="en-US" sz="2000" dirty="0" smtClean="0"/>
              <a:t>Normal, rational </a:t>
            </a:r>
            <a:r>
              <a:rPr lang="en-US" sz="2000" dirty="0" smtClean="0"/>
              <a:t>hesitation to widespread change</a:t>
            </a:r>
            <a:endParaRPr lang="en-US" sz="2000" dirty="0" smtClean="0"/>
          </a:p>
          <a:p>
            <a:pPr>
              <a:lnSpc>
                <a:spcPct val="100000"/>
              </a:lnSpc>
              <a:spcBef>
                <a:spcPts val="0"/>
              </a:spcBef>
            </a:pPr>
            <a:r>
              <a:rPr lang="en-US" sz="2000" dirty="0" smtClean="0"/>
              <a:t>Functional silos, organizational alignment</a:t>
            </a:r>
          </a:p>
          <a:p>
            <a:pPr>
              <a:lnSpc>
                <a:spcPct val="100000"/>
              </a:lnSpc>
              <a:spcBef>
                <a:spcPts val="0"/>
              </a:spcBef>
            </a:pPr>
            <a:r>
              <a:rPr lang="en-US" sz="2000" dirty="0" smtClean="0"/>
              <a:t>Typical </a:t>
            </a:r>
            <a:r>
              <a:rPr lang="en-US" sz="2000" dirty="0" smtClean="0"/>
              <a:t>Agile-Lean-DevOps (ALDO) challenges</a:t>
            </a:r>
            <a:endParaRPr lang="en-US" sz="2000" dirty="0"/>
          </a:p>
        </p:txBody>
      </p:sp>
      <p:sp>
        <p:nvSpPr>
          <p:cNvPr id="3" name="Slide Number Placeholder 2"/>
          <p:cNvSpPr>
            <a:spLocks noGrp="1"/>
          </p:cNvSpPr>
          <p:nvPr>
            <p:ph type="sldNum" sz="quarter" idx="4294967295"/>
          </p:nvPr>
        </p:nvSpPr>
        <p:spPr>
          <a:xfrm>
            <a:off x="152400" y="6283890"/>
            <a:ext cx="807720" cy="410210"/>
          </a:xfrm>
        </p:spPr>
        <p:txBody>
          <a:bodyPr/>
          <a:lstStyle/>
          <a:p>
            <a:fld id="{03CBEB89-E47E-4106-9DE1-9B407DF8E52F}" type="slidenum">
              <a:rPr lang="en-US" smtClean="0"/>
              <a:pPr/>
              <a:t>3</a:t>
            </a:fld>
            <a:endParaRPr lang="en-US"/>
          </a:p>
        </p:txBody>
      </p:sp>
      <p:sp>
        <p:nvSpPr>
          <p:cNvPr id="7" name="Right Brace 6"/>
          <p:cNvSpPr/>
          <p:nvPr/>
        </p:nvSpPr>
        <p:spPr>
          <a:xfrm>
            <a:off x="9347200" y="1912750"/>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Content Placeholder 5"/>
          <p:cNvSpPr txBox="1">
            <a:spLocks/>
          </p:cNvSpPr>
          <p:nvPr/>
        </p:nvSpPr>
        <p:spPr>
          <a:xfrm>
            <a:off x="9956800" y="1844686"/>
            <a:ext cx="2044700" cy="10354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Typical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IT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Org</a:t>
            </a:r>
            <a:endParaRPr lang="en-US" sz="2400" dirty="0"/>
          </a:p>
        </p:txBody>
      </p:sp>
      <p:sp>
        <p:nvSpPr>
          <p:cNvPr id="9" name="Right Brace 8"/>
          <p:cNvSpPr/>
          <p:nvPr/>
        </p:nvSpPr>
        <p:spPr>
          <a:xfrm>
            <a:off x="9347200" y="3369792"/>
            <a:ext cx="431800" cy="121422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5"/>
          <p:cNvSpPr txBox="1">
            <a:spLocks/>
          </p:cNvSpPr>
          <p:nvPr/>
        </p:nvSpPr>
        <p:spPr>
          <a:xfrm>
            <a:off x="9956800" y="3446483"/>
            <a:ext cx="2044700" cy="106084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Typical Microsoft</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Org</a:t>
            </a:r>
            <a:endParaRPr lang="en-US" sz="2400" dirty="0"/>
          </a:p>
        </p:txBody>
      </p:sp>
      <p:sp>
        <p:nvSpPr>
          <p:cNvPr id="11" name="Right Brace 10"/>
          <p:cNvSpPr/>
          <p:nvPr/>
        </p:nvSpPr>
        <p:spPr>
          <a:xfrm>
            <a:off x="9347200" y="4910227"/>
            <a:ext cx="431800" cy="89931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Content Placeholder 5"/>
          <p:cNvSpPr txBox="1">
            <a:spLocks/>
          </p:cNvSpPr>
          <p:nvPr/>
        </p:nvSpPr>
        <p:spPr>
          <a:xfrm>
            <a:off x="9956800" y="5028099"/>
            <a:ext cx="2044700" cy="663575"/>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smtClean="0"/>
              <a:t>Columbia</a:t>
            </a:r>
            <a:endParaRPr lang="en-US" sz="2400" dirty="0"/>
          </a:p>
        </p:txBody>
      </p:sp>
      <p:sp>
        <p:nvSpPr>
          <p:cNvPr id="13" name="Content Placeholder 5"/>
          <p:cNvSpPr txBox="1">
            <a:spLocks/>
          </p:cNvSpPr>
          <p:nvPr/>
        </p:nvSpPr>
        <p:spPr>
          <a:xfrm>
            <a:off x="838200" y="3184367"/>
            <a:ext cx="8331200" cy="1585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Monolithic tools, screenshots, “click next”</a:t>
            </a:r>
          </a:p>
          <a:p>
            <a:pPr>
              <a:lnSpc>
                <a:spcPct val="100000"/>
              </a:lnSpc>
              <a:spcBef>
                <a:spcPts val="0"/>
              </a:spcBef>
            </a:pPr>
            <a:r>
              <a:rPr lang="en-US" sz="2000" dirty="0" smtClean="0"/>
              <a:t>Closed source, undocumented APIs, friction</a:t>
            </a:r>
          </a:p>
          <a:p>
            <a:pPr>
              <a:lnSpc>
                <a:spcPct val="100000"/>
              </a:lnSpc>
              <a:spcBef>
                <a:spcPts val="0"/>
              </a:spcBef>
            </a:pPr>
            <a:r>
              <a:rPr lang="en-US" sz="2000" dirty="0" smtClean="0"/>
              <a:t>Reliance on vendors for engineering</a:t>
            </a:r>
          </a:p>
          <a:p>
            <a:pPr>
              <a:lnSpc>
                <a:spcPct val="100000"/>
              </a:lnSpc>
              <a:spcBef>
                <a:spcPts val="0"/>
              </a:spcBef>
            </a:pPr>
            <a:r>
              <a:rPr lang="en-US" sz="2000" dirty="0" smtClean="0"/>
              <a:t>Silos encouraged by Microsoft</a:t>
            </a:r>
            <a:endParaRPr lang="en-US" sz="2000" dirty="0"/>
          </a:p>
        </p:txBody>
      </p:sp>
      <p:sp>
        <p:nvSpPr>
          <p:cNvPr id="14" name="Content Placeholder 5"/>
          <p:cNvSpPr txBox="1">
            <a:spLocks/>
          </p:cNvSpPr>
          <p:nvPr/>
        </p:nvSpPr>
        <p:spPr>
          <a:xfrm>
            <a:off x="838200" y="4813542"/>
            <a:ext cx="8331200" cy="1092689"/>
          </a:xfrm>
          <a:prstGeom prst="rect">
            <a:avLst/>
          </a:prstGeom>
        </p:spPr>
        <p:txBody>
          <a:bodyPr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ourier" charset="0"/>
                <a:ea typeface="Courier" charset="0"/>
                <a:cs typeface="Courier"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ourier" charset="0"/>
                <a:ea typeface="Courier" charset="0"/>
                <a:cs typeface="Courier"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ourier" charset="0"/>
                <a:ea typeface="Courier" charset="0"/>
                <a:cs typeface="Courier"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ourier" charset="0"/>
                <a:ea typeface="Courier" charset="0"/>
                <a:cs typeface="Courie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dirty="0" smtClean="0"/>
              <a:t>Commercial Off The Shelf (Buy vs. Build)</a:t>
            </a:r>
          </a:p>
          <a:p>
            <a:pPr>
              <a:lnSpc>
                <a:spcPct val="100000"/>
              </a:lnSpc>
              <a:spcBef>
                <a:spcPts val="0"/>
              </a:spcBef>
            </a:pPr>
            <a:r>
              <a:rPr lang="en-US" sz="2000" dirty="0" smtClean="0"/>
              <a:t>Virtualization Complacency</a:t>
            </a:r>
          </a:p>
          <a:p>
            <a:pPr>
              <a:lnSpc>
                <a:spcPct val="100000"/>
              </a:lnSpc>
              <a:spcBef>
                <a:spcPts val="0"/>
              </a:spcBef>
            </a:pPr>
            <a:r>
              <a:rPr lang="en-US" sz="2000" dirty="0" smtClean="0"/>
              <a:t>Limited engineering tradition</a:t>
            </a:r>
          </a:p>
          <a:p>
            <a:pPr>
              <a:lnSpc>
                <a:spcPct val="100000"/>
              </a:lnSpc>
              <a:spcBef>
                <a:spcPts val="0"/>
              </a:spcBef>
            </a:pPr>
            <a:endParaRPr lang="en-US" sz="2000" dirty="0"/>
          </a:p>
        </p:txBody>
      </p:sp>
    </p:spTree>
    <p:extLst>
      <p:ext uri="{BB962C8B-B14F-4D97-AF65-F5344CB8AC3E}">
        <p14:creationId xmlns:p14="http://schemas.microsoft.com/office/powerpoint/2010/main" val="98939357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424242"/>
                                      </p:to>
                                    </p:animClr>
                                  </p:sub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424242"/>
                                      </p:to>
                                    </p:animClr>
                                  </p:sub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42424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0" end="0"/>
                                            </p:txEl>
                                          </p:spTgt>
                                        </p:tgtEl>
                                        <p:attrNameLst>
                                          <p:attrName>ppt_c</p:attrName>
                                        </p:attrNameLst>
                                      </p:cBhvr>
                                      <p:to>
                                        <a:srgbClr val="424242"/>
                                      </p:to>
                                    </p:animClr>
                                  </p:subTnLst>
                                </p:cTn>
                              </p:par>
                              <p:par>
                                <p:cTn id="31" presetID="1" presetClass="entr" presetSubtype="0" fill="hold" nodeType="with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1" end="1"/>
                                            </p:txEl>
                                          </p:spTgt>
                                        </p:tgtEl>
                                        <p:attrNameLst>
                                          <p:attrName>ppt_c</p:attrName>
                                        </p:attrNameLst>
                                      </p:cBhvr>
                                      <p:to>
                                        <a:srgbClr val="424242"/>
                                      </p:to>
                                    </p:animClr>
                                  </p:subTnLst>
                                </p:cTn>
                              </p:par>
                              <p:par>
                                <p:cTn id="33" presetID="1" presetClass="entr" presetSubtype="0" fill="hold" nodeType="with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2" end="2"/>
                                            </p:txEl>
                                          </p:spTgt>
                                        </p:tgtEl>
                                        <p:attrNameLst>
                                          <p:attrName>ppt_c</p:attrName>
                                        </p:attrNameLst>
                                      </p:cBhvr>
                                      <p:to>
                                        <a:srgbClr val="424242"/>
                                      </p:to>
                                    </p:animClr>
                                  </p:subTnLst>
                                </p:cTn>
                              </p:par>
                              <p:par>
                                <p:cTn id="35" presetID="1" presetClass="entr" presetSubtype="0" fill="hold" nodeType="with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3" end="3"/>
                                            </p:txEl>
                                          </p:spTgt>
                                        </p:tgtEl>
                                        <p:attrNameLst>
                                          <p:attrName>ppt_c</p:attrName>
                                        </p:attrNameLst>
                                      </p:cBhvr>
                                      <p:to>
                                        <a:srgbClr val="424242"/>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
                                            <p:txEl>
                                              <p:pRg st="0" end="0"/>
                                            </p:txEl>
                                          </p:spTgt>
                                        </p:tgtEl>
                                        <p:attrNameLst>
                                          <p:attrName>ppt_c</p:attrName>
                                        </p:attrNameLst>
                                      </p:cBhvr>
                                      <p:to>
                                        <a:srgbClr val="424242"/>
                                      </p:to>
                                    </p:animClr>
                                  </p:subTnLst>
                                </p:cTn>
                              </p:par>
                              <p:par>
                                <p:cTn id="49" presetID="1" presetClass="entr" presetSubtype="0" fill="hold" nodeType="with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
                                            <p:txEl>
                                              <p:pRg st="1" end="1"/>
                                            </p:txEl>
                                          </p:spTgt>
                                        </p:tgtEl>
                                        <p:attrNameLst>
                                          <p:attrName>ppt_c</p:attrName>
                                        </p:attrNameLst>
                                      </p:cBhvr>
                                      <p:to>
                                        <a:srgbClr val="424242"/>
                                      </p:to>
                                    </p:animClr>
                                  </p:subTnLst>
                                </p:cTn>
                              </p:par>
                              <p:par>
                                <p:cTn id="51" presetID="1" presetClass="entr" presetSubtype="0" fill="hold" nodeType="withEffect">
                                  <p:stCondLst>
                                    <p:cond delay="0"/>
                                  </p:stCondLst>
                                  <p:childTnLst>
                                    <p:set>
                                      <p:cBhvr>
                                        <p:cTn id="52" dur="1" fill="hold">
                                          <p:stCondLst>
                                            <p:cond delay="0"/>
                                          </p:stCondLst>
                                        </p:cTn>
                                        <p:tgtEl>
                                          <p:spTgt spid="1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
                                            <p:txEl>
                                              <p:pRg st="2" end="2"/>
                                            </p:txEl>
                                          </p:spTgt>
                                        </p:tgtEl>
                                        <p:attrNameLst>
                                          <p:attrName>ppt_c</p:attrName>
                                        </p:attrNameLst>
                                      </p:cBhvr>
                                      <p:to>
                                        <a:srgbClr val="42424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562576"/>
            <a:ext cx="11341100" cy="3732849"/>
          </a:xfrm>
        </p:spPr>
        <p:txBody>
          <a:bodyPr anchor="ctr"/>
          <a:lstStyle/>
          <a:p>
            <a:pPr marL="0" indent="0">
              <a:buNone/>
            </a:pPr>
            <a:r>
              <a:rPr lang="en-US" sz="5400" dirty="0" smtClean="0"/>
              <a:t>Is it possible to use DevOps patterns to teach the organization to become a learning organization?</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30</a:t>
            </a:fld>
            <a:endParaRPr lang="en-US"/>
          </a:p>
        </p:txBody>
      </p:sp>
    </p:spTree>
    <p:extLst>
      <p:ext uri="{BB962C8B-B14F-4D97-AF65-F5344CB8AC3E}">
        <p14:creationId xmlns:p14="http://schemas.microsoft.com/office/powerpoint/2010/main" val="69102097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562576"/>
            <a:ext cx="11341100" cy="3732849"/>
          </a:xfrm>
        </p:spPr>
        <p:txBody>
          <a:bodyPr anchor="ctr"/>
          <a:lstStyle/>
          <a:p>
            <a:pPr marL="0" indent="0">
              <a:buNone/>
            </a:pPr>
            <a:r>
              <a:rPr lang="en-US" sz="5400" dirty="0" smtClean="0"/>
              <a:t>Our experience: YES, But...</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31</a:t>
            </a:fld>
            <a:endParaRPr lang="en-US"/>
          </a:p>
        </p:txBody>
      </p:sp>
    </p:spTree>
    <p:extLst>
      <p:ext uri="{BB962C8B-B14F-4D97-AF65-F5344CB8AC3E}">
        <p14:creationId xmlns:p14="http://schemas.microsoft.com/office/powerpoint/2010/main" val="131433338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935419"/>
            <a:ext cx="11341100" cy="2987163"/>
          </a:xfrm>
        </p:spPr>
        <p:txBody>
          <a:bodyPr/>
          <a:lstStyle/>
          <a:p>
            <a:pPr marL="0" indent="0">
              <a:buNone/>
            </a:pPr>
            <a:r>
              <a:rPr lang="en-US" sz="5400" u="sng" dirty="0" smtClean="0"/>
              <a:t>Core Challenge:</a:t>
            </a:r>
            <a:r>
              <a:rPr lang="en-US" sz="5400" dirty="0" smtClean="0"/>
              <a:t> </a:t>
            </a:r>
            <a:endParaRPr lang="en-US" sz="5400" dirty="0" smtClean="0"/>
          </a:p>
          <a:p>
            <a:pPr marL="0" indent="0">
              <a:buNone/>
            </a:pPr>
            <a:endParaRPr lang="en-US" sz="4400" dirty="0" smtClean="0"/>
          </a:p>
          <a:p>
            <a:pPr marL="0" indent="0">
              <a:buNone/>
            </a:pPr>
            <a:r>
              <a:rPr lang="en-US" sz="4400" dirty="0" smtClean="0"/>
              <a:t>Enduring DevOps transformations require </a:t>
            </a:r>
            <a:r>
              <a:rPr lang="en-US" sz="4400" dirty="0" smtClean="0"/>
              <a:t>a </a:t>
            </a:r>
            <a:r>
              <a:rPr lang="en-US" sz="4400" dirty="0" smtClean="0"/>
              <a:t>commitment to learning</a:t>
            </a:r>
            <a:endParaRPr lang="en-US" sz="4400" dirty="0" smtClean="0"/>
          </a:p>
          <a:p>
            <a:pPr marL="0" indent="0">
              <a:buNone/>
            </a:pP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4</a:t>
            </a:fld>
            <a:endParaRPr lang="en-US"/>
          </a:p>
        </p:txBody>
      </p:sp>
    </p:spTree>
    <p:extLst>
      <p:ext uri="{BB962C8B-B14F-4D97-AF65-F5344CB8AC3E}">
        <p14:creationId xmlns:p14="http://schemas.microsoft.com/office/powerpoint/2010/main" val="56716342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496962"/>
            <a:ext cx="11341100" cy="3864077"/>
          </a:xfrm>
        </p:spPr>
        <p:txBody>
          <a:bodyPr/>
          <a:lstStyle/>
          <a:p>
            <a:pPr marL="0" indent="0">
              <a:buNone/>
            </a:pPr>
            <a:r>
              <a:rPr lang="en-US" sz="4000" dirty="0" smtClean="0"/>
              <a:t>“A </a:t>
            </a:r>
            <a:r>
              <a:rPr lang="en-US" sz="4000" dirty="0"/>
              <a:t>learning organization is an organization skilled at creating, acquiring, and transferring knowledge, and at modifying its behavior to reflect new knowledge and </a:t>
            </a:r>
            <a:r>
              <a:rPr lang="en-US" sz="4000" dirty="0" smtClean="0"/>
              <a:t>insights”- </a:t>
            </a:r>
            <a:r>
              <a:rPr lang="en-US" sz="4000" i="1" dirty="0" smtClean="0"/>
              <a:t>Prof. David A. Garvin</a:t>
            </a:r>
            <a:endParaRPr lang="en-US" sz="4800" i="1"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5</a:t>
            </a:fld>
            <a:endParaRPr lang="en-US"/>
          </a:p>
        </p:txBody>
      </p:sp>
    </p:spTree>
    <p:extLst>
      <p:ext uri="{BB962C8B-B14F-4D97-AF65-F5344CB8AC3E}">
        <p14:creationId xmlns:p14="http://schemas.microsoft.com/office/powerpoint/2010/main" val="1027170996"/>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824803"/>
            <a:ext cx="11341100" cy="3208394"/>
          </a:xfrm>
        </p:spPr>
        <p:txBody>
          <a:bodyPr/>
          <a:lstStyle/>
          <a:p>
            <a:pPr marL="0" indent="0">
              <a:buNone/>
            </a:pPr>
            <a:r>
              <a:rPr lang="en-US" sz="5400" dirty="0" smtClean="0"/>
              <a:t>If you want to “do the DevOps” and don’t have a learning organization, what do you do?</a:t>
            </a:r>
            <a:endParaRPr lang="en-US" sz="4400" dirty="0" smtClean="0"/>
          </a:p>
          <a:p>
            <a:pPr marL="0" indent="0">
              <a:buNone/>
            </a:pP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6</a:t>
            </a:fld>
            <a:endParaRPr lang="en-US"/>
          </a:p>
        </p:txBody>
      </p:sp>
    </p:spTree>
    <p:extLst>
      <p:ext uri="{BB962C8B-B14F-4D97-AF65-F5344CB8AC3E}">
        <p14:creationId xmlns:p14="http://schemas.microsoft.com/office/powerpoint/2010/main" val="718457"/>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706819"/>
            <a:ext cx="11341100" cy="3444363"/>
          </a:xfrm>
        </p:spPr>
        <p:txBody>
          <a:bodyPr/>
          <a:lstStyle/>
          <a:p>
            <a:pPr marL="0" indent="0">
              <a:buNone/>
            </a:pPr>
            <a:r>
              <a:rPr lang="en-US" sz="5400" u="sng" dirty="0" smtClean="0"/>
              <a:t>Hypothesis:</a:t>
            </a:r>
            <a:r>
              <a:rPr lang="en-US" sz="5400" dirty="0" smtClean="0"/>
              <a:t> </a:t>
            </a:r>
          </a:p>
          <a:p>
            <a:pPr marL="0" indent="0">
              <a:buNone/>
            </a:pPr>
            <a:endParaRPr lang="en-US" sz="4400" dirty="0" smtClean="0"/>
          </a:p>
          <a:p>
            <a:pPr marL="0" indent="0">
              <a:buNone/>
            </a:pPr>
            <a:r>
              <a:rPr lang="en-US" sz="4400" dirty="0" smtClean="0"/>
              <a:t>The pain/difficulty of developing a growth mindset as an adult is not well understood or documented</a:t>
            </a:r>
            <a:endParaRPr lang="en-US" sz="4400" dirty="0" smtClean="0"/>
          </a:p>
          <a:p>
            <a:pPr marL="0" indent="0">
              <a:buNone/>
            </a:pP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7</a:t>
            </a:fld>
            <a:endParaRPr lang="en-US"/>
          </a:p>
        </p:txBody>
      </p:sp>
    </p:spTree>
    <p:extLst>
      <p:ext uri="{BB962C8B-B14F-4D97-AF65-F5344CB8AC3E}">
        <p14:creationId xmlns:p14="http://schemas.microsoft.com/office/powerpoint/2010/main" val="529452395"/>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67477"/>
            <a:ext cx="11341100" cy="4323046"/>
          </a:xfrm>
        </p:spPr>
        <p:txBody>
          <a:bodyPr anchor="ctr"/>
          <a:lstStyle/>
          <a:p>
            <a:pPr marL="0" indent="0">
              <a:buNone/>
            </a:pPr>
            <a:r>
              <a:rPr lang="en-US" sz="4400" u="sng" dirty="0" smtClean="0"/>
              <a:t>Interviews</a:t>
            </a:r>
            <a:r>
              <a:rPr lang="en-US" sz="4400" u="sng" dirty="0" smtClean="0"/>
              <a:t>: </a:t>
            </a:r>
          </a:p>
          <a:p>
            <a:pPr marL="0" indent="0">
              <a:buNone/>
            </a:pPr>
            <a:endParaRPr lang="en-US" sz="4400" dirty="0"/>
          </a:p>
          <a:p>
            <a:pPr marL="914400" indent="-914400">
              <a:buAutoNum type="arabicParenR"/>
            </a:pPr>
            <a:r>
              <a:rPr lang="en-US" sz="4400" dirty="0" smtClean="0"/>
              <a:t>Describe Journey</a:t>
            </a:r>
          </a:p>
          <a:p>
            <a:pPr marL="914400" indent="-914400">
              <a:buAutoNum type="arabicParenR"/>
            </a:pPr>
            <a:r>
              <a:rPr lang="en-US" sz="4400" dirty="0" smtClean="0"/>
              <a:t>Favorite/least favorite aspect</a:t>
            </a:r>
            <a:endParaRPr lang="en-US" sz="4400" dirty="0" smtClean="0"/>
          </a:p>
          <a:p>
            <a:pPr marL="914400" indent="-914400">
              <a:buAutoNum type="arabicParenR"/>
            </a:pPr>
            <a:r>
              <a:rPr lang="en-US" sz="4400" dirty="0" smtClean="0"/>
              <a:t>Advice to the 2015 you</a:t>
            </a:r>
          </a:p>
          <a:p>
            <a:pPr marL="914400" indent="-914400">
              <a:buAutoNum type="arabicParenR"/>
            </a:pPr>
            <a:r>
              <a:rPr lang="en-US" sz="4400" dirty="0" smtClean="0"/>
              <a:t>Anticipating in next 2 years</a:t>
            </a:r>
            <a:endParaRPr lang="en-US" sz="4400" dirty="0" smtClean="0"/>
          </a:p>
          <a:p>
            <a:pPr marL="914400" indent="-914400">
              <a:buAutoNum type="arabicParenR"/>
            </a:pPr>
            <a:endParaRPr lang="en-US" sz="4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8</a:t>
            </a:fld>
            <a:endParaRPr lang="en-US"/>
          </a:p>
        </p:txBody>
      </p:sp>
    </p:spTree>
    <p:extLst>
      <p:ext uri="{BB962C8B-B14F-4D97-AF65-F5344CB8AC3E}">
        <p14:creationId xmlns:p14="http://schemas.microsoft.com/office/powerpoint/2010/main" val="291790089"/>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267477"/>
            <a:ext cx="11341100" cy="4323046"/>
          </a:xfrm>
        </p:spPr>
        <p:txBody>
          <a:bodyPr anchor="ctr"/>
          <a:lstStyle/>
          <a:p>
            <a:pPr marL="0" indent="0">
              <a:buNone/>
            </a:pPr>
            <a:r>
              <a:rPr lang="en-US" sz="5400" u="sng" dirty="0" smtClean="0"/>
              <a:t>Warning</a:t>
            </a:r>
            <a:r>
              <a:rPr lang="en-US" sz="5400" u="sng" dirty="0" smtClean="0"/>
              <a:t>: </a:t>
            </a:r>
          </a:p>
          <a:p>
            <a:pPr marL="0" indent="0">
              <a:buNone/>
            </a:pPr>
            <a:endParaRPr lang="en-US" sz="5400" dirty="0"/>
          </a:p>
          <a:p>
            <a:pPr marL="914400" indent="-914400">
              <a:buAutoNum type="arabicParenR"/>
            </a:pPr>
            <a:r>
              <a:rPr lang="en-US" sz="5400" dirty="0" smtClean="0"/>
              <a:t>Small sample size</a:t>
            </a:r>
          </a:p>
          <a:p>
            <a:pPr marL="914400" indent="-914400">
              <a:buAutoNum type="arabicParenR"/>
            </a:pPr>
            <a:r>
              <a:rPr lang="en-US" sz="5400" dirty="0" smtClean="0"/>
              <a:t>Bias</a:t>
            </a:r>
          </a:p>
          <a:p>
            <a:pPr marL="914400" indent="-914400">
              <a:buAutoNum type="arabicParenR"/>
            </a:pPr>
            <a:r>
              <a:rPr lang="en-US" sz="5400" dirty="0" smtClean="0"/>
              <a:t>Probably other stuff too</a:t>
            </a:r>
            <a:endParaRPr lang="en-US" sz="5400" dirty="0"/>
          </a:p>
        </p:txBody>
      </p:sp>
      <p:sp>
        <p:nvSpPr>
          <p:cNvPr id="4" name="Slide Number Placeholder 3"/>
          <p:cNvSpPr>
            <a:spLocks noGrp="1"/>
          </p:cNvSpPr>
          <p:nvPr>
            <p:ph type="sldNum" sz="quarter" idx="4294967295"/>
          </p:nvPr>
        </p:nvSpPr>
        <p:spPr>
          <a:xfrm>
            <a:off x="152400" y="6283890"/>
            <a:ext cx="807720" cy="410210"/>
          </a:xfrm>
        </p:spPr>
        <p:txBody>
          <a:bodyPr/>
          <a:lstStyle/>
          <a:p>
            <a:fld id="{03CBEB89-E47E-4106-9DE1-9B407DF8E52F}" type="slidenum">
              <a:rPr lang="en-US" smtClean="0"/>
              <a:pPr/>
              <a:t>9</a:t>
            </a:fld>
            <a:endParaRPr lang="en-US"/>
          </a:p>
        </p:txBody>
      </p:sp>
    </p:spTree>
    <p:extLst>
      <p:ext uri="{BB962C8B-B14F-4D97-AF65-F5344CB8AC3E}">
        <p14:creationId xmlns:p14="http://schemas.microsoft.com/office/powerpoint/2010/main" val="153522652"/>
      </p:ext>
    </p:extLst>
  </p:cSld>
  <p:clrMapOvr>
    <a:masterClrMapping/>
  </p:clrMapOvr>
  <mc:AlternateContent xmlns:mc="http://schemas.openxmlformats.org/markup-compatibility/2006" xmlns:p14="http://schemas.microsoft.com/office/powerpoint/2010/main">
    <mc:Choice Requires="p14">
      <p:transition p14:dur="10" advTm="14000"/>
    </mc:Choice>
    <mc:Fallback xmlns="">
      <p:transition advTm="1400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51823</TotalTime>
  <Words>2118</Words>
  <Application>Microsoft Macintosh PowerPoint</Application>
  <PresentationFormat>Widescreen</PresentationFormat>
  <Paragraphs>333</Paragraphs>
  <Slides>31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Courier</vt:lpstr>
      <vt:lpstr>GerTT</vt:lpstr>
      <vt:lpstr>Wingdings</vt:lpstr>
      <vt:lpstr>Arial</vt:lpstr>
      <vt:lpstr>Office Theme</vt:lpstr>
      <vt:lpstr>DevOpsing in a Microsoft World</vt:lpstr>
      <vt:lpstr>PowerPoint Presentation</vt:lpstr>
      <vt:lpstr>DevOps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SWOT Analysis ~2014</vt:lpstr>
      <vt:lpstr>PowerPoint Presentation</vt:lpstr>
      <vt:lpstr>Small batch DevOps®</vt:lpstr>
      <vt:lpstr>Learning Org progression</vt:lpstr>
      <vt:lpstr>2015</vt:lpstr>
      <vt:lpstr>2016</vt:lpstr>
      <vt:lpstr>2017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Nasello, Scott</dc:creator>
  <cp:lastModifiedBy>Nasello, Scott</cp:lastModifiedBy>
  <cp:revision>537</cp:revision>
  <cp:lastPrinted>2017-04-20T17:08:32Z</cp:lastPrinted>
  <dcterms:created xsi:type="dcterms:W3CDTF">2016-04-06T03:20:48Z</dcterms:created>
  <dcterms:modified xsi:type="dcterms:W3CDTF">2017-04-22T01:47:35Z</dcterms:modified>
</cp:coreProperties>
</file>