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0" r:id="rId3"/>
    <p:sldId id="277" r:id="rId4"/>
    <p:sldId id="257" r:id="rId5"/>
    <p:sldId id="259" r:id="rId6"/>
    <p:sldId id="258" r:id="rId7"/>
    <p:sldId id="284" r:id="rId8"/>
    <p:sldId id="283" r:id="rId9"/>
    <p:sldId id="282" r:id="rId10"/>
    <p:sldId id="262" r:id="rId11"/>
    <p:sldId id="278" r:id="rId12"/>
    <p:sldId id="263" r:id="rId13"/>
    <p:sldId id="260" r:id="rId14"/>
    <p:sldId id="279" r:id="rId15"/>
    <p:sldId id="261" r:id="rId16"/>
    <p:sldId id="264" r:id="rId17"/>
    <p:sldId id="285" r:id="rId18"/>
    <p:sldId id="286" r:id="rId19"/>
    <p:sldId id="268" r:id="rId20"/>
    <p:sldId id="272" r:id="rId2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48" autoAdjust="0"/>
    <p:restoredTop sz="90124" autoAdjust="0"/>
  </p:normalViewPr>
  <p:slideViewPr>
    <p:cSldViewPr snapToGrid="0">
      <p:cViewPr>
        <p:scale>
          <a:sx n="100" d="100"/>
          <a:sy n="100" d="100"/>
        </p:scale>
        <p:origin x="728" y="4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BB03E87-2196-409F-9917-B96E0FB7F128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61D6427-4E40-48B2-9E5C-DB98B8F4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87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84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2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59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460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 defTabSz="931774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24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07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962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02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34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677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49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471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59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25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68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30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33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97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25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30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0BCD-D245-4905-8256-644BDF20E98D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3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0BCD-D245-4905-8256-644BDF20E98D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2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0BCD-D245-4905-8256-644BDF20E98D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0BCD-D245-4905-8256-644BDF20E98D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7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0BCD-D245-4905-8256-644BDF20E98D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0BCD-D245-4905-8256-644BDF20E98D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3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0BCD-D245-4905-8256-644BDF20E98D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5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0BCD-D245-4905-8256-644BDF20E98D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6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0BCD-D245-4905-8256-644BDF20E98D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0BCD-D245-4905-8256-644BDF20E98D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7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0BCD-D245-4905-8256-644BDF20E98D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8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F0BCD-D245-4905-8256-644BDF20E98D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BEB89-E47E-4106-9DE1-9B407DF8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1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lWg7gwMJj4Y" TargetMode="Externa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degrandis.com/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4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mailto:snasello@columbia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mpdx.org/content.aspx?page_id=87&amp;club_id=647913&amp;item_id=323133" TargetMode="External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uppetlabs.com/sites/default/files/2014-state-of-devops-report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qfX_K-5gTk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hyperlink" Target="https://www.youtube.com/watch?v=9qfX_K-5gTk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hyperlink" Target="https://www.youtube.com/watch?v=9qfX_K-5gTk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The first 50 nodes: The DevOps-</a:t>
            </a:r>
            <a:r>
              <a:rPr lang="en-US" sz="4800" dirty="0" err="1" smtClean="0"/>
              <a:t>ish</a:t>
            </a:r>
            <a:r>
              <a:rPr lang="en-US" sz="4800" dirty="0" smtClean="0"/>
              <a:t> journey at a Windows Enterprise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52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Minimum Viable Process (MVP</a:t>
            </a:r>
            <a:r>
              <a:rPr lang="en-US" sz="3600" dirty="0"/>
              <a:t>) </a:t>
            </a:r>
            <a:r>
              <a:rPr lang="en-US" sz="3600" dirty="0" smtClean="0"/>
              <a:t>*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16739"/>
          </a:xfrm>
        </p:spPr>
        <p:txBody>
          <a:bodyPr>
            <a:normAutofit/>
          </a:bodyPr>
          <a:lstStyle/>
          <a:p>
            <a:r>
              <a:rPr lang="en-US" dirty="0" smtClean="0"/>
              <a:t>Tweak practices just before the team becomes comfortable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*</a:t>
            </a:r>
            <a:r>
              <a:rPr lang="en-US" i="1" dirty="0" smtClean="0">
                <a:hlinkClick r:id="rId3"/>
              </a:rPr>
              <a:t>Lean Enterprise Humble, Molesky, O’Reilly</a:t>
            </a: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074" name="Picture 2" descr="http://www.crunchyfriday.com/wp-content/uploads/2014/12/MVP_or_MP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291" y="2415782"/>
            <a:ext cx="9665417" cy="356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70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DevOps may not be our destination: </a:t>
            </a:r>
            <a:br>
              <a:rPr lang="en-US" i="1" dirty="0" smtClean="0"/>
            </a:br>
            <a:r>
              <a:rPr lang="en-US" i="1" dirty="0" smtClean="0"/>
              <a:t>Becoming less fragile is central to our journey</a:t>
            </a:r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555" y="2590489"/>
            <a:ext cx="2504762" cy="1876190"/>
          </a:xfrm>
          <a:prstGeom prst="rect">
            <a:avLst/>
          </a:prstGeom>
        </p:spPr>
      </p:pic>
      <p:pic>
        <p:nvPicPr>
          <p:cNvPr id="7176" name="Picture 8" descr="http://s3.amazonaws.com/opscode-corpsite/assets/121/pic-chef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997" y="2608592"/>
            <a:ext cx="1847653" cy="181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Image result for Microsoft TF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4396"/>
            <a:ext cx="365760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4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Adopters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13" y="1415467"/>
            <a:ext cx="10423174" cy="522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5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the work visible – Kanban*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8075"/>
          </a:xfrm>
        </p:spPr>
        <p:txBody>
          <a:bodyPr>
            <a:normAutofit/>
          </a:bodyPr>
          <a:lstStyle/>
          <a:p>
            <a:r>
              <a:rPr lang="en-US" dirty="0" smtClean="0"/>
              <a:t>How have you made it as easy as possible to participate?</a:t>
            </a:r>
          </a:p>
          <a:p>
            <a:pPr lvl="1"/>
            <a:endParaRPr lang="en-US" i="1" dirty="0" smtClean="0"/>
          </a:p>
          <a:p>
            <a:pPr lvl="1"/>
            <a:endParaRPr lang="en-US" i="1" dirty="0"/>
          </a:p>
          <a:p>
            <a:pPr lvl="1"/>
            <a:endParaRPr lang="en-US" i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* </a:t>
            </a:r>
            <a:r>
              <a:rPr lang="en-US" i="1" dirty="0" smtClean="0">
                <a:hlinkClick r:id="rId3"/>
              </a:rPr>
              <a:t>Dominica Degrandis - Kanban </a:t>
            </a:r>
            <a:r>
              <a:rPr lang="en-US" i="1" dirty="0">
                <a:hlinkClick r:id="rId3"/>
              </a:rPr>
              <a:t>Flow meets </a:t>
            </a:r>
            <a:r>
              <a:rPr lang="en-US" i="1" dirty="0" smtClean="0">
                <a:hlinkClick r:id="rId3"/>
              </a:rPr>
              <a:t>DevOps</a:t>
            </a:r>
            <a:endParaRPr lang="en-US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985" y="2801555"/>
            <a:ext cx="7772609" cy="8195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2475" y="3621027"/>
            <a:ext cx="6975653" cy="191394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5476875" y="4532749"/>
            <a:ext cx="1495425" cy="10022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295401" y="3248025"/>
            <a:ext cx="476250" cy="37300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to reinforce flow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24760"/>
          <a:stretch/>
        </p:blipFill>
        <p:spPr>
          <a:xfrm>
            <a:off x="565383" y="2238375"/>
            <a:ext cx="5861320" cy="34789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r="45371"/>
          <a:stretch/>
        </p:blipFill>
        <p:spPr>
          <a:xfrm>
            <a:off x="6537670" y="2171242"/>
            <a:ext cx="5301905" cy="307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5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Version Control and Scripting and Kanban…Oh My!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 smtClean="0"/>
          </a:p>
          <a:p>
            <a:endParaRPr lang="en-US" i="1" dirty="0" smtClean="0"/>
          </a:p>
        </p:txBody>
      </p:sp>
      <p:pic>
        <p:nvPicPr>
          <p:cNvPr id="2052" name="Picture 4" descr="https://i2.wp.com/33.media.tumblr.com/tumblr_ljnbpnPJdg1qiohe2o1_500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851" y="1532549"/>
            <a:ext cx="6654298" cy="493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41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script - simple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7" y="1425687"/>
            <a:ext cx="4242395" cy="537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4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harder now…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7" y="1425687"/>
            <a:ext cx="4242395" cy="53720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2928" y="1455732"/>
            <a:ext cx="4260421" cy="531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74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 CHEF on each new server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7" y="1425687"/>
            <a:ext cx="4242395" cy="53720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2928" y="1455732"/>
            <a:ext cx="4260421" cy="53120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3349" y="1455732"/>
            <a:ext cx="4230376" cy="3599426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7735324" y="2676525"/>
            <a:ext cx="4351902" cy="1847850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6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curious people</a:t>
            </a:r>
            <a:endParaRPr lang="en-US" dirty="0"/>
          </a:p>
        </p:txBody>
      </p:sp>
      <p:pic>
        <p:nvPicPr>
          <p:cNvPr id="5122" name="Picture 2" descr="https://pbs.twimg.com/media/CZLPZBXVIAAIYl-.jpg: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85" y="2038350"/>
            <a:ext cx="5601515" cy="420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025" y="2038350"/>
            <a:ext cx="5601515" cy="420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advice from an </a:t>
            </a:r>
            <a:r>
              <a:rPr lang="en-US" dirty="0"/>
              <a:t>6</a:t>
            </a:r>
            <a:r>
              <a:rPr lang="en-US" dirty="0" smtClean="0"/>
              <a:t> year old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7594600" cy="4766273"/>
          </a:xfrm>
        </p:spPr>
        <p:txBody>
          <a:bodyPr/>
          <a:lstStyle/>
          <a:p>
            <a:r>
              <a:rPr lang="en-US" i="1" dirty="0" smtClean="0"/>
              <a:t>“Get messy and make mistakes” – Lucca Nasello</a:t>
            </a:r>
            <a:endParaRPr lang="en-US" i="1" dirty="0"/>
          </a:p>
        </p:txBody>
      </p:sp>
      <p:pic>
        <p:nvPicPr>
          <p:cNvPr id="6148" name="Picture 4" descr="http://ecx.images-amazon.com/images/I/31JWFgWz-vL._SY344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699" y="2456328"/>
            <a:ext cx="2868602" cy="4135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86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1638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Minimum Viable Process (apply PDCA</a:t>
            </a:r>
            <a:r>
              <a:rPr lang="en-US" dirty="0" smtClean="0"/>
              <a:t>!)</a:t>
            </a:r>
          </a:p>
          <a:p>
            <a:r>
              <a:rPr lang="en-US" dirty="0" smtClean="0"/>
              <a:t>Find </a:t>
            </a:r>
            <a:r>
              <a:rPr lang="en-US" dirty="0"/>
              <a:t>the win-win: good for the enterprise &amp; good for </a:t>
            </a:r>
            <a:r>
              <a:rPr lang="en-US" dirty="0" smtClean="0"/>
              <a:t>team</a:t>
            </a:r>
          </a:p>
          <a:p>
            <a:r>
              <a:rPr lang="en-US" dirty="0"/>
              <a:t>Make it easy for new adopters to </a:t>
            </a:r>
            <a:r>
              <a:rPr lang="en-US" dirty="0" smtClean="0"/>
              <a:t>join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Scott Nasello @</a:t>
            </a:r>
            <a:r>
              <a:rPr lang="en-US" dirty="0" err="1" smtClean="0"/>
              <a:t>scottnasello</a:t>
            </a:r>
            <a:r>
              <a:rPr lang="en-US" dirty="0"/>
              <a:t> </a:t>
            </a:r>
            <a:r>
              <a:rPr lang="en-US" dirty="0" smtClean="0"/>
              <a:t>| </a:t>
            </a:r>
            <a:r>
              <a:rPr lang="en-US" dirty="0" smtClean="0">
                <a:hlinkClick r:id="rId3"/>
              </a:rPr>
              <a:t>snasello@columbia.com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274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99.5% VMware, 99.9% Microsoft Server (3000+ Servers)</a:t>
            </a:r>
          </a:p>
          <a:p>
            <a:r>
              <a:rPr lang="en-US" dirty="0" smtClean="0"/>
              <a:t>Largely 3 tier COTS business applications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29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Gene Kim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3117"/>
          </a:xfrm>
        </p:spPr>
        <p:txBody>
          <a:bodyPr>
            <a:normAutofit/>
          </a:bodyPr>
          <a:lstStyle/>
          <a:p>
            <a:r>
              <a:rPr lang="en-US" dirty="0" smtClean="0"/>
              <a:t>Phoenix Project 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*</a:t>
            </a:r>
            <a:r>
              <a:rPr lang="en-US" i="1" dirty="0" smtClean="0">
                <a:hlinkClick r:id="rId3"/>
              </a:rPr>
              <a:t>Gene Kim: Why You Need DevOps Now: A Fourteen Year Study...</a:t>
            </a:r>
            <a:endParaRPr lang="en-US" i="1" dirty="0"/>
          </a:p>
          <a:p>
            <a:endParaRPr lang="en-US" dirty="0"/>
          </a:p>
        </p:txBody>
      </p:sp>
      <p:pic>
        <p:nvPicPr>
          <p:cNvPr id="1028" name="Picture 4" descr="http://www.musedmagonline.com/wp-content/uploads/2014/07/red-or-blue-pill-matrix-neo-morpheus-1024x42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293" y="2347184"/>
            <a:ext cx="8291414" cy="342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75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5 Predictors of IT Performance*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Peer-reviewed change approval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Version control for </a:t>
            </a:r>
            <a:r>
              <a:rPr lang="en-US" b="1" u="sng" dirty="0" smtClean="0"/>
              <a:t>all</a:t>
            </a:r>
            <a:r>
              <a:rPr lang="en-US" dirty="0" smtClean="0"/>
              <a:t> production artifacts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Proactive monitoring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High-trust organization culture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Win-win relationship between dev and ops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*</a:t>
            </a:r>
            <a:r>
              <a:rPr lang="en-US" i="1" dirty="0" smtClean="0">
                <a:hlinkClick r:id="rId3"/>
              </a:rPr>
              <a:t>Puppet Labs State of the DevOps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9052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Click, Click, Next jobs are obsolete*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72556" y="6176963"/>
            <a:ext cx="11243193" cy="561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/>
              <a:t>*</a:t>
            </a:r>
            <a:r>
              <a:rPr lang="en-US" i="1" dirty="0" smtClean="0">
                <a:hlinkClick r:id="rId3"/>
              </a:rPr>
              <a:t>Jeffrey Snover – Arrested DevOps Episode 30 - DevOps in a Microsoft World </a:t>
            </a:r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02" y="2527438"/>
            <a:ext cx="2838095" cy="2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29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Click, Click, Next jobs are obsolete*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02" y="2527438"/>
            <a:ext cx="2838095" cy="21142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35220" y="2918108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+</a:t>
            </a:r>
            <a:endParaRPr lang="en-US" sz="7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3052" y="2089684"/>
            <a:ext cx="3986391" cy="2989793"/>
          </a:xfrm>
          <a:prstGeom prst="rect">
            <a:avLst/>
          </a:prstGeom>
        </p:spPr>
      </p:pic>
      <p:sp>
        <p:nvSpPr>
          <p:cNvPr id="12" name="Content Placeholder 4"/>
          <p:cNvSpPr txBox="1">
            <a:spLocks/>
          </p:cNvSpPr>
          <p:nvPr/>
        </p:nvSpPr>
        <p:spPr>
          <a:xfrm>
            <a:off x="472556" y="6176963"/>
            <a:ext cx="11243193" cy="561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/>
              <a:t>*</a:t>
            </a:r>
            <a:r>
              <a:rPr lang="en-US" i="1" dirty="0" smtClean="0">
                <a:hlinkClick r:id="rId5"/>
              </a:rPr>
              <a:t>Jeffrey Snover – Arrested DevOps Episode 30 - DevOps in a Microsoft World </a:t>
            </a:r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8870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Click, Click, Next jobs are obsolete*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02" y="2527438"/>
            <a:ext cx="2838095" cy="21142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6403" y="2591017"/>
            <a:ext cx="2973338" cy="20507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35220" y="2918108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+</a:t>
            </a:r>
            <a:endParaRPr lang="en-US" sz="7200" dirty="0"/>
          </a:p>
        </p:txBody>
      </p:sp>
      <p:sp>
        <p:nvSpPr>
          <p:cNvPr id="11" name="TextBox 10"/>
          <p:cNvSpPr txBox="1"/>
          <p:nvPr/>
        </p:nvSpPr>
        <p:spPr>
          <a:xfrm>
            <a:off x="8421763" y="2916602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=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3052" y="2089684"/>
            <a:ext cx="3986391" cy="2989793"/>
          </a:xfrm>
          <a:prstGeom prst="rect">
            <a:avLst/>
          </a:prstGeom>
        </p:spPr>
      </p:pic>
      <p:sp>
        <p:nvSpPr>
          <p:cNvPr id="12" name="Content Placeholder 4"/>
          <p:cNvSpPr txBox="1">
            <a:spLocks/>
          </p:cNvSpPr>
          <p:nvPr/>
        </p:nvSpPr>
        <p:spPr>
          <a:xfrm>
            <a:off x="472556" y="6176963"/>
            <a:ext cx="11243193" cy="561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/>
              <a:t>*</a:t>
            </a:r>
            <a:r>
              <a:rPr lang="en-US" i="1" dirty="0" smtClean="0">
                <a:hlinkClick r:id="rId6"/>
              </a:rPr>
              <a:t>Jeffrey Snover – Arrested DevOps Episode 30 - DevOps in a Microsoft World </a:t>
            </a:r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6530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Yeah but…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7677149" cy="4351338"/>
          </a:xfrm>
        </p:spPr>
        <p:txBody>
          <a:bodyPr/>
          <a:lstStyle/>
          <a:p>
            <a:r>
              <a:rPr lang="en-US" dirty="0" smtClean="0"/>
              <a:t>“We are not like </a:t>
            </a:r>
            <a:r>
              <a:rPr lang="en-US" u="sng" dirty="0" smtClean="0"/>
              <a:t>Flickr | Amazon | Netflix | </a:t>
            </a:r>
            <a:r>
              <a:rPr lang="en-US" u="sng" dirty="0"/>
              <a:t>E</a:t>
            </a:r>
            <a:r>
              <a:rPr lang="en-US" u="sng" dirty="0" smtClean="0"/>
              <a:t>tsy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“Why would we even want to deploy _____ servers in a day?”</a:t>
            </a:r>
          </a:p>
          <a:p>
            <a:r>
              <a:rPr lang="en-US" dirty="0" smtClean="0"/>
              <a:t>“Wait, what? They have a SSH/RDP tip jar?”</a:t>
            </a:r>
          </a:p>
          <a:p>
            <a:r>
              <a:rPr lang="en-US" dirty="0" smtClean="0"/>
              <a:t>“We don’t </a:t>
            </a:r>
            <a:r>
              <a:rPr lang="en-US" dirty="0" err="1" smtClean="0"/>
              <a:t>need______I</a:t>
            </a:r>
            <a:r>
              <a:rPr lang="en-US" dirty="0" smtClean="0"/>
              <a:t> can already do all that with Windows…”</a:t>
            </a:r>
          </a:p>
          <a:p>
            <a:r>
              <a:rPr lang="en-US" dirty="0" smtClean="0"/>
              <a:t>“We don’t have time to make things better… “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048" y="2408217"/>
            <a:ext cx="3928865" cy="412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29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7939</TotalTime>
  <Words>389</Words>
  <Application>Microsoft Macintosh PowerPoint</Application>
  <PresentationFormat>Widescreen</PresentationFormat>
  <Paragraphs>106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Arial</vt:lpstr>
      <vt:lpstr>Office Theme</vt:lpstr>
      <vt:lpstr>The first 50 nodes: The DevOps-ish journey at a Windows Enterprise</vt:lpstr>
      <vt:lpstr>Change advice from an 6 year old</vt:lpstr>
      <vt:lpstr>About us</vt:lpstr>
      <vt:lpstr>Enter Gene Kim</vt:lpstr>
      <vt:lpstr>Top 5 Predictors of IT Performance*</vt:lpstr>
      <vt:lpstr>Click, Click, Next jobs are obsolete*</vt:lpstr>
      <vt:lpstr>Click, Click, Next jobs are obsolete*</vt:lpstr>
      <vt:lpstr>Click, Click, Next jobs are obsolete*</vt:lpstr>
      <vt:lpstr>Yeah but…</vt:lpstr>
      <vt:lpstr>Minimum Viable Process (MVP) *</vt:lpstr>
      <vt:lpstr>DevOps may not be our destination:  Becoming less fragile is central to our journey</vt:lpstr>
      <vt:lpstr>Early Adopters</vt:lpstr>
      <vt:lpstr>Making the work visible – Kanban*</vt:lpstr>
      <vt:lpstr>Metrics to reinforce flow</vt:lpstr>
      <vt:lpstr>Version Control and Scripting and Kanban…Oh My!</vt:lpstr>
      <vt:lpstr>Server script - simple</vt:lpstr>
      <vt:lpstr>A little harder now…</vt:lpstr>
      <vt:lpstr>Bootstrapping CHEF on each new server</vt:lpstr>
      <vt:lpstr>Building curious people</vt:lpstr>
      <vt:lpstr>Thank You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</dc:title>
  <dc:creator>Nasello, Scott</dc:creator>
  <cp:lastModifiedBy>Microsoft Office User</cp:lastModifiedBy>
  <cp:revision>107</cp:revision>
  <cp:lastPrinted>2016-11-16T22:09:55Z</cp:lastPrinted>
  <dcterms:created xsi:type="dcterms:W3CDTF">2016-04-06T03:20:48Z</dcterms:created>
  <dcterms:modified xsi:type="dcterms:W3CDTF">2016-11-16T22:11:14Z</dcterms:modified>
</cp:coreProperties>
</file>