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77" r:id="rId4"/>
    <p:sldId id="257" r:id="rId5"/>
    <p:sldId id="259" r:id="rId6"/>
    <p:sldId id="258" r:id="rId7"/>
    <p:sldId id="284" r:id="rId8"/>
    <p:sldId id="283" r:id="rId9"/>
    <p:sldId id="282" r:id="rId10"/>
    <p:sldId id="262" r:id="rId11"/>
    <p:sldId id="278" r:id="rId12"/>
    <p:sldId id="263" r:id="rId13"/>
    <p:sldId id="260" r:id="rId14"/>
    <p:sldId id="279" r:id="rId15"/>
    <p:sldId id="261" r:id="rId16"/>
    <p:sldId id="264" r:id="rId17"/>
    <p:sldId id="285" r:id="rId18"/>
    <p:sldId id="286" r:id="rId19"/>
    <p:sldId id="268" r:id="rId20"/>
    <p:sldId id="272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9" autoAdjust="0"/>
    <p:restoredTop sz="90146" autoAdjust="0"/>
  </p:normalViewPr>
  <p:slideViewPr>
    <p:cSldViewPr snapToGrid="0">
      <p:cViewPr>
        <p:scale>
          <a:sx n="100" d="100"/>
          <a:sy n="100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I’m Scott</a:t>
            </a:r>
            <a:r>
              <a:rPr lang="en-US" baseline="0" dirty="0" smtClean="0"/>
              <a:t> Nasello.  I’m going to discuss some of our journey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tell what you are thinking…Haven’t I heard some version of this talk before?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very likely you have, so let me tell you why I’m here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Our community is built on sharing…we have received our fair share of help and so we need to give back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I’d like to role-model behaviors I’m asking my team to demonstrate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Windows scenarios are much less represented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used </a:t>
            </a:r>
            <a:r>
              <a:rPr lang="en-US" dirty="0" smtClean="0"/>
              <a:t>Minimum</a:t>
            </a:r>
            <a:r>
              <a:rPr lang="en-US" baseline="0" dirty="0" smtClean="0"/>
              <a:t> Viable Product/Process heavily in our journey (more of an continued evolution)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Let the team define the processes they believe will generate the desired outcomes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picked a couple of folks to run different experiments and then to compare against the larger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Tools</a:t>
            </a:r>
            <a:r>
              <a:rPr lang="en-US" baseline="0" dirty="0" smtClean="0"/>
              <a:t> can be a means to and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already have early adopters at your company…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Who is already a good scripter?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Who’s a little frustrated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Who’s willing to try new things?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Important to be able to articulate the</a:t>
            </a:r>
            <a:r>
              <a:rPr lang="en-US" baseline="0" dirty="0" smtClean="0"/>
              <a:t> outcomes you are looking for (versus the how)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</a:pPr>
            <a:r>
              <a:rPr lang="en-US" dirty="0" smtClean="0"/>
              <a:t>Used Microsoft TFS to expose the work on Kanban boards</a:t>
            </a:r>
          </a:p>
          <a:p>
            <a:pPr marL="174708" indent="-174708" defTabSz="931774">
              <a:buFont typeface="Arial" panose="020B0604020202020204" pitchFamily="34" charset="0"/>
              <a:buChar char="•"/>
            </a:pPr>
            <a:r>
              <a:rPr lang="en-US" baseline="0" dirty="0" smtClean="0"/>
              <a:t>We run a weekly infrastructure standup with week long sprints…</a:t>
            </a:r>
            <a:endParaRPr lang="en-US" dirty="0" smtClean="0"/>
          </a:p>
          <a:p>
            <a:pPr marL="174708" indent="-174708" defTabSz="931774">
              <a:buFont typeface="Arial" panose="020B0604020202020204" pitchFamily="34" charset="0"/>
              <a:buChar char="•"/>
            </a:pPr>
            <a:r>
              <a:rPr lang="en-US" dirty="0" smtClean="0"/>
              <a:t>As your folks how you can make</a:t>
            </a:r>
            <a:r>
              <a:rPr lang="en-US" baseline="0" dirty="0" smtClean="0"/>
              <a:t> it easier…</a:t>
            </a:r>
            <a:r>
              <a:rPr lang="en-US" dirty="0" smtClean="0"/>
              <a:t>The PowerShell enhancement</a:t>
            </a:r>
            <a:r>
              <a:rPr lang="en-US" baseline="0" dirty="0" smtClean="0"/>
              <a:t> was created to reduce friction and context switching</a:t>
            </a:r>
          </a:p>
          <a:p>
            <a:pPr marL="174708" indent="-174708" defTabSz="931774">
              <a:buFont typeface="Arial" panose="020B0604020202020204" pitchFamily="34" charset="0"/>
              <a:buChar char="•"/>
            </a:pPr>
            <a:r>
              <a:rPr lang="en-US" baseline="0" dirty="0" smtClean="0"/>
              <a:t>Understand that you will get interruptions at first, so plan some extra buffer</a:t>
            </a:r>
          </a:p>
          <a:p>
            <a:pPr marL="174708" indent="-174708" defTabSz="931774">
              <a:buFont typeface="Arial" panose="020B0604020202020204" pitchFamily="34" charset="0"/>
              <a:buChar char="•"/>
            </a:pPr>
            <a:r>
              <a:rPr lang="en-US" baseline="0" dirty="0" smtClean="0"/>
              <a:t>All “work should” be exposed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These reports are scheduled to run daily/weekly</a:t>
            </a:r>
            <a:r>
              <a:rPr lang="en-US" baseline="0" dirty="0" smtClean="0"/>
              <a:t> using PowerShell</a:t>
            </a:r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Gentle pressure, team starts to norm around behaviors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Ideally</a:t>
            </a:r>
            <a:r>
              <a:rPr lang="en-US" baseline="0" dirty="0" smtClean="0"/>
              <a:t> the team starts to police itself around these practices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If you don’t measure critical activities, how do you know where / when to change things?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had some tough</a:t>
            </a:r>
            <a:r>
              <a:rPr lang="en-US" baseline="0" dirty="0" smtClean="0"/>
              <a:t> spots where we became a little overwhelmed…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It’s okay for managers</a:t>
            </a:r>
            <a:r>
              <a:rPr lang="en-US" baseline="0" dirty="0" smtClean="0"/>
              <a:t> and leaders to show vulnerability from time to time (as well as optimism and confidence in the team)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6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used </a:t>
            </a:r>
            <a:r>
              <a:rPr lang="en-US" dirty="0" err="1" smtClean="0"/>
              <a:t>PowerCLI</a:t>
            </a:r>
            <a:r>
              <a:rPr lang="en-US" baseline="0" dirty="0" smtClean="0"/>
              <a:t> &amp; DSC to script bare metal Server provisioning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enhanced our template (optimized for WYSIWYG &amp; reduced learning curve for Ops &amp; Dev)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This pattern gives you great leverage to scale out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are well over 250 nodes now, and we are now investigating brownfield applications and servers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built on success by extending our server automation to a system refresh : 4 environments, 50+ greenfield servers, 3 tier COTS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Dev team worked to automate Tomcat, Ant, Java, Shares, etc.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Ops team worked to harden server automation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used </a:t>
            </a:r>
            <a:r>
              <a:rPr lang="en-US" dirty="0" err="1" smtClean="0"/>
              <a:t>PowerCLI</a:t>
            </a:r>
            <a:r>
              <a:rPr lang="en-US" baseline="0" dirty="0" smtClean="0"/>
              <a:t> &amp; DSC to script bare metal Server provisioning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enhanced our template (optimized for WYSIWYG &amp; reduced learning curve for Ops &amp; Dev)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This pattern gives you great leverage to scale out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are well over 250 nodes now, and we are now investigating brownfield applications and servers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built on success by extending our server automation to a system refresh : 4 environments, 50+ greenfield servers, 3 tier COTS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Dev team worked to automate Tomcat, Ant, Java, Shares, etc.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Ops team worked to harden server automation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used </a:t>
            </a:r>
            <a:r>
              <a:rPr lang="en-US" dirty="0" err="1" smtClean="0"/>
              <a:t>PowerCLI</a:t>
            </a:r>
            <a:r>
              <a:rPr lang="en-US" baseline="0" dirty="0" smtClean="0"/>
              <a:t> &amp; DSC to script bare metal Server provisioning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enhanced our template (optimized for WYSIWYG &amp; reduced learning curve for Ops &amp; Dev)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This pattern gives you great leverage to scale out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are well over 250 nodes now, and we are now investigating brownfield applications and servers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 built on success by extending our server automation to a system refresh : 4 environments, 50+ greenfield servers, 3 tier COTS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Dev team worked to automate Tomcat, Ant, Java, Shares, etc.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Ops team worked to harden server automation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7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Do engineers</a:t>
            </a:r>
            <a:r>
              <a:rPr lang="en-US" baseline="0" dirty="0" smtClean="0"/>
              <a:t> read?  Not sure…</a:t>
            </a:r>
            <a:r>
              <a:rPr lang="en-US" dirty="0" smtClean="0"/>
              <a:t>We did put some books out to see what would happen (replenished</a:t>
            </a:r>
            <a:r>
              <a:rPr lang="en-US" baseline="0" dirty="0" smtClean="0"/>
              <a:t> a couple of times)</a:t>
            </a:r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We’ve had 2 book clubs (facilitated by the</a:t>
            </a:r>
            <a:r>
              <a:rPr lang="en-US" baseline="0" dirty="0" smtClean="0"/>
              <a:t> team members) #1 – Beyond the Blame, #2 – How to Fail at Almost Everything and Still Win Big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recently had a podcast club….My Year of Saying Yes, Surprising Habits of Creative People, How to Build a Better Job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We recognize that there are many distractions and we care less about how folks stay engaged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son</a:t>
            </a:r>
            <a:r>
              <a:rPr lang="en-US" baseline="0" dirty="0" smtClean="0"/>
              <a:t> is wise beyond his years…</a:t>
            </a:r>
          </a:p>
          <a:p>
            <a:r>
              <a:rPr lang="en-US" baseline="0" dirty="0" smtClean="0"/>
              <a:t>I highly recommend Little One Step…big things can be achieved through a series of small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7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a On-premises Windows</a:t>
            </a:r>
            <a:r>
              <a:rPr lang="en-US" baseline="0" dirty="0" smtClean="0"/>
              <a:t> shop with a ton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business applications…</a:t>
            </a:r>
          </a:p>
          <a:p>
            <a:r>
              <a:rPr lang="en-US" baseline="0" dirty="0" smtClean="0"/>
              <a:t>Our typical engineer has 15+ years of industry experience and 5+ years at Columbia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Boss couldn’t attend</a:t>
            </a:r>
            <a:r>
              <a:rPr lang="en-US" baseline="0" dirty="0" smtClean="0"/>
              <a:t> one of the SIM PDX meetings and suggested that I might like to go…</a:t>
            </a:r>
          </a:p>
          <a:p>
            <a:r>
              <a:rPr lang="en-US" baseline="0" dirty="0" smtClean="0"/>
              <a:t>I didn’t know what was on the agenda and didn’t know much about Gene Kim or DevOps</a:t>
            </a:r>
          </a:p>
          <a:p>
            <a:r>
              <a:rPr lang="en-US" baseline="0" dirty="0" smtClean="0"/>
              <a:t>After his 3 ways presentation I felt inspired (and obligated)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Understanding your organization and the</a:t>
            </a:r>
            <a:r>
              <a:rPr lang="en-US" baseline="0" dirty="0" smtClean="0"/>
              <a:t> ability to absorb change, we focused on getting artifacts into version control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Version control was used as a gateway activity to introduce other ideas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During 2015 we went from Zero to 500 artifacts in version control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single video was one of the most powerful tools in the toolbox.  </a:t>
            </a:r>
          </a:p>
          <a:p>
            <a:r>
              <a:rPr lang="en-US" baseline="0" dirty="0" smtClean="0"/>
              <a:t>Jeffrey does a wonderful job sharing “Tough Love” that should resonate with IT Pros (Windows Engineers)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“I thought I might be done with learning”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“If you don’t want change, you should get into forestry”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7:53 -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Empathy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Applying</a:t>
            </a:r>
            <a:r>
              <a:rPr lang="en-US" baseline="0" dirty="0" smtClean="0"/>
              <a:t> the messages from Jeffrey, we can have a whole different discussion with our long tenured Windows Professional…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Given that you agree your job (in it’s current form) isn’t going to keep you growing, how can I help you to grow?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As a leader, how can you simultaneously benefit the business (less fragile) and IT Pros </a:t>
            </a:r>
            <a:r>
              <a:rPr lang="en-US" baseline="0" dirty="0" smtClean="0">
                <a:sym typeface="Wingdings" panose="05000000000000000000" pitchFamily="2" charset="2"/>
              </a:rPr>
              <a:t> The Win </a:t>
            </a:r>
            <a:r>
              <a:rPr lang="en-US" baseline="0" dirty="0" err="1" smtClean="0">
                <a:sym typeface="Wingdings" panose="05000000000000000000" pitchFamily="2" charset="2"/>
              </a:rPr>
              <a:t>Win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Empathy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Applying</a:t>
            </a:r>
            <a:r>
              <a:rPr lang="en-US" baseline="0" dirty="0" smtClean="0"/>
              <a:t> the messages from Jeffrey, we can have a whole different discussion with our long tenured Windows Professional…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Given that you agree your job (in it’s current form) isn’t going to keep you growing, how can I help you to grow?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As a leader, how can you simultaneously benefit the business (less fragile) and IT Pros </a:t>
            </a:r>
            <a:r>
              <a:rPr lang="en-US" baseline="0" dirty="0" smtClean="0">
                <a:sym typeface="Wingdings" panose="05000000000000000000" pitchFamily="2" charset="2"/>
              </a:rPr>
              <a:t> The Win </a:t>
            </a:r>
            <a:r>
              <a:rPr lang="en-US" baseline="0" dirty="0" err="1" smtClean="0">
                <a:sym typeface="Wingdings" panose="05000000000000000000" pitchFamily="2" charset="2"/>
              </a:rPr>
              <a:t>Win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All of these objections are completely valid and are probably FUD (Fear,</a:t>
            </a:r>
            <a:r>
              <a:rPr lang="en-US" baseline="0" dirty="0" smtClean="0"/>
              <a:t> Uncertainty, and Doubt) since much of this is not intuitively obvious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Understanding that the term DevOps is loaded, steer the conversation to “what do you have to lose in trying?”  …If it stinks, we will gladly try something else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0BCD-D245-4905-8256-644BDF20E98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Wg7gwMJj4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degrandi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nasello@columbia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dx.org/content.aspx?page_id=87&amp;club_id=647913&amp;item_id=3231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labs.com/sites/default/files/2014-state-of-devops-repo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qfX_K-5gT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9qfX_K-5gTk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qfX_K-5gTk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first 50 nodes: The DevOps-</a:t>
            </a:r>
            <a:r>
              <a:rPr lang="en-US" sz="4800" dirty="0" err="1" smtClean="0"/>
              <a:t>ish</a:t>
            </a:r>
            <a:r>
              <a:rPr lang="en-US" sz="4800" dirty="0" smtClean="0"/>
              <a:t> journey at a Windows Enterprise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Minimum Viable Process (MVP</a:t>
            </a:r>
            <a:r>
              <a:rPr lang="en-US" sz="3600" dirty="0"/>
              <a:t>) </a:t>
            </a:r>
            <a:r>
              <a:rPr lang="en-US" sz="3600" dirty="0" smtClean="0"/>
              <a:t>*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6739"/>
          </a:xfrm>
        </p:spPr>
        <p:txBody>
          <a:bodyPr>
            <a:normAutofit/>
          </a:bodyPr>
          <a:lstStyle/>
          <a:p>
            <a:r>
              <a:rPr lang="en-US" dirty="0" smtClean="0"/>
              <a:t>Tweak </a:t>
            </a:r>
            <a:r>
              <a:rPr lang="en-US" dirty="0" smtClean="0"/>
              <a:t>practices just before the team becomes comfortable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Lean </a:t>
            </a:r>
            <a:r>
              <a:rPr lang="en-US" i="1" dirty="0" smtClean="0">
                <a:hlinkClick r:id="rId3"/>
              </a:rPr>
              <a:t>Enterprise Humble, Molesky, </a:t>
            </a:r>
            <a:r>
              <a:rPr lang="en-US" i="1" dirty="0" smtClean="0">
                <a:hlinkClick r:id="rId3"/>
              </a:rPr>
              <a:t>O’Reilly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http://www.crunchyfriday.com/wp-content/uploads/2014/12/MVP_or_M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91" y="2415782"/>
            <a:ext cx="9665417" cy="35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DevOps may not be our destination: </a:t>
            </a:r>
            <a:br>
              <a:rPr lang="en-US" i="1" dirty="0" smtClean="0"/>
            </a:br>
            <a:r>
              <a:rPr lang="en-US" i="1" dirty="0" smtClean="0"/>
              <a:t>Becoming less fragile is central to our journey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55" y="2590489"/>
            <a:ext cx="2504762" cy="1876190"/>
          </a:xfrm>
          <a:prstGeom prst="rect">
            <a:avLst/>
          </a:prstGeom>
        </p:spPr>
      </p:pic>
      <p:pic>
        <p:nvPicPr>
          <p:cNvPr id="7176" name="Picture 8" descr="http://s3.amazonaws.com/opscode-corpsite/assets/121/pic-chef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997" y="2608592"/>
            <a:ext cx="1847653" cy="181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Microsoft TF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4396"/>
            <a:ext cx="36576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Adopters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3" y="1415467"/>
            <a:ext cx="10423174" cy="52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work </a:t>
            </a:r>
            <a:r>
              <a:rPr lang="en-US" dirty="0" smtClean="0"/>
              <a:t>visible – Kanban*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 smtClean="0"/>
              <a:t>How have </a:t>
            </a:r>
            <a:r>
              <a:rPr lang="en-US" dirty="0" smtClean="0"/>
              <a:t>you made it as easy as possible to participate?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 </a:t>
            </a:r>
            <a:r>
              <a:rPr lang="en-US" i="1" dirty="0" smtClean="0">
                <a:hlinkClick r:id="rId3"/>
              </a:rPr>
              <a:t>Dominica Degrandis - Kanban </a:t>
            </a:r>
            <a:r>
              <a:rPr lang="en-US" i="1" dirty="0">
                <a:hlinkClick r:id="rId3"/>
              </a:rPr>
              <a:t>Flow meets </a:t>
            </a:r>
            <a:r>
              <a:rPr lang="en-US" i="1" dirty="0" smtClean="0">
                <a:hlinkClick r:id="rId3"/>
              </a:rPr>
              <a:t>DevOps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85" y="2801555"/>
            <a:ext cx="7772609" cy="819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5" y="3621027"/>
            <a:ext cx="6975653" cy="191394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76875" y="4532749"/>
            <a:ext cx="1495425" cy="10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95401" y="3248025"/>
            <a:ext cx="476250" cy="3730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r>
              <a:rPr lang="en-US" dirty="0" smtClean="0"/>
              <a:t> </a:t>
            </a:r>
            <a:r>
              <a:rPr lang="en-US" dirty="0" smtClean="0"/>
              <a:t>to reinforce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4760"/>
          <a:stretch/>
        </p:blipFill>
        <p:spPr>
          <a:xfrm>
            <a:off x="565383" y="2238375"/>
            <a:ext cx="5861320" cy="3478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5371"/>
          <a:stretch/>
        </p:blipFill>
        <p:spPr>
          <a:xfrm>
            <a:off x="6537670" y="2171242"/>
            <a:ext cx="5301905" cy="30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Version Control and Scripting and Kanban…Oh My!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2052" name="Picture 4" descr="https://i2.wp.com/33.media.tumblr.com/tumblr_ljnbpnPJdg1qiohe2o1_5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51" y="1532549"/>
            <a:ext cx="6654298" cy="49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 - simple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harder now…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28" y="1455732"/>
            <a:ext cx="4260421" cy="53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</a:t>
            </a:r>
            <a:r>
              <a:rPr lang="en-US" dirty="0" smtClean="0"/>
              <a:t>CHEF on each new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28" y="1455732"/>
            <a:ext cx="4260421" cy="5312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49" y="1455732"/>
            <a:ext cx="4230376" cy="359942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35324" y="2676525"/>
            <a:ext cx="4351902" cy="184785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curious people</a:t>
            </a:r>
            <a:endParaRPr lang="en-US" dirty="0"/>
          </a:p>
        </p:txBody>
      </p:sp>
      <p:pic>
        <p:nvPicPr>
          <p:cNvPr id="5122" name="Picture 2" descr="https://pbs.twimg.com/media/CZLPZBXVIAAIYl-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5" y="2038350"/>
            <a:ext cx="5601515" cy="42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038350"/>
            <a:ext cx="5601515" cy="42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advice from an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year old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7594600" cy="4766273"/>
          </a:xfrm>
        </p:spPr>
        <p:txBody>
          <a:bodyPr/>
          <a:lstStyle/>
          <a:p>
            <a:r>
              <a:rPr lang="en-US" i="1" dirty="0" smtClean="0"/>
              <a:t>“Get </a:t>
            </a:r>
            <a:r>
              <a:rPr lang="en-US" i="1" dirty="0" smtClean="0"/>
              <a:t>messy and make mistakes</a:t>
            </a:r>
            <a:r>
              <a:rPr lang="en-US" i="1" dirty="0" smtClean="0"/>
              <a:t>” – Lucca Nasello</a:t>
            </a:r>
            <a:endParaRPr lang="en-US" i="1" dirty="0"/>
          </a:p>
        </p:txBody>
      </p:sp>
      <p:pic>
        <p:nvPicPr>
          <p:cNvPr id="6148" name="Picture 4" descr="http://ecx.images-amazon.com/images/I/31JWFgWz-v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99" y="2456328"/>
            <a:ext cx="2868602" cy="41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Minimum Viable Process (apply PDCA</a:t>
            </a:r>
            <a:r>
              <a:rPr lang="en-US" dirty="0" smtClean="0"/>
              <a:t>!)</a:t>
            </a:r>
          </a:p>
          <a:p>
            <a:r>
              <a:rPr lang="en-US" dirty="0" smtClean="0"/>
              <a:t>Find </a:t>
            </a:r>
            <a:r>
              <a:rPr lang="en-US" dirty="0"/>
              <a:t>the win-win: good for the enterprise &amp; good for </a:t>
            </a:r>
            <a:r>
              <a:rPr lang="en-US" dirty="0" smtClean="0"/>
              <a:t>team</a:t>
            </a:r>
          </a:p>
          <a:p>
            <a:r>
              <a:rPr lang="en-US" dirty="0"/>
              <a:t>Make it easy for new adopters to </a:t>
            </a:r>
            <a:r>
              <a:rPr lang="en-US" dirty="0" smtClean="0"/>
              <a:t>join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Scott Nasello @</a:t>
            </a:r>
            <a:r>
              <a:rPr lang="en-US" dirty="0" err="1" smtClean="0"/>
              <a:t>scottnasello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smtClean="0">
                <a:hlinkClick r:id="rId3"/>
              </a:rPr>
              <a:t>snasello@columbia.com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7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99.5% </a:t>
            </a:r>
            <a:r>
              <a:rPr lang="en-US" dirty="0" smtClean="0"/>
              <a:t>VMware</a:t>
            </a:r>
            <a:r>
              <a:rPr lang="en-US" dirty="0" smtClean="0"/>
              <a:t>, 99.9% </a:t>
            </a:r>
            <a:r>
              <a:rPr lang="en-US" dirty="0" smtClean="0"/>
              <a:t>Microsoft Server (3000+ Servers)</a:t>
            </a:r>
          </a:p>
          <a:p>
            <a:r>
              <a:rPr lang="en-US" dirty="0" smtClean="0"/>
              <a:t>Largely 3 tier COTS business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Gene Kim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rmAutofit/>
          </a:bodyPr>
          <a:lstStyle/>
          <a:p>
            <a:r>
              <a:rPr lang="en-US" dirty="0" smtClean="0"/>
              <a:t>Phoenix Project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Gene Kim: Why You Need DevOps Now: A Fourteen Year Study...</a:t>
            </a:r>
            <a:endParaRPr lang="en-US" i="1" dirty="0"/>
          </a:p>
          <a:p>
            <a:endParaRPr lang="en-US" dirty="0"/>
          </a:p>
        </p:txBody>
      </p:sp>
      <p:pic>
        <p:nvPicPr>
          <p:cNvPr id="1028" name="Picture 4" descr="http://www.musedmagonline.com/wp-content/uploads/2014/07/red-or-blue-pill-matrix-neo-morpheus-1024x4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93" y="2347184"/>
            <a:ext cx="8291414" cy="34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Predictors of IT Performance*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Peer-reviewed change approval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Version control for </a:t>
            </a:r>
            <a:r>
              <a:rPr lang="en-US" b="1" u="sng" dirty="0" smtClean="0"/>
              <a:t>all</a:t>
            </a:r>
            <a:r>
              <a:rPr lang="en-US" dirty="0" smtClean="0"/>
              <a:t> production artifacts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Proactive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High-trust organization 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Win-win relationship between dev and ops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Puppet Labs State of the </a:t>
            </a:r>
            <a:r>
              <a:rPr lang="en-US" i="1" dirty="0" smtClean="0">
                <a:hlinkClick r:id="rId3"/>
              </a:rPr>
              <a:t>DevOps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05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5220" y="291810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52" y="2089684"/>
            <a:ext cx="3986391" cy="2989793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5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87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403" y="2591017"/>
            <a:ext cx="2973338" cy="2050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5220" y="291810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8421763" y="291660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052" y="2089684"/>
            <a:ext cx="3986391" cy="2989793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6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53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 but…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677149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We are not like </a:t>
            </a:r>
            <a:r>
              <a:rPr lang="en-US" u="sng" dirty="0" smtClean="0"/>
              <a:t>F</a:t>
            </a:r>
            <a:r>
              <a:rPr lang="en-US" u="sng" dirty="0" smtClean="0"/>
              <a:t>lickr | Amazon | Netflix | </a:t>
            </a:r>
            <a:r>
              <a:rPr lang="en-US" u="sng" dirty="0"/>
              <a:t>E</a:t>
            </a:r>
            <a:r>
              <a:rPr lang="en-US" u="sng" dirty="0" smtClean="0"/>
              <a:t>tsy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“Why would we even want to deploy _____ servers in a day?”</a:t>
            </a:r>
            <a:endParaRPr lang="en-US" dirty="0" smtClean="0"/>
          </a:p>
          <a:p>
            <a:r>
              <a:rPr lang="en-US" dirty="0" smtClean="0"/>
              <a:t>“Wait, what? They have a SSH/RDP tip jar?”</a:t>
            </a:r>
          </a:p>
          <a:p>
            <a:r>
              <a:rPr lang="en-US" dirty="0" smtClean="0"/>
              <a:t>“We don’t </a:t>
            </a:r>
            <a:r>
              <a:rPr lang="en-US" dirty="0" err="1" smtClean="0"/>
              <a:t>need______I</a:t>
            </a:r>
            <a:r>
              <a:rPr lang="en-US" dirty="0" smtClean="0"/>
              <a:t> can already do all that with Windows…”</a:t>
            </a:r>
          </a:p>
          <a:p>
            <a:r>
              <a:rPr lang="en-US" dirty="0" smtClean="0"/>
              <a:t>“We don’t have time to make things better… “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48" y="2408217"/>
            <a:ext cx="3928865" cy="4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7938</TotalTime>
  <Words>1516</Words>
  <Application>Microsoft Office PowerPoint</Application>
  <PresentationFormat>Widescreen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The first 50 nodes: The DevOps-ish journey at a Windows Enterprise</vt:lpstr>
      <vt:lpstr>Change advice from an 6 year old</vt:lpstr>
      <vt:lpstr>About us</vt:lpstr>
      <vt:lpstr>Enter Gene Kim</vt:lpstr>
      <vt:lpstr>Top 5 Predictors of IT Performance*</vt:lpstr>
      <vt:lpstr>Click, Click, Next jobs are obsolete*</vt:lpstr>
      <vt:lpstr>Click, Click, Next jobs are obsolete*</vt:lpstr>
      <vt:lpstr>Click, Click, Next jobs are obsolete*</vt:lpstr>
      <vt:lpstr>Yeah but…</vt:lpstr>
      <vt:lpstr>Minimum Viable Process (MVP) *</vt:lpstr>
      <vt:lpstr>DevOps may not be our destination:  Becoming less fragile is central to our journey</vt:lpstr>
      <vt:lpstr>Early Adopters</vt:lpstr>
      <vt:lpstr>Making the work visible – Kanban*</vt:lpstr>
      <vt:lpstr>Metrics to reinforce flow</vt:lpstr>
      <vt:lpstr>Version Control and Scripting and Kanban…Oh My!</vt:lpstr>
      <vt:lpstr>Server script - simple</vt:lpstr>
      <vt:lpstr>A little harder now…</vt:lpstr>
      <vt:lpstr>Bootstrapping CHEF on each new server</vt:lpstr>
      <vt:lpstr>Building curious people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Nasello, Scott</cp:lastModifiedBy>
  <cp:revision>106</cp:revision>
  <cp:lastPrinted>2016-05-11T06:40:31Z</cp:lastPrinted>
  <dcterms:created xsi:type="dcterms:W3CDTF">2016-04-06T03:20:48Z</dcterms:created>
  <dcterms:modified xsi:type="dcterms:W3CDTF">2016-05-12T04:20:16Z</dcterms:modified>
</cp:coreProperties>
</file>