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EE9894F-5BA5-4689-809E-E3F029845255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fld id="{19066F51-BB8E-4CC6-B84E-DB985C619433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fld id="{7C9F4C60-99F3-4E23-97FD-2CCAB38DC056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fld id="{48BB58D9-2918-4266-809B-2D242110C93A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fld id="{FA18134A-2808-487D-AE49-48D15EE332A3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zytrax.com/books/dns/" TargetMode="External"/><Relationship Id="rId2" Type="http://schemas.openxmlformats.org/officeDocument/2006/relationships/hyperlink" Target="http://www.zytrax.com/books/dns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Three types of queries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1447920" y="1447920"/>
            <a:ext cx="59432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 recursive query - the complete answer to the question is always returned. DNS servers are not required to support recursive queries.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An Iterative (or non-recursive) query - where the complete answer MAY be returned or a referral provided to another DNS. All DNS servers must support Iterative queries.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An Inverse query - where the user wants to know the domain name given a resource record. Reverse queries were poorly supported, very infrequent and are now obsolete (RFC 3425).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recursive-query.png"/>
          <p:cNvPicPr/>
          <p:nvPr/>
        </p:nvPicPr>
        <p:blipFill>
          <a:blip r:embed="rId1"/>
          <a:stretch/>
        </p:blipFill>
        <p:spPr>
          <a:xfrm>
            <a:off x="762120" y="304920"/>
            <a:ext cx="8457840" cy="55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Types of DNS Servers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1371600"/>
            <a:ext cx="48765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Master (a.k.a. Primary)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Slave (a.k.a. Secondary)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Caching (a.k.a Resolver)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Box 6"/>
          <p:cNvSpPr/>
          <p:nvPr/>
        </p:nvSpPr>
        <p:spPr>
          <a:xfrm>
            <a:off x="-1210746960" y="3733920"/>
            <a:ext cx="9362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lvl="8" marL="39434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Primary and Secondary offer ‘Authoritative’ answers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Primary gets data from zone file(s)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Secondary gets data from a Primary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 server can be both ‘Authoritative'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master.png"/>
          <p:cNvPicPr/>
          <p:nvPr/>
        </p:nvPicPr>
        <p:blipFill>
          <a:blip r:embed="rId1"/>
          <a:stretch/>
        </p:blipFill>
        <p:spPr>
          <a:xfrm>
            <a:off x="1600200" y="609480"/>
            <a:ext cx="5934240" cy="49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master-slave.png"/>
          <p:cNvPicPr/>
          <p:nvPr/>
        </p:nvPicPr>
        <p:blipFill>
          <a:blip r:embed="rId1"/>
          <a:stretch/>
        </p:blipFill>
        <p:spPr>
          <a:xfrm>
            <a:off x="689040" y="533520"/>
            <a:ext cx="8454600" cy="533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recursive-query.png"/>
          <p:cNvPicPr/>
          <p:nvPr/>
        </p:nvPicPr>
        <p:blipFill>
          <a:blip r:embed="rId1"/>
          <a:stretch/>
        </p:blipFill>
        <p:spPr>
          <a:xfrm>
            <a:off x="685800" y="457200"/>
            <a:ext cx="8154720" cy="538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Reverse Mapping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5"/>
          <p:cNvSpPr/>
          <p:nvPr/>
        </p:nvSpPr>
        <p:spPr>
          <a:xfrm>
            <a:off x="533520" y="1219320"/>
            <a:ext cx="8051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The hierarchy we have seen so far is very good at turning names into IP addresses, but not so good at turning IP addresses into names.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The ‘trick’ is to add a domain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</a:rPr>
              <a:t>.arpa.in-addr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to handle reverse lookups.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2" name="Picture 6" descr="rev-delegation.png"/>
          <p:cNvPicPr/>
          <p:nvPr/>
        </p:nvPicPr>
        <p:blipFill>
          <a:blip r:embed="rId1"/>
          <a:stretch/>
        </p:blipFill>
        <p:spPr>
          <a:xfrm>
            <a:off x="685800" y="2743200"/>
            <a:ext cx="7860960" cy="27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rev-detail.gif"/>
          <p:cNvPicPr/>
          <p:nvPr/>
        </p:nvPicPr>
        <p:blipFill>
          <a:blip r:embed="rId1"/>
          <a:stretch/>
        </p:blipFill>
        <p:spPr>
          <a:xfrm>
            <a:off x="762120" y="685800"/>
            <a:ext cx="6895800" cy="5270040"/>
          </a:xfrm>
          <a:prstGeom prst="rect">
            <a:avLst/>
          </a:prstGeom>
          <a:ln w="0">
            <a:noFill/>
          </a:ln>
        </p:spPr>
      </p:pic>
      <p:sp>
        <p:nvSpPr>
          <p:cNvPr id="114" name="TextBox 4"/>
          <p:cNvSpPr/>
          <p:nvPr/>
        </p:nvSpPr>
        <p:spPr>
          <a:xfrm>
            <a:off x="2789640" y="6248520"/>
            <a:ext cx="550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400" spc="-1" strike="noStrike">
                <a:solidFill>
                  <a:srgbClr val="000000"/>
                </a:solidFill>
                <a:latin typeface="Arial"/>
              </a:rPr>
              <a:t>Source</a:t>
            </a: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: http://www.linuxfocus.org/Russian/May1998/article45.html 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DNS – Domain Name Service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90720" y="1417680"/>
            <a:ext cx="739116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lecture is based closely on ZyTrax excellent “DNS For Rocket Scientists” found at: 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Calibri"/>
                <a:ea typeface="ＭＳ Ｐゴシック"/>
                <a:hlinkClick r:id="rId1"/>
              </a:rPr>
              <a:t>http://www.zytrax.com/books/dns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Calibri"/>
                <a:ea typeface="ＭＳ Ｐゴシック"/>
                <a:hlinkClick r:id="rId2"/>
              </a:rPr>
              <a:t>/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DNS Graded lab is probably the most difficult activity in this course.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Does DNS Do?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"/>
          <p:cNvSpPr/>
          <p:nvPr/>
        </p:nvSpPr>
        <p:spPr>
          <a:xfrm>
            <a:off x="762120" y="1676520"/>
            <a:ext cx="7391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 DNS translates (or maps) the name of a resource to its physical IP address - typically referred to as forward mapping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A DNS can also translate the physical IP address to the name of a resource - typically called reverse mapping.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1112760"/>
            <a:ext cx="8229240" cy="323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bother?</a:t>
            </a:r>
            <a:br>
              <a:rPr sz="4200"/>
            </a:br>
            <a:br>
              <a:rPr sz="4200"/>
            </a:br>
            <a:r>
              <a:rPr b="0" lang="en-US" sz="4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Can’t we just use a hosts file?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Three Needs: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1440000" y="1497960"/>
            <a:ext cx="5790960" cy="22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2100" spc="-1" strike="noStrike">
                <a:solidFill>
                  <a:srgbClr val="000000"/>
                </a:solidFill>
                <a:latin typeface="Arial"/>
              </a:rPr>
              <a:t>The need for a hierarchy of names</a:t>
            </a:r>
            <a:br>
              <a:rPr sz="2100"/>
            </a:br>
            <a:r>
              <a:rPr b="0" lang="en-CA" sz="2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2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2100" spc="-1" strike="noStrike">
                <a:solidFill>
                  <a:srgbClr val="000000"/>
                </a:solidFill>
                <a:latin typeface="Arial"/>
              </a:rPr>
              <a:t>The need to spread the operational loads on our name servers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CA" sz="2100" spc="-1" strike="noStrike">
                <a:solidFill>
                  <a:srgbClr val="000000"/>
                </a:solidFill>
                <a:latin typeface="Arial"/>
              </a:rPr>
              <a:t>The need to delegate the administration of our Name servers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Domain Structure Delegation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2" descr="fwd-delegation.png"/>
          <p:cNvPicPr/>
          <p:nvPr/>
        </p:nvPicPr>
        <p:blipFill>
          <a:blip r:embed="rId1"/>
          <a:stretch/>
        </p:blipFill>
        <p:spPr>
          <a:xfrm>
            <a:off x="1295280" y="1905120"/>
            <a:ext cx="6629040" cy="34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DNS mapped to Domain Delegation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3" descr="dns-servers.png"/>
          <p:cNvPicPr/>
          <p:nvPr/>
        </p:nvPicPr>
        <p:blipFill>
          <a:blip r:embed="rId1"/>
          <a:stretch/>
        </p:blipFill>
        <p:spPr>
          <a:xfrm>
            <a:off x="444600" y="1574640"/>
            <a:ext cx="8254800" cy="36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Zones and Zone 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3"/>
          <p:cNvSpPr/>
          <p:nvPr/>
        </p:nvSpPr>
        <p:spPr>
          <a:xfrm>
            <a:off x="1066680" y="1828800"/>
            <a:ext cx="6552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Zone files contain Resource Records that describe a domain or sub-domain. The format of zone files is an IETF standard defined by RFC 1035. Almost any sensible DNS software should be able to read zone files.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DNS Queries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533520" y="1523880"/>
            <a:ext cx="8457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The major task carried out by a DNS server is to respond to queries (questions) from a local or remote resolver or other DNS acting on behalf of a resolver. A query would be something like 'what is the IP address of fred.example.com'.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9211</TotalTime>
  <Application>LibreOffice/7.3.7.2$Linux_X86_64 LibreOffice_project/30$Build-2</Application>
  <AppVersion>15.0000</AppVersion>
  <Words>468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2024-08-09T15:44:00Z</dcterms:modified>
  <cp:revision>280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17</vt:i4>
  </property>
</Properties>
</file>