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c1efec6f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c1efec6f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c1efec6f8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c1efec6f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c1efec6f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c1efec6f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c1efec6f8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c1efec6f8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1efec6f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1efec6f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1efec6f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1efec6f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1efec6f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1efec6f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1efec6f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1efec6f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c1efec6f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c1efec6f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c1efec6f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1efec6f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c1efec6f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1efec6f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c1efec6f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c1efec6f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Neighborhoods_in_New_York_City" TargetMode="Externa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cocl.us/new_york_dataset"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Opening a Clothing Store in NYC</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Scott Paz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3" name="Google Shape;193;p22"/>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Stores per Borough</a:t>
            </a:r>
            <a:endParaRPr/>
          </a:p>
          <a:p>
            <a:pPr indent="-311150" lvl="0" marL="685800" rtl="0" algn="l">
              <a:spcBef>
                <a:spcPts val="0"/>
              </a:spcBef>
              <a:spcAft>
                <a:spcPts val="0"/>
              </a:spcAft>
              <a:buSzPts val="1300"/>
              <a:buAutoNum type="arabicPeriod"/>
            </a:pPr>
            <a:r>
              <a:rPr lang="en"/>
              <a:t>Brooklyn</a:t>
            </a:r>
            <a:endParaRPr/>
          </a:p>
          <a:p>
            <a:pPr indent="-311150" lvl="0" marL="685800" rtl="0" algn="l">
              <a:spcBef>
                <a:spcPts val="0"/>
              </a:spcBef>
              <a:spcAft>
                <a:spcPts val="0"/>
              </a:spcAft>
              <a:buSzPts val="1300"/>
              <a:buAutoNum type="arabicPeriod"/>
            </a:pPr>
            <a:r>
              <a:rPr lang="en"/>
              <a:t>Manhattan</a:t>
            </a:r>
            <a:endParaRPr/>
          </a:p>
          <a:p>
            <a:pPr indent="-311150" lvl="0" marL="685800" rtl="0" algn="l">
              <a:spcBef>
                <a:spcPts val="0"/>
              </a:spcBef>
              <a:spcAft>
                <a:spcPts val="0"/>
              </a:spcAft>
              <a:buSzPts val="1300"/>
              <a:buAutoNum type="arabicPeriod"/>
            </a:pPr>
            <a:r>
              <a:rPr lang="en"/>
              <a:t>Queens</a:t>
            </a:r>
            <a:endParaRPr/>
          </a:p>
          <a:p>
            <a:pPr indent="-311150" lvl="0" marL="685800" rtl="0" algn="l">
              <a:spcBef>
                <a:spcPts val="0"/>
              </a:spcBef>
              <a:spcAft>
                <a:spcPts val="0"/>
              </a:spcAft>
              <a:buSzPts val="1300"/>
              <a:buAutoNum type="arabicPeriod"/>
            </a:pPr>
            <a:r>
              <a:rPr lang="en"/>
              <a:t>Bronx</a:t>
            </a:r>
            <a:endParaRPr/>
          </a:p>
          <a:p>
            <a:pPr indent="-311150" lvl="0" marL="685800" rtl="0" algn="l">
              <a:spcBef>
                <a:spcPts val="0"/>
              </a:spcBef>
              <a:spcAft>
                <a:spcPts val="0"/>
              </a:spcAft>
              <a:buSzPts val="1300"/>
              <a:buAutoNum type="arabicPeriod"/>
            </a:pPr>
            <a:r>
              <a:rPr lang="en"/>
              <a:t>Staten Island</a:t>
            </a:r>
            <a:endParaRPr/>
          </a:p>
        </p:txBody>
      </p:sp>
      <p:sp>
        <p:nvSpPr>
          <p:cNvPr id="194" name="Google Shape;194;p22"/>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22"/>
          <p:cNvPicPr preferRelativeResize="0"/>
          <p:nvPr/>
        </p:nvPicPr>
        <p:blipFill>
          <a:blip r:embed="rId3">
            <a:alphaModFix/>
          </a:blip>
          <a:stretch>
            <a:fillRect/>
          </a:stretch>
        </p:blipFill>
        <p:spPr>
          <a:xfrm>
            <a:off x="3474225" y="900100"/>
            <a:ext cx="5414799" cy="353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1" name="Google Shape;201;p23"/>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final results</a:t>
            </a:r>
            <a:endParaRPr/>
          </a:p>
          <a:p>
            <a:pPr indent="-298450" lvl="1" marL="914400" rtl="0" algn="l">
              <a:spcBef>
                <a:spcPts val="0"/>
              </a:spcBef>
              <a:spcAft>
                <a:spcPts val="0"/>
              </a:spcAft>
              <a:buSzPts val="1100"/>
              <a:buChar char="○"/>
            </a:pPr>
            <a:r>
              <a:rPr lang="en"/>
              <a:t>As it can be seen Brooklyn has the most amount of clothing stores and the highest population</a:t>
            </a:r>
            <a:endParaRPr/>
          </a:p>
          <a:p>
            <a:pPr indent="-311150" lvl="0" marL="457200" rtl="0" algn="l">
              <a:spcBef>
                <a:spcPts val="0"/>
              </a:spcBef>
              <a:spcAft>
                <a:spcPts val="0"/>
              </a:spcAft>
              <a:buSzPts val="1300"/>
              <a:buChar char="●"/>
            </a:pPr>
            <a:r>
              <a:rPr lang="en"/>
              <a:t>This means that the client should open her store in Brooklyn</a:t>
            </a:r>
            <a:endParaRPr/>
          </a:p>
        </p:txBody>
      </p:sp>
      <p:sp>
        <p:nvSpPr>
          <p:cNvPr id="202" name="Google Shape;202;p23"/>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3"/>
          <p:cNvPicPr preferRelativeResize="0"/>
          <p:nvPr/>
        </p:nvPicPr>
        <p:blipFill>
          <a:blip r:embed="rId3">
            <a:alphaModFix/>
          </a:blip>
          <a:stretch>
            <a:fillRect/>
          </a:stretch>
        </p:blipFill>
        <p:spPr>
          <a:xfrm>
            <a:off x="4638675" y="1990725"/>
            <a:ext cx="3686099" cy="24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200">
                <a:solidFill>
                  <a:srgbClr val="000000"/>
                </a:solidFill>
              </a:rPr>
              <a:t>Some observations that were notice was first, Staten island did not have many stores and half the population of Bronx, so it was omitted in the final results table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Brooklyn would be the best fit for the client’s request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This is because it fills both her requests of the most popular retail stores and popularity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What if the wants of the Client were broken down more?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Specifically, what if the crime was taken into account? If crime was taken into account though it may get a bit trickier because crime rate in New York City does not separate their crime by neighborhood, it separates it by Borough and Precinct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But she would be in a safer area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Possibly taking into account rental space for each borough/neighborhood could be helpful as well for client</a:t>
            </a:r>
            <a:endParaRPr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5" name="Google Shape;215;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600">
                <a:solidFill>
                  <a:srgbClr val="000000"/>
                </a:solidFill>
              </a:rPr>
              <a:t>Able to analyze the population of each borough and how many stores are located in each borough</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graphs and information that were produced may be able to help people determine where they want their next retail store to be or store in general</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Whether it is somewhere popular with a ton of stores such as Brooklyn, or a popular place with not that many stores such as the Queens</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Opening Clothing Stores is Important for any Owner that wants to Open Shop</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700">
                <a:solidFill>
                  <a:srgbClr val="000000"/>
                </a:solidFill>
              </a:rPr>
              <a:t>The total value of the apparel market around the world is worth about 1.78 trillion dollars, where in the United States' stores are worth 368 billion dollars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Gucci alone brought in almost 270 million euros in revenue during the 2018 fiscal year</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This should interest clothing companies that want to open up a physical store in New York City and want it to be in the most populated and busiest shopping areas</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700">
                <a:solidFill>
                  <a:srgbClr val="000000"/>
                </a:solidFill>
              </a:rPr>
              <a:t>The client has a successful clothing business, where she does all her sales online. She wants to expand, make more money, and get her product out as much as possible, but she does not know where to start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Wants to do it in New York City, because that is where her company is based but she does not want to settle anywhere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She wants to have her first store to be open in a populated area surrounded by many other stores so people have more of a tendency to stop by her store</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7" name="Google Shape;147;p16"/>
          <p:cNvSpPr txBox="1"/>
          <p:nvPr>
            <p:ph idx="1" type="body"/>
          </p:nvPr>
        </p:nvSpPr>
        <p:spPr>
          <a:xfrm>
            <a:off x="819150" y="1990725"/>
            <a:ext cx="7505700" cy="25473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Char char="●"/>
            </a:pPr>
            <a:r>
              <a:rPr lang="en" sz="1200" u="sng">
                <a:solidFill>
                  <a:schemeClr val="hlink"/>
                </a:solidFill>
                <a:hlinkClick r:id="rId3"/>
              </a:rPr>
              <a:t>https://en.wikipedia.org/wiki/Neighborhoods_in_New_York_City</a:t>
            </a:r>
            <a:endParaRPr sz="1200">
              <a:solidFill>
                <a:srgbClr val="000000"/>
              </a:solidFill>
            </a:endParaRPr>
          </a:p>
          <a:p>
            <a:pPr indent="-311150" lvl="0" marL="914400" rtl="0" algn="l">
              <a:lnSpc>
                <a:spcPct val="200000"/>
              </a:lnSpc>
              <a:spcBef>
                <a:spcPts val="0"/>
              </a:spcBef>
              <a:spcAft>
                <a:spcPts val="0"/>
              </a:spcAft>
              <a:buSzPts val="1300"/>
              <a:buChar char="●"/>
            </a:pPr>
            <a:r>
              <a:rPr lang="en" sz="1200">
                <a:solidFill>
                  <a:srgbClr val="000000"/>
                </a:solidFill>
              </a:rPr>
              <a:t>This data set will provide population per neighborhood in New York City</a:t>
            </a:r>
            <a:endParaRPr sz="1200">
              <a:solidFill>
                <a:srgbClr val="000000"/>
              </a:solidFill>
            </a:endParaRPr>
          </a:p>
          <a:p>
            <a:pPr indent="38100" lvl="0" marL="57150" rtl="0" algn="l">
              <a:lnSpc>
                <a:spcPct val="200000"/>
              </a:lnSpc>
              <a:spcBef>
                <a:spcPts val="0"/>
              </a:spcBef>
              <a:spcAft>
                <a:spcPts val="0"/>
              </a:spcAft>
              <a:buClr>
                <a:srgbClr val="000000"/>
              </a:buClr>
              <a:buSzPts val="1200"/>
              <a:buChar char="●"/>
            </a:pPr>
            <a:r>
              <a:rPr b="1" lang="en" sz="1200">
                <a:solidFill>
                  <a:srgbClr val="000000"/>
                </a:solidFill>
              </a:rPr>
              <a:t>Foursquare API</a:t>
            </a:r>
            <a:endParaRPr b="1" sz="1200">
              <a:solidFill>
                <a:srgbClr val="000000"/>
              </a:solidFill>
            </a:endParaRPr>
          </a:p>
          <a:p>
            <a:pPr indent="-304800" lvl="0" marL="914400" rtl="0" algn="l">
              <a:lnSpc>
                <a:spcPct val="200000"/>
              </a:lnSpc>
              <a:spcBef>
                <a:spcPts val="0"/>
              </a:spcBef>
              <a:spcAft>
                <a:spcPts val="0"/>
              </a:spcAft>
              <a:buClr>
                <a:srgbClr val="000000"/>
              </a:buClr>
              <a:buSzPts val="1200"/>
              <a:buChar char="●"/>
            </a:pPr>
            <a:r>
              <a:rPr lang="en" sz="1200">
                <a:solidFill>
                  <a:srgbClr val="000000"/>
                </a:solidFill>
              </a:rPr>
              <a:t>This data set will provide a list of all the stores are located in New York City, this will be an indication of popular foot traffic in each city/neighborhood in New York City</a:t>
            </a:r>
            <a:endParaRPr sz="1200">
              <a:solidFill>
                <a:srgbClr val="000000"/>
              </a:solidFill>
            </a:endParaRPr>
          </a:p>
          <a:p>
            <a:pPr indent="-304800" lvl="0" marL="457200" rtl="0" algn="l">
              <a:lnSpc>
                <a:spcPct val="200000"/>
              </a:lnSpc>
              <a:spcBef>
                <a:spcPts val="0"/>
              </a:spcBef>
              <a:spcAft>
                <a:spcPts val="0"/>
              </a:spcAft>
              <a:buClr>
                <a:srgbClr val="000000"/>
              </a:buClr>
              <a:buSzPts val="1200"/>
              <a:buChar char="●"/>
            </a:pPr>
            <a:r>
              <a:rPr lang="en" sz="1200" u="sng">
                <a:solidFill>
                  <a:schemeClr val="hlink"/>
                </a:solidFill>
                <a:hlinkClick r:id="rId4"/>
              </a:rPr>
              <a:t>https://cocl.us/new_york_dataset</a:t>
            </a:r>
            <a:endParaRPr sz="1200">
              <a:solidFill>
                <a:srgbClr val="000000"/>
              </a:solidFill>
            </a:endParaRPr>
          </a:p>
          <a:p>
            <a:pPr indent="-304800" lvl="0" marL="914400" rtl="0" algn="l">
              <a:lnSpc>
                <a:spcPct val="200000"/>
              </a:lnSpc>
              <a:spcBef>
                <a:spcPts val="0"/>
              </a:spcBef>
              <a:spcAft>
                <a:spcPts val="0"/>
              </a:spcAft>
              <a:buClr>
                <a:srgbClr val="000000"/>
              </a:buClr>
              <a:buSzPts val="1200"/>
              <a:buChar char="●"/>
            </a:pPr>
            <a:r>
              <a:rPr lang="en" sz="1200">
                <a:solidFill>
                  <a:srgbClr val="000000"/>
                </a:solidFill>
              </a:rPr>
              <a:t>This specific data set pulls the latitude and longitude for each neighborhood in each borough</a:t>
            </a:r>
            <a:endParaRPr sz="1200">
              <a:solidFill>
                <a:srgbClr val="000000"/>
              </a:solidFill>
            </a:endParaRPr>
          </a:p>
          <a:p>
            <a:pPr indent="0" lvl="0" marL="0" rtl="0" algn="l">
              <a:lnSpc>
                <a:spcPct val="200000"/>
              </a:lnSpc>
              <a:spcBef>
                <a:spcPts val="0"/>
              </a:spcBef>
              <a:spcAft>
                <a:spcPts val="0"/>
              </a:spcAft>
              <a:buNone/>
            </a:pPr>
            <a:r>
              <a:t/>
            </a:r>
            <a:endParaRPr sz="1200">
              <a:solidFill>
                <a:srgbClr val="000000"/>
              </a:solidFill>
            </a:endParaRPr>
          </a:p>
          <a:p>
            <a:pPr indent="0" lvl="0" marL="0" rtl="0" algn="l">
              <a:lnSpc>
                <a:spcPct val="200000"/>
              </a:lnSpc>
              <a:spcBef>
                <a:spcPts val="0"/>
              </a:spcBef>
              <a:spcAft>
                <a:spcPts val="0"/>
              </a:spcAft>
              <a:buNone/>
            </a:pPr>
            <a:r>
              <a:t/>
            </a:r>
            <a:endParaRPr sz="12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3" name="Google Shape;153;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Importing </a:t>
            </a:r>
            <a:r>
              <a:rPr lang="en" sz="1200" u="sng">
                <a:solidFill>
                  <a:schemeClr val="accent5"/>
                </a:solidFill>
                <a:hlinkClick r:id="rId3"/>
              </a:rPr>
              <a:t>https://cocl.us/new_york_dataset</a:t>
            </a:r>
            <a:r>
              <a:rPr lang="en"/>
              <a:t> this gives us Borough, Neighborhood, Latitude, and Longitude</a:t>
            </a:r>
            <a:r>
              <a:rPr lang="en"/>
              <a:t> </a:t>
            </a:r>
            <a:endParaRPr/>
          </a:p>
        </p:txBody>
      </p:sp>
      <p:sp>
        <p:nvSpPr>
          <p:cNvPr id="154" name="Google Shape;154;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7"/>
          <p:cNvPicPr preferRelativeResize="0"/>
          <p:nvPr/>
        </p:nvPicPr>
        <p:blipFill>
          <a:blip r:embed="rId4">
            <a:alphaModFix/>
          </a:blip>
          <a:stretch>
            <a:fillRect/>
          </a:stretch>
        </p:blipFill>
        <p:spPr>
          <a:xfrm>
            <a:off x="4638675" y="1990725"/>
            <a:ext cx="3686099" cy="24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61" name="Google Shape;161;p18"/>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Beautiful Soup, to call csv from Wikipedia page, this will give us the total population in each Neighborhood</a:t>
            </a:r>
            <a:endParaRPr/>
          </a:p>
        </p:txBody>
      </p:sp>
      <p:sp>
        <p:nvSpPr>
          <p:cNvPr id="162" name="Google Shape;162;p18"/>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a:off x="4638675" y="1990725"/>
            <a:ext cx="3686099" cy="24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69" name="Google Shape;169;p1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Population per Borough</a:t>
            </a:r>
            <a:endParaRPr/>
          </a:p>
          <a:p>
            <a:pPr indent="-298450" lvl="1" marL="914400" rtl="0" algn="l">
              <a:spcBef>
                <a:spcPts val="0"/>
              </a:spcBef>
              <a:spcAft>
                <a:spcPts val="0"/>
              </a:spcAft>
              <a:buSzPts val="1100"/>
              <a:buChar char="○"/>
            </a:pPr>
            <a:r>
              <a:rPr lang="en"/>
              <a:t>As can be seen, Brooklyn has the highest, then Manhattan, followed by Queens, second to last is the Bronx, and lastly is Staten Island</a:t>
            </a:r>
            <a:endParaRPr/>
          </a:p>
        </p:txBody>
      </p:sp>
      <p:sp>
        <p:nvSpPr>
          <p:cNvPr id="170" name="Google Shape;170;p1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19"/>
          <p:cNvPicPr preferRelativeResize="0"/>
          <p:nvPr/>
        </p:nvPicPr>
        <p:blipFill>
          <a:blip r:embed="rId3">
            <a:alphaModFix/>
          </a:blip>
          <a:stretch>
            <a:fillRect/>
          </a:stretch>
        </p:blipFill>
        <p:spPr>
          <a:xfrm>
            <a:off x="4638675" y="1990725"/>
            <a:ext cx="3686099" cy="24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7" name="Google Shape;177;p20"/>
          <p:cNvSpPr txBox="1"/>
          <p:nvPr>
            <p:ph idx="1" type="body"/>
          </p:nvPr>
        </p:nvSpPr>
        <p:spPr>
          <a:xfrm>
            <a:off x="273650" y="1990725"/>
            <a:ext cx="32283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Foursquare API</a:t>
            </a:r>
            <a:endParaRPr/>
          </a:p>
          <a:p>
            <a:pPr indent="-298450" lvl="1" marL="914400" rtl="0" algn="l">
              <a:spcBef>
                <a:spcPts val="0"/>
              </a:spcBef>
              <a:spcAft>
                <a:spcPts val="0"/>
              </a:spcAft>
              <a:buSzPts val="1100"/>
              <a:buChar char="○"/>
            </a:pPr>
            <a:r>
              <a:rPr lang="en"/>
              <a:t>This pulls name of the shops, Latitude, Longitude, Borough, and Neighborhood</a:t>
            </a:r>
            <a:endParaRPr/>
          </a:p>
        </p:txBody>
      </p:sp>
      <p:sp>
        <p:nvSpPr>
          <p:cNvPr id="178" name="Google Shape;178;p2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3501950" y="1990725"/>
            <a:ext cx="4993849" cy="244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85" name="Google Shape;185;p21"/>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Foursquare API dataframe continued, manipulated to return all stores in each Borough</a:t>
            </a:r>
            <a:endParaRPr/>
          </a:p>
        </p:txBody>
      </p:sp>
      <p:sp>
        <p:nvSpPr>
          <p:cNvPr id="186" name="Google Shape;186;p21"/>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1"/>
          <p:cNvPicPr preferRelativeResize="0"/>
          <p:nvPr/>
        </p:nvPicPr>
        <p:blipFill>
          <a:blip r:embed="rId3">
            <a:alphaModFix/>
          </a:blip>
          <a:stretch>
            <a:fillRect/>
          </a:stretch>
        </p:blipFill>
        <p:spPr>
          <a:xfrm>
            <a:off x="4638675" y="1990725"/>
            <a:ext cx="3640449" cy="244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